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embeddings/oleObject4.bin" ContentType="application/vnd.openxmlformats-officedocument.oleObject"/>
  <Override PartName="/ppt/notesSlides/notesSlide21.xml" ContentType="application/vnd.openxmlformats-officedocument.presentationml.notesSlide+xml"/>
  <Override PartName="/ppt/embeddings/oleObject5.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6.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616" r:id="rId2"/>
    <p:sldId id="663" r:id="rId3"/>
    <p:sldId id="720" r:id="rId4"/>
    <p:sldId id="661" r:id="rId5"/>
    <p:sldId id="715" r:id="rId6"/>
    <p:sldId id="760" r:id="rId7"/>
    <p:sldId id="662" r:id="rId8"/>
    <p:sldId id="744" r:id="rId9"/>
    <p:sldId id="681" r:id="rId10"/>
    <p:sldId id="588" r:id="rId11"/>
    <p:sldId id="504" r:id="rId12"/>
    <p:sldId id="762" r:id="rId13"/>
    <p:sldId id="766" r:id="rId14"/>
    <p:sldId id="745" r:id="rId15"/>
    <p:sldId id="563" r:id="rId16"/>
    <p:sldId id="690" r:id="rId17"/>
    <p:sldId id="693" r:id="rId18"/>
    <p:sldId id="761" r:id="rId19"/>
    <p:sldId id="759" r:id="rId20"/>
    <p:sldId id="694" r:id="rId21"/>
    <p:sldId id="695" r:id="rId22"/>
    <p:sldId id="696" r:id="rId23"/>
    <p:sldId id="697" r:id="rId24"/>
    <p:sldId id="698" r:id="rId25"/>
    <p:sldId id="674" r:id="rId26"/>
    <p:sldId id="613" r:id="rId27"/>
    <p:sldId id="610" r:id="rId28"/>
    <p:sldId id="741" r:id="rId29"/>
    <p:sldId id="495" r:id="rId30"/>
    <p:sldId id="648" r:id="rId31"/>
    <p:sldId id="731" r:id="rId32"/>
    <p:sldId id="736" r:id="rId33"/>
    <p:sldId id="671" r:id="rId34"/>
    <p:sldId id="672" r:id="rId35"/>
    <p:sldId id="673" r:id="rId36"/>
    <p:sldId id="779" r:id="rId37"/>
    <p:sldId id="660" r:id="rId38"/>
    <p:sldId id="349" r:id="rId39"/>
    <p:sldId id="769" r:id="rId40"/>
    <p:sldId id="770" r:id="rId41"/>
    <p:sldId id="726" r:id="rId42"/>
    <p:sldId id="466" r:id="rId43"/>
    <p:sldId id="771" r:id="rId44"/>
    <p:sldId id="469" r:id="rId45"/>
    <p:sldId id="472" r:id="rId46"/>
    <p:sldId id="522" r:id="rId47"/>
    <p:sldId id="523" r:id="rId48"/>
    <p:sldId id="778" r:id="rId49"/>
    <p:sldId id="742" r:id="rId50"/>
    <p:sldId id="724" r:id="rId51"/>
    <p:sldId id="733" r:id="rId52"/>
    <p:sldId id="735" r:id="rId53"/>
    <p:sldId id="747" r:id="rId54"/>
    <p:sldId id="470" r:id="rId55"/>
    <p:sldId id="739" r:id="rId56"/>
    <p:sldId id="740" r:id="rId57"/>
    <p:sldId id="773" r:id="rId58"/>
    <p:sldId id="774" r:id="rId59"/>
    <p:sldId id="481" r:id="rId60"/>
    <p:sldId id="738" r:id="rId61"/>
    <p:sldId id="732" r:id="rId62"/>
    <p:sldId id="768" r:id="rId63"/>
    <p:sldId id="668" r:id="rId64"/>
    <p:sldId id="589" r:id="rId65"/>
    <p:sldId id="748" r:id="rId6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Verdana"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Verdana"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Verdana"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Verdana" pitchFamily="34" charset="0"/>
        <a:ea typeface="+mn-ea"/>
        <a:cs typeface="Arial" pitchFamily="34" charset="0"/>
      </a:defRPr>
    </a:lvl5pPr>
    <a:lvl6pPr marL="2286000" algn="l" defTabSz="914400" rtl="0" eaLnBrk="1" latinLnBrk="0" hangingPunct="1">
      <a:defRPr sz="2400" kern="1200">
        <a:solidFill>
          <a:schemeClr val="tx1"/>
        </a:solidFill>
        <a:latin typeface="Verdana" pitchFamily="34" charset="0"/>
        <a:ea typeface="+mn-ea"/>
        <a:cs typeface="Arial" pitchFamily="34" charset="0"/>
      </a:defRPr>
    </a:lvl6pPr>
    <a:lvl7pPr marL="2743200" algn="l" defTabSz="914400" rtl="0" eaLnBrk="1" latinLnBrk="0" hangingPunct="1">
      <a:defRPr sz="2400" kern="1200">
        <a:solidFill>
          <a:schemeClr val="tx1"/>
        </a:solidFill>
        <a:latin typeface="Verdana" pitchFamily="34" charset="0"/>
        <a:ea typeface="+mn-ea"/>
        <a:cs typeface="Arial" pitchFamily="34" charset="0"/>
      </a:defRPr>
    </a:lvl7pPr>
    <a:lvl8pPr marL="3200400" algn="l" defTabSz="914400" rtl="0" eaLnBrk="1" latinLnBrk="0" hangingPunct="1">
      <a:defRPr sz="2400" kern="1200">
        <a:solidFill>
          <a:schemeClr val="tx1"/>
        </a:solidFill>
        <a:latin typeface="Verdana" pitchFamily="34" charset="0"/>
        <a:ea typeface="+mn-ea"/>
        <a:cs typeface="Arial" pitchFamily="34" charset="0"/>
      </a:defRPr>
    </a:lvl8pPr>
    <a:lvl9pPr marL="3657600" algn="l" defTabSz="914400" rtl="0" eaLnBrk="1" latinLnBrk="0" hangingPunct="1">
      <a:defRPr sz="2400" kern="1200">
        <a:solidFill>
          <a:schemeClr val="tx1"/>
        </a:solidFill>
        <a:latin typeface="Verdana" pitchFamily="34" charset="0"/>
        <a:ea typeface="+mn-ea"/>
        <a:cs typeface="Arial" pitchFamily="34" charset="0"/>
      </a:defRPr>
    </a:lvl9pPr>
  </p:defaultTextStyle>
  <p:extLst>
    <p:ext uri="{521415D9-36F7-43E2-AB2F-B90AF26B5E84}">
      <p14:sectionLst xmlns:p14="http://schemas.microsoft.com/office/powerpoint/2010/main">
        <p14:section name="Default Section" id="{A2A394E0-3796-5449-B70C-EC0B6BE749F0}">
          <p14:sldIdLst>
            <p14:sldId id="616"/>
            <p14:sldId id="663"/>
            <p14:sldId id="720"/>
            <p14:sldId id="661"/>
            <p14:sldId id="715"/>
            <p14:sldId id="760"/>
            <p14:sldId id="662"/>
            <p14:sldId id="744"/>
            <p14:sldId id="681"/>
            <p14:sldId id="588"/>
            <p14:sldId id="504"/>
            <p14:sldId id="762"/>
            <p14:sldId id="766"/>
            <p14:sldId id="745"/>
            <p14:sldId id="563"/>
            <p14:sldId id="690"/>
            <p14:sldId id="693"/>
            <p14:sldId id="761"/>
            <p14:sldId id="759"/>
            <p14:sldId id="694"/>
            <p14:sldId id="695"/>
            <p14:sldId id="696"/>
            <p14:sldId id="697"/>
            <p14:sldId id="698"/>
            <p14:sldId id="674"/>
            <p14:sldId id="613"/>
            <p14:sldId id="610"/>
            <p14:sldId id="741"/>
            <p14:sldId id="495"/>
            <p14:sldId id="648"/>
            <p14:sldId id="731"/>
            <p14:sldId id="736"/>
            <p14:sldId id="671"/>
            <p14:sldId id="672"/>
            <p14:sldId id="673"/>
            <p14:sldId id="779"/>
            <p14:sldId id="660"/>
            <p14:sldId id="349"/>
            <p14:sldId id="769"/>
            <p14:sldId id="770"/>
            <p14:sldId id="726"/>
            <p14:sldId id="466"/>
            <p14:sldId id="771"/>
            <p14:sldId id="469"/>
            <p14:sldId id="472"/>
            <p14:sldId id="522"/>
            <p14:sldId id="523"/>
            <p14:sldId id="778"/>
            <p14:sldId id="742"/>
            <p14:sldId id="724"/>
            <p14:sldId id="733"/>
            <p14:sldId id="735"/>
            <p14:sldId id="747"/>
            <p14:sldId id="470"/>
            <p14:sldId id="739"/>
            <p14:sldId id="740"/>
            <p14:sldId id="773"/>
            <p14:sldId id="774"/>
            <p14:sldId id="481"/>
            <p14:sldId id="738"/>
            <p14:sldId id="732"/>
            <p14:sldId id="768"/>
            <p14:sldId id="668"/>
            <p14:sldId id="589"/>
            <p14:sldId id="748"/>
          </p14:sldIdLst>
        </p14:section>
      </p14:sectionLst>
    </p:ext>
    <p:ext uri="{EFAFB233-063F-42B5-8137-9DF3F51BA10A}">
      <p15:sldGuideLst xmlns="" xmlns:p15="http://schemas.microsoft.com/office/powerpoint/2012/main">
        <p15:guide id="1" orient="horz" pos="4319">
          <p15:clr>
            <a:srgbClr val="A4A3A4"/>
          </p15:clr>
        </p15:guide>
        <p15:guide id="2" pos="2891">
          <p15:clr>
            <a:srgbClr val="A4A3A4"/>
          </p15:clr>
        </p15:guide>
      </p15:sldGuideLst>
    </p:ext>
    <p:ext uri="{2D200454-40CA-4A62-9FC3-DE9A4176ACB9}">
      <p15:notesGuideLst xmlns="" xmlns:p15="http://schemas.microsoft.com/office/powerpoint/2012/main">
        <p15:guide id="1" orient="horz" pos="2160">
          <p15:clr>
            <a:srgbClr val="A4A3A4"/>
          </p15:clr>
        </p15:guide>
        <p15:guide id="2" pos="28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601"/>
    <a:srgbClr val="C0534E"/>
    <a:srgbClr val="2D66B3"/>
    <a:srgbClr val="FFFFE7"/>
    <a:srgbClr val="FFFFCC"/>
    <a:srgbClr val="FFFFFF"/>
    <a:srgbClr val="FFDC45"/>
    <a:srgbClr val="4D4D4D"/>
    <a:srgbClr val="96969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5860" autoAdjust="0"/>
  </p:normalViewPr>
  <p:slideViewPr>
    <p:cSldViewPr snapToGrid="0">
      <p:cViewPr varScale="1">
        <p:scale>
          <a:sx n="101" d="100"/>
          <a:sy n="101" d="100"/>
        </p:scale>
        <p:origin x="-1760" y="-120"/>
      </p:cViewPr>
      <p:guideLst>
        <p:guide orient="horz" pos="4319"/>
        <p:guide pos="2891"/>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41" d="100"/>
          <a:sy n="41" d="100"/>
        </p:scale>
        <p:origin x="-1410" y="-72"/>
      </p:cViewPr>
      <p:guideLst>
        <p:guide orient="horz" pos="2160"/>
        <p:guide pos="28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slide" Target="slides/slide44.xml"/><Relationship Id="rId3"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8"/>
            <a:ext cx="2971800" cy="4587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latin typeface="Arial" charset="0"/>
                <a:cs typeface="+mn-cs"/>
              </a:defRPr>
            </a:lvl1pPr>
          </a:lstStyle>
          <a:p>
            <a:pPr>
              <a:defRPr/>
            </a:pPr>
            <a:endParaRPr lang="en-US"/>
          </a:p>
        </p:txBody>
      </p:sp>
      <p:sp>
        <p:nvSpPr>
          <p:cNvPr id="3075" name="Rectangle 3"/>
          <p:cNvSpPr>
            <a:spLocks noGrp="1" noChangeArrowheads="1"/>
          </p:cNvSpPr>
          <p:nvPr>
            <p:ph type="dt" sz="quarter" idx="1"/>
          </p:nvPr>
        </p:nvSpPr>
        <p:spPr bwMode="auto">
          <a:xfrm>
            <a:off x="3886200" y="-1588"/>
            <a:ext cx="2971800" cy="4587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latin typeface="Arial" charset="0"/>
                <a:cs typeface="+mn-cs"/>
              </a:defRPr>
            </a:lvl1pPr>
          </a:lstStyle>
          <a:p>
            <a:pPr>
              <a:defRPr/>
            </a:pPr>
            <a:endParaRPr lang="en-US"/>
          </a:p>
        </p:txBody>
      </p:sp>
      <p:sp>
        <p:nvSpPr>
          <p:cNvPr id="3076" name="Rectangle 4"/>
          <p:cNvSpPr>
            <a:spLocks noGrp="1" noChangeArrowheads="1"/>
          </p:cNvSpPr>
          <p:nvPr>
            <p:ph type="ftr" sz="quarter" idx="2"/>
          </p:nvPr>
        </p:nvSpPr>
        <p:spPr bwMode="auto">
          <a:xfrm>
            <a:off x="0" y="8686800"/>
            <a:ext cx="2971800" cy="45878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latin typeface="Arial" charset="0"/>
                <a:cs typeface="+mn-cs"/>
              </a:defRPr>
            </a:lvl1pPr>
          </a:lstStyle>
          <a:p>
            <a:pPr>
              <a:defRPr/>
            </a:pPr>
            <a:endParaRPr lang="en-US"/>
          </a:p>
        </p:txBody>
      </p:sp>
      <p:sp>
        <p:nvSpPr>
          <p:cNvPr id="3077" name="Rectangle 5"/>
          <p:cNvSpPr>
            <a:spLocks noGrp="1" noChangeArrowheads="1"/>
          </p:cNvSpPr>
          <p:nvPr>
            <p:ph type="sldNum" sz="quarter" idx="3"/>
          </p:nvPr>
        </p:nvSpPr>
        <p:spPr bwMode="auto">
          <a:xfrm>
            <a:off x="3886200" y="8686800"/>
            <a:ext cx="2971800" cy="45878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sz="1000" i="1">
                <a:latin typeface="Arial" charset="0"/>
                <a:cs typeface="+mn-cs"/>
              </a:defRPr>
            </a:lvl1pPr>
          </a:lstStyle>
          <a:p>
            <a:pPr>
              <a:defRPr/>
            </a:pPr>
            <a:fld id="{49987A56-9DCF-46C1-A491-8278BC122F59}" type="slidenum">
              <a:rPr lang="en-US"/>
              <a:pPr>
                <a:defRPr/>
              </a:pPr>
              <a:t>‹#›</a:t>
            </a:fld>
            <a:endParaRPr lang="en-US"/>
          </a:p>
        </p:txBody>
      </p:sp>
    </p:spTree>
    <p:extLst>
      <p:ext uri="{BB962C8B-B14F-4D97-AF65-F5344CB8AC3E}">
        <p14:creationId xmlns:p14="http://schemas.microsoft.com/office/powerpoint/2010/main" val="25654769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2971800" cy="4587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latin typeface="Arial" charset="0"/>
                <a:cs typeface="+mn-cs"/>
              </a:defRPr>
            </a:lvl1pPr>
          </a:lstStyle>
          <a:p>
            <a:pPr>
              <a:defRPr/>
            </a:pPr>
            <a:endParaRPr lang="en-US"/>
          </a:p>
        </p:txBody>
      </p:sp>
      <p:sp>
        <p:nvSpPr>
          <p:cNvPr id="2051" name="Rectangle 3"/>
          <p:cNvSpPr>
            <a:spLocks noGrp="1" noChangeArrowheads="1"/>
          </p:cNvSpPr>
          <p:nvPr>
            <p:ph type="dt" idx="1"/>
          </p:nvPr>
        </p:nvSpPr>
        <p:spPr bwMode="auto">
          <a:xfrm>
            <a:off x="3886200" y="-1588"/>
            <a:ext cx="2971800" cy="458788"/>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latin typeface="Arial" charset="0"/>
                <a:cs typeface="+mn-cs"/>
              </a:defRPr>
            </a:lvl1pPr>
          </a:lstStyle>
          <a:p>
            <a:pPr>
              <a:defRPr/>
            </a:pPr>
            <a:endParaRPr lang="en-US"/>
          </a:p>
        </p:txBody>
      </p:sp>
      <p:sp>
        <p:nvSpPr>
          <p:cNvPr id="2052" name="Rectangle 4"/>
          <p:cNvSpPr>
            <a:spLocks noGrp="1" noChangeArrowheads="1"/>
          </p:cNvSpPr>
          <p:nvPr>
            <p:ph type="ftr" sz="quarter" idx="4"/>
          </p:nvPr>
        </p:nvSpPr>
        <p:spPr bwMode="auto">
          <a:xfrm>
            <a:off x="0" y="8686800"/>
            <a:ext cx="2971800" cy="45878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latin typeface="Arial" charset="0"/>
                <a:cs typeface="+mn-cs"/>
              </a:defRPr>
            </a:lvl1pPr>
          </a:lstStyle>
          <a:p>
            <a:pPr>
              <a:defRPr/>
            </a:pPr>
            <a:endParaRPr lang="en-US"/>
          </a:p>
        </p:txBody>
      </p:sp>
      <p:sp>
        <p:nvSpPr>
          <p:cNvPr id="2053" name="Rectangle 5"/>
          <p:cNvSpPr>
            <a:spLocks noGrp="1" noChangeArrowheads="1"/>
          </p:cNvSpPr>
          <p:nvPr>
            <p:ph type="sldNum" sz="quarter" idx="5"/>
          </p:nvPr>
        </p:nvSpPr>
        <p:spPr bwMode="auto">
          <a:xfrm>
            <a:off x="3886200" y="8686800"/>
            <a:ext cx="2971800" cy="458788"/>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sz="1000" i="1">
                <a:latin typeface="Arial" charset="0"/>
                <a:cs typeface="+mn-cs"/>
              </a:defRPr>
            </a:lvl1pPr>
          </a:lstStyle>
          <a:p>
            <a:pPr>
              <a:defRPr/>
            </a:pPr>
            <a:fld id="{6CC73F45-E8F3-46E9-92EB-4007F4536A0F}" type="slidenum">
              <a:rPr lang="en-US"/>
              <a:pPr>
                <a:defRPr/>
              </a:pPr>
              <a:t>‹#›</a:t>
            </a:fld>
            <a:endParaRPr lang="en-US"/>
          </a:p>
        </p:txBody>
      </p:sp>
      <p:sp>
        <p:nvSpPr>
          <p:cNvPr id="2054" name="Rectangle 6"/>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1623" name="Rectangle 7"/>
          <p:cNvSpPr>
            <a:spLocks noGrp="1" noRot="1" noChangeAspect="1" noChangeArrowheads="1" noTextEdit="1"/>
          </p:cNvSpPr>
          <p:nvPr>
            <p:ph type="sldImg" idx="2"/>
          </p:nvPr>
        </p:nvSpPr>
        <p:spPr bwMode="auto">
          <a:xfrm>
            <a:off x="1152525" y="692150"/>
            <a:ext cx="4554538"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9964218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p:txBody>
          <a:bodyPr/>
          <a:lstStyle/>
          <a:p>
            <a:pPr>
              <a:defRPr/>
            </a:pPr>
            <a:fld id="{DCE25652-7F91-4D81-B682-0A028E049E34}" type="slidenum">
              <a:rPr lang="en-US" smtClean="0">
                <a:latin typeface="Arial" pitchFamily="34" charset="0"/>
              </a:rPr>
              <a:pPr>
                <a:defRPr/>
              </a:pPr>
              <a:t>0</a:t>
            </a:fld>
            <a:endParaRPr lang="en-US">
              <a:latin typeface="Arial" pitchFamily="34" charset="0"/>
            </a:endParaRPr>
          </a:p>
        </p:txBody>
      </p:sp>
      <p:sp>
        <p:nvSpPr>
          <p:cNvPr id="112643" name="Rectangle 2"/>
          <p:cNvSpPr>
            <a:spLocks noGrp="1" noRot="1" noChangeAspect="1" noChangeArrowheads="1" noTextEdit="1"/>
          </p:cNvSpPr>
          <p:nvPr>
            <p:ph type="sldImg"/>
          </p:nvPr>
        </p:nvSpPr>
        <p:spPr>
          <a:ln cap="flat"/>
        </p:spPr>
      </p:sp>
      <p:sp>
        <p:nvSpPr>
          <p:cNvPr id="112644" name="Rectangle 3"/>
          <p:cNvSpPr>
            <a:spLocks noGrp="1" noChangeArrowheads="1"/>
          </p:cNvSpPr>
          <p:nvPr>
            <p:ph type="body" idx="1"/>
          </p:nvPr>
        </p:nvSpPr>
        <p:spPr>
          <a:noFill/>
          <a:ln/>
        </p:spPr>
        <p:txBody>
          <a:bodyPr/>
          <a:lstStyle/>
          <a:p>
            <a:r>
              <a:rPr lang="en-US">
                <a:latin typeface="Arial" pitchFamily="34" charset="0"/>
              </a:rPr>
              <a:t>Information on the topic of addressing and overcoming the biomedical challenges in sending astronauts to Mars or other destinations in space.  Mars DRM was chosen to provide a challenging set of scenarios to address.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p:txBody>
          <a:bodyPr/>
          <a:lstStyle/>
          <a:p>
            <a:pPr>
              <a:defRPr/>
            </a:pPr>
            <a:fld id="{CCCE819D-CB0E-4D1B-9AB9-1DC9B7C85890}" type="slidenum">
              <a:rPr lang="en-US" smtClean="0">
                <a:latin typeface="Arial" pitchFamily="34" charset="0"/>
              </a:rPr>
              <a:pPr>
                <a:defRPr/>
              </a:pPr>
              <a:t>14</a:t>
            </a:fld>
            <a:endParaRPr lang="en-US">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66960-B269-47CB-AA44-CE6B6182C588}"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E66960-B269-47CB-AA44-CE6B6182C588}"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p:spPr>
        <p:txBody>
          <a:bodyPr/>
          <a:lstStyle/>
          <a:p>
            <a:fld id="{6655F395-CEB4-4208-B7BD-A7D0264C4C6F}" type="slidenum">
              <a:rPr lang="en-US" smtClean="0"/>
              <a:pPr/>
              <a:t>24</a:t>
            </a:fld>
            <a:endParaRPr lang="en-US"/>
          </a:p>
        </p:txBody>
      </p:sp>
      <p:sp>
        <p:nvSpPr>
          <p:cNvPr id="43011" name="Rectangle 18439"/>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2818" tIns="46409" rIns="92818" bIns="46409" anchor="b"/>
          <a:lstStyle/>
          <a:p>
            <a:pPr algn="r" defTabSz="913795"/>
            <a:fld id="{D322D943-29BF-4FE6-B562-AFFFD7A84530}" type="slidenum">
              <a:rPr lang="en-US" sz="1200"/>
              <a:pPr algn="r" defTabSz="913795"/>
              <a:t>24</a:t>
            </a:fld>
            <a:endParaRPr lang="en-US" sz="1200" dirty="0"/>
          </a:p>
        </p:txBody>
      </p:sp>
      <p:sp>
        <p:nvSpPr>
          <p:cNvPr id="43012" name="Rectangle 2"/>
          <p:cNvSpPr>
            <a:spLocks noGrp="1" noRot="1" noChangeAspect="1" noChangeArrowheads="1" noTextEdit="1"/>
          </p:cNvSpPr>
          <p:nvPr>
            <p:ph type="sldImg"/>
          </p:nvPr>
        </p:nvSpPr>
        <p:spPr>
          <a:xfrm>
            <a:off x="1143000" y="685800"/>
            <a:ext cx="4573588" cy="3429000"/>
          </a:xfrm>
          <a:ln/>
        </p:spPr>
      </p:sp>
      <p:sp>
        <p:nvSpPr>
          <p:cNvPr id="43013" name="Rectangle 3"/>
          <p:cNvSpPr>
            <a:spLocks noGrp="1" noChangeArrowheads="1"/>
          </p:cNvSpPr>
          <p:nvPr>
            <p:ph type="body" idx="1"/>
          </p:nvPr>
        </p:nvSpPr>
        <p:spPr>
          <a:noFill/>
          <a:ln/>
        </p:spPr>
        <p:txBody>
          <a:bodyPr lIns="92818" tIns="46409" rIns="92818" bIns="46409"/>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CC73F45-E8F3-46E9-92EB-4007F4536A0F}" type="slidenum">
              <a:rPr lang="en-US" smtClean="0"/>
              <a:pPr>
                <a:defRPr/>
              </a:pPr>
              <a:t>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5"/>
          <p:cNvSpPr>
            <a:spLocks noGrp="1" noChangeArrowheads="1"/>
          </p:cNvSpPr>
          <p:nvPr>
            <p:ph type="sldNum" sz="quarter" idx="5"/>
          </p:nvPr>
        </p:nvSpPr>
        <p:spPr/>
        <p:txBody>
          <a:bodyPr/>
          <a:lstStyle/>
          <a:p>
            <a:pPr>
              <a:defRPr/>
            </a:pPr>
            <a:fld id="{8A3695FB-B3EB-43DC-9274-7AA1892D5AA5}" type="slidenum">
              <a:rPr lang="en-US" smtClean="0">
                <a:latin typeface="Arial" pitchFamily="34" charset="0"/>
              </a:rPr>
              <a:pPr>
                <a:defRPr/>
              </a:pPr>
              <a:t>25</a:t>
            </a:fld>
            <a:endParaRPr lang="en-US">
              <a:latin typeface="Arial" pitchFamily="34" charset="0"/>
            </a:endParaRPr>
          </a:p>
        </p:txBody>
      </p:sp>
      <p:sp>
        <p:nvSpPr>
          <p:cNvPr id="177155" name="Rectangle 18439"/>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8" tIns="45714" rIns="91428" bIns="45714" anchor="b"/>
          <a:lstStyle/>
          <a:p>
            <a:pPr algn="r" defTabSz="900113"/>
            <a:fld id="{22CF52BE-F484-468B-BB89-4E794733A7C1}" type="slidenum">
              <a:rPr lang="en-US" sz="1200">
                <a:latin typeface="Times New Roman" pitchFamily="18" charset="0"/>
              </a:rPr>
              <a:pPr algn="r" defTabSz="900113"/>
              <a:t>25</a:t>
            </a:fld>
            <a:endParaRPr lang="en-US" sz="1200">
              <a:latin typeface="Times New Roman" pitchFamily="18" charset="0"/>
            </a:endParaRPr>
          </a:p>
        </p:txBody>
      </p:sp>
      <p:sp>
        <p:nvSpPr>
          <p:cNvPr id="177156" name="Rectangle 2"/>
          <p:cNvSpPr>
            <a:spLocks noGrp="1" noRot="1" noChangeAspect="1" noChangeArrowheads="1" noTextEdit="1"/>
          </p:cNvSpPr>
          <p:nvPr>
            <p:ph type="sldImg"/>
          </p:nvPr>
        </p:nvSpPr>
        <p:spPr>
          <a:xfrm>
            <a:off x="1144588" y="685800"/>
            <a:ext cx="4570412" cy="3429000"/>
          </a:xfrm>
          <a:ln/>
        </p:spPr>
      </p:sp>
      <p:sp>
        <p:nvSpPr>
          <p:cNvPr id="177157" name="Rectangle 3"/>
          <p:cNvSpPr>
            <a:spLocks noGrp="1" noChangeArrowheads="1"/>
          </p:cNvSpPr>
          <p:nvPr>
            <p:ph type="body" idx="1"/>
          </p:nvPr>
        </p:nvSpPr>
        <p:spPr>
          <a:noFill/>
          <a:ln/>
        </p:spPr>
        <p:txBody>
          <a:bodyPr lIns="91428" tIns="45714" rIns="91428" bIns="45714"/>
          <a:lstStyle/>
          <a:p>
            <a:pPr eaLnBrk="1" hangingPunct="1"/>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5"/>
          <p:cNvSpPr>
            <a:spLocks noGrp="1" noChangeArrowheads="1"/>
          </p:cNvSpPr>
          <p:nvPr>
            <p:ph type="sldNum" sz="quarter" idx="5"/>
          </p:nvPr>
        </p:nvSpPr>
        <p:spPr/>
        <p:txBody>
          <a:bodyPr/>
          <a:lstStyle/>
          <a:p>
            <a:pPr>
              <a:defRPr/>
            </a:pPr>
            <a:fld id="{42E815CA-5355-4DB1-98C2-61957FA02450}" type="slidenum">
              <a:rPr lang="en-US" smtClean="0">
                <a:latin typeface="Arial" pitchFamily="34" charset="0"/>
              </a:rPr>
              <a:pPr>
                <a:defRPr/>
              </a:pPr>
              <a:t>26</a:t>
            </a:fld>
            <a:endParaRPr lang="en-US">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9CECAA-0CB4-504E-BEB5-667D73162081}" type="slidenum">
              <a:rPr lang="en-US" smtClean="0"/>
              <a:pPr>
                <a:defRPr/>
              </a:pPr>
              <a:t>27</a:t>
            </a:fld>
            <a:endParaRPr lang="en-US"/>
          </a:p>
        </p:txBody>
      </p:sp>
    </p:spTree>
    <p:extLst>
      <p:ext uri="{BB962C8B-B14F-4D97-AF65-F5344CB8AC3E}">
        <p14:creationId xmlns:p14="http://schemas.microsoft.com/office/powerpoint/2010/main" val="3382221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5"/>
          <p:cNvSpPr>
            <a:spLocks noGrp="1" noChangeArrowheads="1"/>
          </p:cNvSpPr>
          <p:nvPr>
            <p:ph type="sldNum" sz="quarter" idx="5"/>
          </p:nvPr>
        </p:nvSpPr>
        <p:spPr/>
        <p:txBody>
          <a:bodyPr/>
          <a:lstStyle/>
          <a:p>
            <a:pPr>
              <a:defRPr/>
            </a:pPr>
            <a:fld id="{933EAEFD-EFA1-4454-A53E-579A081ADE42}" type="slidenum">
              <a:rPr lang="en-US" smtClean="0">
                <a:latin typeface="Arial" pitchFamily="34" charset="0"/>
              </a:rPr>
              <a:pPr>
                <a:defRPr/>
              </a:pPr>
              <a:t>28</a:t>
            </a:fld>
            <a:endParaRPr 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5"/>
          <p:cNvSpPr>
            <a:spLocks noGrp="1" noChangeArrowheads="1"/>
          </p:cNvSpPr>
          <p:nvPr>
            <p:ph type="sldNum" sz="quarter" idx="5"/>
          </p:nvPr>
        </p:nvSpPr>
        <p:spPr>
          <a:noFill/>
        </p:spPr>
        <p:txBody>
          <a:bodyPr/>
          <a:lstStyle/>
          <a:p>
            <a:fld id="{36C9E659-E89B-4012-B9E1-F6545946D129}" type="slidenum">
              <a:rPr lang="en-US" smtClean="0">
                <a:latin typeface="Arial" pitchFamily="34" charset="0"/>
              </a:rPr>
              <a:pPr/>
              <a:t>29</a:t>
            </a:fld>
            <a:endParaRPr lang="en-US">
              <a:latin typeface="Arial" pitchFamily="34" charset="0"/>
            </a:endParaRPr>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a:noFill/>
          <a:ln/>
        </p:spPr>
        <p:txBody>
          <a:bodyPr/>
          <a:lstStyle/>
          <a:p>
            <a:r>
              <a:rPr lang="en-US" b="1" dirty="0"/>
              <a:t>Farsightedness</a:t>
            </a:r>
            <a:r>
              <a:rPr lang="en-US" dirty="0"/>
              <a:t>, or </a:t>
            </a:r>
            <a:r>
              <a:rPr lang="en-US" dirty="0" err="1"/>
              <a:t>hyperopia</a:t>
            </a:r>
            <a:r>
              <a:rPr lang="en-US" dirty="0"/>
              <a:t>, is the opposite of nearsightedness. The </a:t>
            </a:r>
            <a:r>
              <a:rPr lang="en-US" i="1" dirty="0"/>
              <a:t>hyperopic eye focuses images slightly behind the retina</a:t>
            </a:r>
            <a:r>
              <a:rPr lang="en-US" dirty="0"/>
              <a:t>, </a:t>
            </a:r>
            <a:r>
              <a:rPr lang="en-US" i="1" dirty="0"/>
              <a:t>making nearby objects appear blurry</a:t>
            </a:r>
            <a:r>
              <a:rPr lang="en-US" dirty="0"/>
              <a:t>. </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Slide Image Placeholder 1"/>
          <p:cNvSpPr>
            <a:spLocks noGrp="1" noRot="1" noChangeAspect="1" noTextEdit="1"/>
          </p:cNvSpPr>
          <p:nvPr>
            <p:ph type="sldImg"/>
          </p:nvPr>
        </p:nvSpPr>
        <p:spPr>
          <a:xfrm>
            <a:off x="1139825" y="685800"/>
            <a:ext cx="4573588" cy="3429000"/>
          </a:xfrm>
          <a:ln/>
        </p:spPr>
      </p:sp>
      <p:sp>
        <p:nvSpPr>
          <p:cNvPr id="544770" name="Notes Placeholder 2"/>
          <p:cNvSpPr>
            <a:spLocks noGrp="1"/>
          </p:cNvSpPr>
          <p:nvPr>
            <p:ph type="body" idx="1"/>
          </p:nvPr>
        </p:nvSpPr>
        <p:spPr>
          <a:xfrm>
            <a:off x="686591" y="4344025"/>
            <a:ext cx="5487982" cy="4114488"/>
          </a:xfrm>
          <a:noFill/>
          <a:ln/>
        </p:spPr>
        <p:txBody>
          <a:bodyPr lIns="90443" tIns="45222" rIns="90443" bIns="45222"/>
          <a:lstStyle/>
          <a:p>
            <a:pPr>
              <a:spcBef>
                <a:spcPct val="0"/>
              </a:spcBef>
            </a:pPr>
            <a:r>
              <a:rPr lang="en-CA" b="1" dirty="0"/>
              <a:t>B-scan image The echoes returned to the probe are displayed as a series of dots that form an image, the brightness of which is determined by the strength of the echo, allowing the examiner to determine the density of the tissue for diagnostic purposes.</a:t>
            </a:r>
            <a:endParaRPr lang="en-CA" dirty="0"/>
          </a:p>
        </p:txBody>
      </p:sp>
      <p:sp>
        <p:nvSpPr>
          <p:cNvPr id="544771" name="Slide Number Placeholder 3"/>
          <p:cNvSpPr txBox="1">
            <a:spLocks noGrp="1"/>
          </p:cNvSpPr>
          <p:nvPr/>
        </p:nvSpPr>
        <p:spPr bwMode="auto">
          <a:xfrm>
            <a:off x="3883827" y="8684926"/>
            <a:ext cx="2972590" cy="457513"/>
          </a:xfrm>
          <a:prstGeom prst="rect">
            <a:avLst/>
          </a:prstGeom>
          <a:noFill/>
          <a:ln w="9525">
            <a:noFill/>
            <a:miter lim="800000"/>
            <a:headEnd/>
            <a:tailEnd/>
          </a:ln>
        </p:spPr>
        <p:txBody>
          <a:bodyPr lIns="90443" tIns="45222" rIns="90443" bIns="45222" anchor="b"/>
          <a:lstStyle/>
          <a:p>
            <a:pPr algn="r"/>
            <a:fld id="{2AC5EC69-E2B2-4256-A754-3617F252D76B}" type="slidenum">
              <a:rPr lang="en-CA" sz="1200">
                <a:latin typeface="Calibri" pitchFamily="34" charset="0"/>
              </a:rPr>
              <a:pPr algn="r"/>
              <a:t>33</a:t>
            </a:fld>
            <a:endParaRPr lang="en-CA" sz="1200" dirty="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0F5AFA6-CA96-4DFD-9573-D798BFD7002E}" type="slidenum">
              <a:rPr lang="en-US" smtClean="0"/>
              <a:pPr>
                <a:defRPr/>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59CECAA-0CB4-504E-BEB5-667D73162081}" type="slidenum">
              <a:rPr lang="en-US" smtClean="0"/>
              <a:pPr>
                <a:defRPr/>
              </a:pPr>
              <a:t>35</a:t>
            </a:fld>
            <a:endParaRPr lang="en-US"/>
          </a:p>
        </p:txBody>
      </p:sp>
    </p:spTree>
    <p:extLst>
      <p:ext uri="{BB962C8B-B14F-4D97-AF65-F5344CB8AC3E}">
        <p14:creationId xmlns:p14="http://schemas.microsoft.com/office/powerpoint/2010/main" val="1657199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
          <p:cNvSpPr>
            <a:spLocks noGrp="1" noChangeArrowheads="1"/>
          </p:cNvSpPr>
          <p:nvPr>
            <p:ph type="sldNum" sz="quarter" idx="5"/>
          </p:nvPr>
        </p:nvSpPr>
        <p:spPr/>
        <p:txBody>
          <a:bodyPr/>
          <a:lstStyle/>
          <a:p>
            <a:pPr>
              <a:defRPr/>
            </a:pPr>
            <a:fld id="{7EEE370B-A4A6-4158-B470-A5AC1C9A8F32}" type="slidenum">
              <a:rPr lang="en-US" smtClean="0">
                <a:latin typeface="Arial" pitchFamily="34" charset="0"/>
              </a:rPr>
              <a:pPr>
                <a:defRPr/>
              </a:pPr>
              <a:t>36</a:t>
            </a:fld>
            <a:endParaRPr lang="en-US">
              <a:latin typeface="Arial" pitchFamily="34" charset="0"/>
            </a:endParaRPr>
          </a:p>
        </p:txBody>
      </p:sp>
      <p:sp>
        <p:nvSpPr>
          <p:cNvPr id="151555" name="Rectangle 2"/>
          <p:cNvSpPr>
            <a:spLocks noGrp="1" noRot="1" noChangeAspect="1" noChangeArrowheads="1" noTextEdit="1"/>
          </p:cNvSpPr>
          <p:nvPr>
            <p:ph type="sldImg"/>
          </p:nvPr>
        </p:nvSpPr>
        <p:spPr>
          <a:xfrm>
            <a:off x="1143000" y="685800"/>
            <a:ext cx="4572000" cy="3429000"/>
          </a:xfrm>
          <a:ln/>
        </p:spPr>
      </p:sp>
      <p:sp>
        <p:nvSpPr>
          <p:cNvPr id="151556" name="Rectangle 3"/>
          <p:cNvSpPr>
            <a:spLocks noGrp="1" noChangeArrowheads="1"/>
          </p:cNvSpPr>
          <p:nvPr>
            <p:ph type="body" idx="1"/>
          </p:nvPr>
        </p:nvSpPr>
        <p:spPr>
          <a:xfrm>
            <a:off x="685800" y="4343400"/>
            <a:ext cx="5486400" cy="4114800"/>
          </a:xfrm>
          <a:noFill/>
          <a:ln/>
        </p:spPr>
        <p:txBody>
          <a:bodyPr/>
          <a:lstStyle/>
          <a:p>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noChangeArrowheads="1"/>
          </p:cNvSpPr>
          <p:nvPr>
            <p:ph type="sldNum" sz="quarter" idx="5"/>
          </p:nvPr>
        </p:nvSpPr>
        <p:spPr/>
        <p:txBody>
          <a:bodyPr/>
          <a:lstStyle/>
          <a:p>
            <a:pPr>
              <a:defRPr/>
            </a:pPr>
            <a:fld id="{0A19BDF7-C071-4CC1-860E-40D4E79533D7}" type="slidenum">
              <a:rPr lang="en-US" smtClean="0">
                <a:latin typeface="Arial" pitchFamily="34" charset="0"/>
              </a:rPr>
              <a:pPr>
                <a:defRPr/>
              </a:pPr>
              <a:t>3</a:t>
            </a:fld>
            <a:endParaRPr lang="en-US">
              <a:latin typeface="Arial" pitchFamily="34" charset="0"/>
            </a:endParaRPr>
          </a:p>
        </p:txBody>
      </p:sp>
      <p:sp>
        <p:nvSpPr>
          <p:cNvPr id="138243" name="Slide Image Placeholder 1"/>
          <p:cNvSpPr>
            <a:spLocks noGrp="1" noRot="1" noChangeAspect="1" noTextEdit="1"/>
          </p:cNvSpPr>
          <p:nvPr>
            <p:ph type="sldImg"/>
          </p:nvPr>
        </p:nvSpPr>
        <p:spPr>
          <a:xfrm>
            <a:off x="1144588" y="685800"/>
            <a:ext cx="4570412" cy="3429000"/>
          </a:xfrm>
          <a:ln/>
        </p:spPr>
      </p:sp>
      <p:sp>
        <p:nvSpPr>
          <p:cNvPr id="138244" name="Notes Placeholder 2"/>
          <p:cNvSpPr>
            <a:spLocks noGrp="1"/>
          </p:cNvSpPr>
          <p:nvPr>
            <p:ph type="body" idx="1"/>
          </p:nvPr>
        </p:nvSpPr>
        <p:spPr>
          <a:noFill/>
          <a:ln/>
        </p:spPr>
        <p:txBody>
          <a:bodyPr lIns="91428" tIns="45714" rIns="91428" bIns="45714"/>
          <a:lstStyle/>
          <a:p>
            <a:pPr eaLnBrk="1" hangingPunct="1"/>
            <a:endParaRPr lang="en-US">
              <a:latin typeface="Arial" pitchFamily="34" charset="0"/>
            </a:endParaRPr>
          </a:p>
        </p:txBody>
      </p:sp>
      <p:sp>
        <p:nvSpPr>
          <p:cNvPr id="138245"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lIns="91428" tIns="45714" rIns="91428" bIns="45714" anchor="b"/>
          <a:lstStyle/>
          <a:p>
            <a:pPr algn="r" defTabSz="900113"/>
            <a:fld id="{897ACE64-B8C3-4306-A079-2653E2863FE2}" type="slidenum">
              <a:rPr lang="en-US" sz="1200">
                <a:latin typeface="Times New Roman" pitchFamily="18" charset="0"/>
              </a:rPr>
              <a:pPr algn="r" defTabSz="900113"/>
              <a:t>3</a:t>
            </a:fld>
            <a:endParaRPr lang="en-US" sz="120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p:txBody>
          <a:bodyPr/>
          <a:lstStyle/>
          <a:p>
            <a:pPr>
              <a:defRPr/>
            </a:pPr>
            <a:fld id="{C8F1C1F5-F1AC-47DF-8BE9-D29C2E0887B2}" type="slidenum">
              <a:rPr lang="en-US" smtClean="0">
                <a:latin typeface="Arial" pitchFamily="34" charset="0"/>
              </a:rPr>
              <a:pPr>
                <a:defRPr/>
              </a:pPr>
              <a:t>37</a:t>
            </a:fld>
            <a:endParaRPr lang="en-US">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32E870-6EDF-E243-B4EC-79490DEFE84E}" type="slidenum">
              <a:rPr lang="en-US" sz="1200">
                <a:cs typeface="Arial" charset="0"/>
              </a:rPr>
              <a:pPr eaLnBrk="1" hangingPunct="1"/>
              <a:t>38</a:t>
            </a:fld>
            <a:endParaRPr lang="en-US" sz="1200">
              <a:cs typeface="Arial"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r>
              <a:rPr lang="en-US"/>
              <a:t>Slide added 6/99 from Dr. Williams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5"/>
          <p:cNvSpPr>
            <a:spLocks noGrp="1" noChangeArrowheads="1"/>
          </p:cNvSpPr>
          <p:nvPr>
            <p:ph type="sldNum" sz="quarter" idx="5"/>
          </p:nvPr>
        </p:nvSpPr>
        <p:spPr/>
        <p:txBody>
          <a:bodyPr/>
          <a:lstStyle/>
          <a:p>
            <a:pPr>
              <a:defRPr/>
            </a:pPr>
            <a:fld id="{5E6E23DD-C23A-4FB6-A9F4-7A286B25ACEB}" type="slidenum">
              <a:rPr lang="en-US" smtClean="0">
                <a:latin typeface="Arial" pitchFamily="34" charset="0"/>
              </a:rPr>
              <a:pPr>
                <a:defRPr/>
              </a:pPr>
              <a:t>41</a:t>
            </a:fld>
            <a:endParaRPr lang="en-US">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32E870-6EDF-E243-B4EC-79490DEFE84E}" type="slidenum">
              <a:rPr lang="en-US" sz="1200">
                <a:cs typeface="Arial" charset="0"/>
              </a:rPr>
              <a:pPr eaLnBrk="1" hangingPunct="1"/>
              <a:t>42</a:t>
            </a:fld>
            <a:endParaRPr lang="en-US" sz="1200">
              <a:cs typeface="Arial"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r>
              <a:rPr lang="en-US"/>
              <a:t>Slide added 6/99 from Dr. Williams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5"/>
          <p:cNvSpPr>
            <a:spLocks noGrp="1" noChangeArrowheads="1"/>
          </p:cNvSpPr>
          <p:nvPr>
            <p:ph type="sldNum" sz="quarter" idx="5"/>
          </p:nvPr>
        </p:nvSpPr>
        <p:spPr/>
        <p:txBody>
          <a:bodyPr/>
          <a:lstStyle/>
          <a:p>
            <a:pPr>
              <a:defRPr/>
            </a:pPr>
            <a:fld id="{EAD35444-4E3A-48A9-A957-51D5B5AFDD35}" type="slidenum">
              <a:rPr lang="en-US" smtClean="0">
                <a:latin typeface="Arial" pitchFamily="34" charset="0"/>
              </a:rPr>
              <a:pPr>
                <a:defRPr/>
              </a:pPr>
              <a:t>43</a:t>
            </a:fld>
            <a:endParaRPr lang="en-US">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5"/>
          <p:cNvSpPr>
            <a:spLocks noGrp="1" noChangeArrowheads="1"/>
          </p:cNvSpPr>
          <p:nvPr>
            <p:ph type="sldNum" sz="quarter" idx="5"/>
          </p:nvPr>
        </p:nvSpPr>
        <p:spPr/>
        <p:txBody>
          <a:bodyPr/>
          <a:lstStyle/>
          <a:p>
            <a:pPr>
              <a:defRPr/>
            </a:pPr>
            <a:fld id="{ABCB6F41-968A-40EA-AA44-98C509D441A3}" type="slidenum">
              <a:rPr lang="en-US" smtClean="0">
                <a:latin typeface="Arial" pitchFamily="34" charset="0"/>
              </a:rPr>
              <a:pPr>
                <a:defRPr/>
              </a:pPr>
              <a:t>44</a:t>
            </a:fld>
            <a:endParaRPr lang="en-US">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5"/>
          <p:cNvSpPr>
            <a:spLocks noGrp="1" noChangeArrowheads="1"/>
          </p:cNvSpPr>
          <p:nvPr>
            <p:ph type="sldNum" sz="quarter" idx="5"/>
          </p:nvPr>
        </p:nvSpPr>
        <p:spPr/>
        <p:txBody>
          <a:bodyPr/>
          <a:lstStyle/>
          <a:p>
            <a:pPr>
              <a:defRPr/>
            </a:pPr>
            <a:fld id="{0A1A3F60-A91F-4722-933E-153E53D5069B}" type="slidenum">
              <a:rPr lang="en-US" smtClean="0">
                <a:latin typeface="Arial" pitchFamily="34" charset="0"/>
              </a:rPr>
              <a:pPr>
                <a:defRPr/>
              </a:pPr>
              <a:t>45</a:t>
            </a:fld>
            <a:endParaRPr 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5"/>
          <p:cNvSpPr>
            <a:spLocks noGrp="1" noChangeArrowheads="1"/>
          </p:cNvSpPr>
          <p:nvPr>
            <p:ph type="sldNum" sz="quarter" idx="5"/>
          </p:nvPr>
        </p:nvSpPr>
        <p:spPr/>
        <p:txBody>
          <a:bodyPr/>
          <a:lstStyle/>
          <a:p>
            <a:pPr>
              <a:defRPr/>
            </a:pPr>
            <a:fld id="{93EBDCB0-BA3C-412F-B62C-2CAEF5D380F4}" type="slidenum">
              <a:rPr lang="en-US" smtClean="0">
                <a:latin typeface="Arial" pitchFamily="34" charset="0"/>
              </a:rPr>
              <a:pPr>
                <a:defRPr/>
              </a:pPr>
              <a:t>46</a:t>
            </a:fld>
            <a:endParaRPr lang="en-US">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Test.</a:t>
            </a:r>
          </a:p>
          <a:p>
            <a:endParaRPr lang="en-US" dirty="0"/>
          </a:p>
          <a:p>
            <a:r>
              <a:rPr lang="en-US" dirty="0" smtClean="0"/>
              <a:t>Twins Study. </a:t>
            </a:r>
          </a:p>
          <a:p>
            <a:r>
              <a:rPr lang="en-US" dirty="0" smtClean="0"/>
              <a:t>Inflight post-</a:t>
            </a:r>
            <a:r>
              <a:rPr lang="en-US" dirty="0" err="1" smtClean="0"/>
              <a:t>vax</a:t>
            </a:r>
            <a:r>
              <a:rPr lang="en-US" dirty="0" smtClean="0"/>
              <a:t> blood draw 5 October.</a:t>
            </a:r>
          </a:p>
          <a:p>
            <a:r>
              <a:rPr lang="en-US" dirty="0" smtClean="0"/>
              <a:t>Ground: Saturday 2 October. Blood</a:t>
            </a:r>
            <a:r>
              <a:rPr lang="en-US" dirty="0"/>
              <a:t>/urine/</a:t>
            </a:r>
            <a:r>
              <a:rPr lang="en-US" dirty="0" err="1"/>
              <a:t>buccal</a:t>
            </a:r>
            <a:r>
              <a:rPr lang="en-US" dirty="0"/>
              <a:t>/saliva/fecal; CardiOx/Ultrasound; Telomeres; Cognition; Fluid Shifts-Chibis; flu </a:t>
            </a:r>
            <a:r>
              <a:rPr lang="en-US" dirty="0" err="1"/>
              <a:t>vax</a:t>
            </a:r>
            <a:r>
              <a:rPr lang="en-US" dirty="0"/>
              <a:t>, TIME coverage</a:t>
            </a:r>
            <a:r>
              <a:rPr lang="en-US" dirty="0" smtClean="0"/>
              <a:t>. Post-</a:t>
            </a:r>
            <a:r>
              <a:rPr lang="en-US" dirty="0" err="1" smtClean="0"/>
              <a:t>vax</a:t>
            </a:r>
            <a:r>
              <a:rPr lang="en-US" dirty="0" smtClean="0"/>
              <a:t> blood draw ~1 week later.</a:t>
            </a:r>
            <a:endParaRPr lang="en-US" dirty="0"/>
          </a:p>
        </p:txBody>
      </p:sp>
      <p:sp>
        <p:nvSpPr>
          <p:cNvPr id="4" name="Slide Number Placeholder 3"/>
          <p:cNvSpPr>
            <a:spLocks noGrp="1"/>
          </p:cNvSpPr>
          <p:nvPr>
            <p:ph type="sldNum" sz="quarter" idx="10"/>
          </p:nvPr>
        </p:nvSpPr>
        <p:spPr/>
        <p:txBody>
          <a:bodyPr/>
          <a:lstStyle/>
          <a:p>
            <a:pPr>
              <a:defRPr/>
            </a:pPr>
            <a:fld id="{059CECAA-0CB4-504E-BEB5-667D73162081}" type="slidenum">
              <a:rPr lang="en-US" smtClean="0"/>
              <a:pPr>
                <a:defRPr/>
              </a:pPr>
              <a:t>47</a:t>
            </a:fld>
            <a:endParaRPr lang="en-US"/>
          </a:p>
        </p:txBody>
      </p:sp>
    </p:spTree>
    <p:extLst>
      <p:ext uri="{BB962C8B-B14F-4D97-AF65-F5344CB8AC3E}">
        <p14:creationId xmlns:p14="http://schemas.microsoft.com/office/powerpoint/2010/main" val="1733224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5"/>
          <p:cNvSpPr>
            <a:spLocks noGrp="1" noChangeArrowheads="1"/>
          </p:cNvSpPr>
          <p:nvPr>
            <p:ph type="sldNum" sz="quarter" idx="5"/>
          </p:nvPr>
        </p:nvSpPr>
        <p:spPr/>
        <p:txBody>
          <a:bodyPr/>
          <a:lstStyle/>
          <a:p>
            <a:pPr>
              <a:defRPr/>
            </a:pPr>
            <a:fld id="{EB4AD801-B69E-4ABE-8D15-8A85A6220519}" type="slidenum">
              <a:rPr lang="en-US" smtClean="0">
                <a:latin typeface="Arial" pitchFamily="34" charset="0"/>
              </a:rPr>
              <a:pPr>
                <a:defRPr/>
              </a:pPr>
              <a:t>53</a:t>
            </a:fld>
            <a:endParaRPr lang="en-US">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sldNum" sz="quarter" idx="5"/>
          </p:nvPr>
        </p:nvSpPr>
        <p:spPr/>
        <p:txBody>
          <a:bodyPr/>
          <a:lstStyle/>
          <a:p>
            <a:pPr>
              <a:defRPr/>
            </a:pPr>
            <a:fld id="{17332E3B-E9DC-4029-833A-D02950ECEFC9}" type="slidenum">
              <a:rPr lang="en-US" smtClean="0">
                <a:latin typeface="Arial" pitchFamily="34" charset="0"/>
              </a:rPr>
              <a:pPr>
                <a:defRPr/>
              </a:pPr>
              <a:t>6</a:t>
            </a:fld>
            <a:endParaRPr lang="en-US">
              <a:latin typeface="Arial" pitchFamily="34" charset="0"/>
            </a:endParaRPr>
          </a:p>
        </p:txBody>
      </p:sp>
      <p:sp>
        <p:nvSpPr>
          <p:cNvPr id="139267" name="Rectangle 18439"/>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8" tIns="45714" rIns="91428" bIns="45714" anchor="b"/>
          <a:lstStyle/>
          <a:p>
            <a:pPr algn="r" defTabSz="900113"/>
            <a:fld id="{7CDDD850-618C-47E0-AFF7-278B67B2BCFF}" type="slidenum">
              <a:rPr lang="en-US" sz="1200">
                <a:latin typeface="Times New Roman" pitchFamily="18" charset="0"/>
              </a:rPr>
              <a:pPr algn="r" defTabSz="900113"/>
              <a:t>6</a:t>
            </a:fld>
            <a:endParaRPr lang="en-US" sz="1200">
              <a:latin typeface="Times New Roman" pitchFamily="18" charset="0"/>
            </a:endParaRPr>
          </a:p>
        </p:txBody>
      </p:sp>
      <p:sp>
        <p:nvSpPr>
          <p:cNvPr id="139268" name="Rectangle 2"/>
          <p:cNvSpPr>
            <a:spLocks noGrp="1" noRot="1" noChangeAspect="1" noChangeArrowheads="1" noTextEdit="1"/>
          </p:cNvSpPr>
          <p:nvPr>
            <p:ph type="sldImg"/>
          </p:nvPr>
        </p:nvSpPr>
        <p:spPr>
          <a:xfrm>
            <a:off x="1144588" y="685800"/>
            <a:ext cx="4570412" cy="3429000"/>
          </a:xfrm>
          <a:ln/>
        </p:spPr>
      </p:sp>
      <p:sp>
        <p:nvSpPr>
          <p:cNvPr id="139269" name="Rectangle 3"/>
          <p:cNvSpPr>
            <a:spLocks noGrp="1" noChangeArrowheads="1"/>
          </p:cNvSpPr>
          <p:nvPr>
            <p:ph type="body" idx="1"/>
          </p:nvPr>
        </p:nvSpPr>
        <p:spPr>
          <a:xfrm>
            <a:off x="685800" y="4343400"/>
            <a:ext cx="5486400" cy="4114800"/>
          </a:xfrm>
          <a:noFill/>
          <a:ln/>
        </p:spPr>
        <p:txBody>
          <a:bodyPr lIns="91428" tIns="45714" rIns="91428" bIns="45714"/>
          <a:lstStyle/>
          <a:p>
            <a:pPr eaLnBrk="1" hangingPunct="1"/>
            <a:endParaRPr 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if an omics</a:t>
            </a:r>
            <a:r>
              <a:rPr lang="en-US" baseline="0" dirty="0"/>
              <a:t> study of one person can be worthwhile,</a:t>
            </a:r>
          </a:p>
          <a:p>
            <a:endParaRPr lang="en-US" baseline="0" dirty="0"/>
          </a:p>
          <a:p>
            <a:r>
              <a:rPr lang="en-US" baseline="0" dirty="0"/>
              <a:t>So can a study of the Kelly twins</a:t>
            </a:r>
            <a:endParaRPr lang="en-US" dirty="0"/>
          </a:p>
        </p:txBody>
      </p:sp>
      <p:sp>
        <p:nvSpPr>
          <p:cNvPr id="4" name="Slide Number Placeholder 3"/>
          <p:cNvSpPr>
            <a:spLocks noGrp="1"/>
          </p:cNvSpPr>
          <p:nvPr>
            <p:ph type="sldNum" sz="quarter" idx="10"/>
          </p:nvPr>
        </p:nvSpPr>
        <p:spPr/>
        <p:txBody>
          <a:bodyPr/>
          <a:lstStyle/>
          <a:p>
            <a:pPr>
              <a:defRPr/>
            </a:pPr>
            <a:fld id="{96D0D204-2A1F-476F-B00B-6FC4762102B1}" type="slidenum">
              <a:rPr lang="en-US" smtClean="0"/>
              <a:pPr>
                <a:defRPr/>
              </a:pPr>
              <a:t>54</a:t>
            </a:fld>
            <a:endParaRPr lang="en-US" dirty="0"/>
          </a:p>
        </p:txBody>
      </p:sp>
    </p:spTree>
    <p:extLst>
      <p:ext uri="{BB962C8B-B14F-4D97-AF65-F5344CB8AC3E}">
        <p14:creationId xmlns:p14="http://schemas.microsoft.com/office/powerpoint/2010/main" val="3750063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D0D204-2A1F-476F-B00B-6FC4762102B1}" type="slidenum">
              <a:rPr lang="en-US" smtClean="0"/>
              <a:pPr>
                <a:defRPr/>
              </a:pPr>
              <a:t>55</a:t>
            </a:fld>
            <a:endParaRPr lang="en-US" dirty="0"/>
          </a:p>
        </p:txBody>
      </p:sp>
    </p:spTree>
    <p:extLst>
      <p:ext uri="{BB962C8B-B14F-4D97-AF65-F5344CB8AC3E}">
        <p14:creationId xmlns:p14="http://schemas.microsoft.com/office/powerpoint/2010/main" val="331101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5"/>
          <p:cNvSpPr>
            <a:spLocks noGrp="1" noChangeArrowheads="1"/>
          </p:cNvSpPr>
          <p:nvPr>
            <p:ph type="sldNum" sz="quarter" idx="5"/>
          </p:nvPr>
        </p:nvSpPr>
        <p:spPr/>
        <p:txBody>
          <a:bodyPr/>
          <a:lstStyle/>
          <a:p>
            <a:pPr>
              <a:defRPr/>
            </a:pPr>
            <a:fld id="{29F7F462-87F4-468F-8E16-6381477FD039}" type="slidenum">
              <a:rPr lang="en-US" smtClean="0">
                <a:latin typeface="Arial" pitchFamily="34" charset="0"/>
              </a:rPr>
              <a:pPr>
                <a:defRPr/>
              </a:pPr>
              <a:t>58</a:t>
            </a:fld>
            <a:endParaRPr lang="en-US">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p:txBody>
          <a:bodyPr/>
          <a:lstStyle/>
          <a:p>
            <a:pPr>
              <a:defRPr/>
            </a:pPr>
            <a:fld id="{C8F1C1F5-F1AC-47DF-8BE9-D29C2E0887B2}" type="slidenum">
              <a:rPr lang="en-US" smtClean="0">
                <a:latin typeface="Arial" pitchFamily="34" charset="0"/>
              </a:rPr>
              <a:pPr>
                <a:defRPr/>
              </a:pPr>
              <a:t>62</a:t>
            </a:fld>
            <a:endParaRPr lang="en-US">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p:txBody>
          <a:bodyPr/>
          <a:lstStyle/>
          <a:p>
            <a:pPr>
              <a:defRPr/>
            </a:pPr>
            <a:fld id="{617CB919-22D5-4D7C-B24C-57D8F55A649E}" type="slidenum">
              <a:rPr lang="en-US" smtClean="0">
                <a:latin typeface="Arial" pitchFamily="34" charset="0"/>
              </a:rPr>
              <a:pPr>
                <a:defRPr/>
              </a:pPr>
              <a:t>63</a:t>
            </a:fld>
            <a:endParaRPr lang="en-US">
              <a:latin typeface="Arial" pitchFamily="34" charset="0"/>
            </a:endParaRPr>
          </a:p>
        </p:txBody>
      </p:sp>
      <p:sp>
        <p:nvSpPr>
          <p:cNvPr id="118787" name="Rectangle 2"/>
          <p:cNvSpPr>
            <a:spLocks noGrp="1" noRot="1" noChangeAspect="1" noChangeArrowheads="1" noTextEdit="1"/>
          </p:cNvSpPr>
          <p:nvPr>
            <p:ph type="sldImg"/>
          </p:nvPr>
        </p:nvSpPr>
        <p:spPr>
          <a:xfrm>
            <a:off x="1143000" y="685800"/>
            <a:ext cx="4572000" cy="3429000"/>
          </a:xfrm>
          <a:ln/>
        </p:spPr>
      </p:sp>
      <p:sp>
        <p:nvSpPr>
          <p:cNvPr id="118788"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PRE-DECISIONAL - INTERNAL NASA USE ONLY</a:t>
            </a:r>
          </a:p>
        </p:txBody>
      </p:sp>
      <p:sp>
        <p:nvSpPr>
          <p:cNvPr id="5" name="Slide Number Placeholder 4"/>
          <p:cNvSpPr>
            <a:spLocks noGrp="1"/>
          </p:cNvSpPr>
          <p:nvPr>
            <p:ph type="sldNum" sz="quarter" idx="11"/>
          </p:nvPr>
        </p:nvSpPr>
        <p:spPr/>
        <p:txBody>
          <a:bodyPr/>
          <a:lstStyle/>
          <a:p>
            <a:fld id="{6A35E744-647A-49D0-B748-CC202B2ACFAD}"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noChangeArrowheads="1"/>
          </p:cNvSpPr>
          <p:nvPr>
            <p:ph type="sldNum" sz="quarter" idx="5"/>
          </p:nvPr>
        </p:nvSpPr>
        <p:spPr/>
        <p:txBody>
          <a:bodyPr/>
          <a:lstStyle/>
          <a:p>
            <a:pPr>
              <a:defRPr/>
            </a:pPr>
            <a:fld id="{7EFF5D75-8328-4CB2-A0AF-B4101E1AFA25}" type="slidenum">
              <a:rPr lang="en-US" smtClean="0">
                <a:latin typeface="Arial" pitchFamily="34" charset="0"/>
              </a:rPr>
              <a:pPr>
                <a:defRPr/>
              </a:pPr>
              <a:t>9</a:t>
            </a:fld>
            <a:endParaRPr lang="en-US">
              <a:latin typeface="Arial" pitchFamily="34" charset="0"/>
            </a:endParaRPr>
          </a:p>
        </p:txBody>
      </p:sp>
      <p:sp>
        <p:nvSpPr>
          <p:cNvPr id="117763" name="Rectangle 2"/>
          <p:cNvSpPr>
            <a:spLocks noGrp="1" noRot="1" noChangeAspect="1" noChangeArrowheads="1" noTextEdit="1"/>
          </p:cNvSpPr>
          <p:nvPr>
            <p:ph type="sldImg"/>
          </p:nvPr>
        </p:nvSpPr>
        <p:spPr>
          <a:xfrm>
            <a:off x="1143000" y="685800"/>
            <a:ext cx="4572000" cy="3429000"/>
          </a:xfrm>
          <a:ln/>
        </p:spPr>
      </p:sp>
      <p:sp>
        <p:nvSpPr>
          <p:cNvPr id="117764"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5"/>
          <p:cNvSpPr>
            <a:spLocks noGrp="1" noChangeArrowheads="1"/>
          </p:cNvSpPr>
          <p:nvPr>
            <p:ph type="sldNum" sz="quarter" idx="5"/>
          </p:nvPr>
        </p:nvSpPr>
        <p:spPr/>
        <p:txBody>
          <a:bodyPr/>
          <a:lstStyle/>
          <a:p>
            <a:pPr>
              <a:defRPr/>
            </a:pPr>
            <a:fld id="{DF87CB2C-8672-4EB9-9C6B-4F94AC76DAF8}" type="slidenum">
              <a:rPr lang="en-US" smtClean="0">
                <a:latin typeface="Arial" pitchFamily="34" charset="0"/>
              </a:rPr>
              <a:pPr>
                <a:defRPr/>
              </a:pPr>
              <a:t>10</a:t>
            </a:fld>
            <a:endParaRPr lang="en-US">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EAD5AE-D704-F34A-8098-CD2C5A554B85}" type="slidenum">
              <a:rPr lang="en-US" sz="1200">
                <a:solidFill>
                  <a:srgbClr val="000000"/>
                </a:solidFill>
                <a:latin typeface="Calibri" charset="0"/>
              </a:rPr>
              <a:pPr eaLnBrk="1" hangingPunct="1"/>
              <a:t>12</a:t>
            </a:fld>
            <a:endParaRPr lang="en-US" sz="1200">
              <a:solidFill>
                <a:srgbClr val="000000"/>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transition xmlns:p14="http://schemas.microsoft.com/office/powerpoint/2010/mai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95250"/>
            <a:ext cx="2152650" cy="62214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5250"/>
            <a:ext cx="6305550" cy="622141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9525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95400" y="-9525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a:p>
        </p:txBody>
      </p:sp>
    </p:spTree>
  </p:cSld>
  <p:clrMapOvr>
    <a:masterClrMapping/>
  </p:clrMapOvr>
  <p:transition xmlns:p14="http://schemas.microsoft.com/office/powerpoint/2010/mai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488113"/>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384550" y="6429375"/>
            <a:ext cx="2374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488113"/>
            <a:ext cx="2133600" cy="365125"/>
          </a:xfrm>
          <a:prstGeom prst="rect">
            <a:avLst/>
          </a:prstGeom>
        </p:spPr>
        <p:txBody>
          <a:bodyPr/>
          <a:lstStyle/>
          <a:p>
            <a:fld id="{33A110B0-8B29-3B41-B559-8A807A4C74D9}" type="slidenum">
              <a:rPr lang="en-US" smtClean="0"/>
              <a:t>‹#›</a:t>
            </a:fld>
            <a:endParaRPr lang="en-US"/>
          </a:p>
        </p:txBody>
      </p:sp>
    </p:spTree>
    <p:extLst>
      <p:ext uri="{BB962C8B-B14F-4D97-AF65-F5344CB8AC3E}">
        <p14:creationId xmlns:p14="http://schemas.microsoft.com/office/powerpoint/2010/main" val="973261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xmlns:p14="http://schemas.microsoft.com/office/powerpoint/2010/mai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xmlns:p14="http://schemas.microsoft.com/office/powerpoint/2010/mai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0601"/>
        </a:solidFill>
        <a:effectLst/>
      </p:bgPr>
    </p:bg>
    <p:spTree>
      <p:nvGrpSpPr>
        <p:cNvPr id="1" name=""/>
        <p:cNvGrpSpPr/>
        <p:nvPr/>
      </p:nvGrpSpPr>
      <p:grpSpPr>
        <a:xfrm>
          <a:off x="0" y="0"/>
          <a:ext cx="0" cy="0"/>
          <a:chOff x="0" y="0"/>
          <a:chExt cx="0" cy="0"/>
        </a:xfrm>
      </p:grpSpPr>
      <p:sp>
        <p:nvSpPr>
          <p:cNvPr id="1091" name="Rectangle 67"/>
          <p:cNvSpPr>
            <a:spLocks noChangeArrowheads="1"/>
          </p:cNvSpPr>
          <p:nvPr/>
        </p:nvSpPr>
        <p:spPr bwMode="auto">
          <a:xfrm>
            <a:off x="995363" y="0"/>
            <a:ext cx="7772400" cy="758825"/>
          </a:xfrm>
          <a:prstGeom prst="rect">
            <a:avLst/>
          </a:prstGeom>
          <a:noFill/>
          <a:ln w="12700">
            <a:noFill/>
            <a:miter lim="800000"/>
            <a:headEnd/>
            <a:tailEnd/>
          </a:ln>
          <a:effectLst/>
        </p:spPr>
        <p:txBody>
          <a:bodyPr lIns="45720" rIns="45720" anchor="ctr" anchorCtr="1"/>
          <a:lstStyle/>
          <a:p>
            <a:pPr algn="ctr" eaLnBrk="0" hangingPunct="0">
              <a:defRPr/>
            </a:pPr>
            <a:endParaRPr lang="en-US" sz="2800">
              <a:solidFill>
                <a:schemeClr val="tx2"/>
              </a:solidFill>
              <a:effectLst>
                <a:outerShdw blurRad="38100" dist="38100" dir="2700000" algn="tl">
                  <a:srgbClr val="C0C0C0"/>
                </a:outerShdw>
              </a:effectLst>
              <a:latin typeface="Impact" pitchFamily="34" charset="0"/>
              <a:cs typeface="+mn-cs"/>
            </a:endParaRPr>
          </a:p>
        </p:txBody>
      </p:sp>
      <p:sp>
        <p:nvSpPr>
          <p:cNvPr id="1093" name="Rectangle 69"/>
          <p:cNvSpPr>
            <a:spLocks noGrp="1" noChangeArrowheads="1"/>
          </p:cNvSpPr>
          <p:nvPr>
            <p:ph type="title"/>
          </p:nvPr>
        </p:nvSpPr>
        <p:spPr bwMode="auto">
          <a:xfrm>
            <a:off x="1295400" y="-95250"/>
            <a:ext cx="7772400" cy="1143000"/>
          </a:xfrm>
          <a:prstGeom prst="rect">
            <a:avLst/>
          </a:prstGeom>
          <a:noFill/>
          <a:ln w="12700">
            <a:noFill/>
            <a:miter lim="800000"/>
            <a:headEnd/>
            <a:tailEnd/>
          </a:ln>
          <a:effectLst/>
        </p:spPr>
        <p:txBody>
          <a:bodyPr vert="horz" wrap="square" lIns="45720" tIns="45720" rIns="4572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26"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7" r:id="rId14"/>
  </p:sldLayoutIdLst>
  <p:transition xmlns:p14="http://schemas.microsoft.com/office/powerpoint/2010/main" spd="slow"/>
  <p:hf sldNum="0" hdr="0" ftr="0" dt="0"/>
  <p:txStyles>
    <p:titleStyle>
      <a:lvl1pPr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2pPr>
      <a:lvl3pPr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3pPr>
      <a:lvl4pPr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4pPr>
      <a:lvl5pPr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5pPr>
      <a:lvl6pPr marL="457200"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6pPr>
      <a:lvl7pPr marL="914400"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7pPr>
      <a:lvl8pPr marL="1371600"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8pPr>
      <a:lvl9pPr marL="1828800" algn="ctr" rtl="0" eaLnBrk="0" fontAlgn="base" hangingPunct="0">
        <a:spcBef>
          <a:spcPct val="0"/>
        </a:spcBef>
        <a:spcAft>
          <a:spcPct val="0"/>
        </a:spcAft>
        <a:defRPr sz="2800">
          <a:solidFill>
            <a:schemeClr val="tx2"/>
          </a:solidFill>
          <a:effectLst>
            <a:outerShdw blurRad="38100" dist="38100" dir="2700000" algn="tl">
              <a:srgbClr val="C0C0C0"/>
            </a:outerShdw>
          </a:effectLst>
          <a:latin typeface="Impact" pitchFamily="34"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1600">
          <a:solidFill>
            <a:schemeClr val="tx1"/>
          </a:solidFill>
          <a:latin typeface="+mn-lt"/>
        </a:defRPr>
      </a:lvl2pPr>
      <a:lvl3pPr marL="1143000" indent="-228600" algn="l" rtl="0" eaLnBrk="0" fontAlgn="base" hangingPunct="0">
        <a:spcBef>
          <a:spcPct val="20000"/>
        </a:spcBef>
        <a:spcAft>
          <a:spcPct val="0"/>
        </a:spcAft>
        <a:buSzPct val="100000"/>
        <a:buChar char="•"/>
        <a:defRPr sz="1200">
          <a:solidFill>
            <a:schemeClr val="tx1"/>
          </a:solidFill>
          <a:latin typeface="+mn-lt"/>
        </a:defRPr>
      </a:lvl3pPr>
      <a:lvl4pPr marL="1600200" indent="-228600" algn="l" rtl="0" eaLnBrk="0" fontAlgn="base" hangingPunct="0">
        <a:spcBef>
          <a:spcPct val="20000"/>
        </a:spcBef>
        <a:spcAft>
          <a:spcPct val="0"/>
        </a:spcAft>
        <a:buSzPct val="100000"/>
        <a:buChar char="–"/>
        <a:defRPr sz="1000">
          <a:solidFill>
            <a:schemeClr val="tx1"/>
          </a:solidFill>
          <a:latin typeface="+mn-lt"/>
        </a:defRPr>
      </a:lvl4pPr>
      <a:lvl5pPr marL="2057400" indent="-228600" algn="l" rtl="0" eaLnBrk="0" fontAlgn="base" hangingPunct="0">
        <a:spcBef>
          <a:spcPct val="20000"/>
        </a:spcBef>
        <a:spcAft>
          <a:spcPct val="0"/>
        </a:spcAft>
        <a:buSzPct val="100000"/>
        <a:buChar char="•"/>
        <a:defRPr sz="900">
          <a:solidFill>
            <a:schemeClr val="tx1"/>
          </a:solidFill>
          <a:latin typeface="+mn-lt"/>
        </a:defRPr>
      </a:lvl5pPr>
      <a:lvl6pPr marL="2514600" indent="-228600" algn="l" rtl="0" eaLnBrk="0" fontAlgn="base" hangingPunct="0">
        <a:spcBef>
          <a:spcPct val="20000"/>
        </a:spcBef>
        <a:spcAft>
          <a:spcPct val="0"/>
        </a:spcAft>
        <a:buSzPct val="100000"/>
        <a:buChar char="•"/>
        <a:defRPr sz="900">
          <a:solidFill>
            <a:schemeClr val="tx1"/>
          </a:solidFill>
          <a:latin typeface="+mn-lt"/>
        </a:defRPr>
      </a:lvl6pPr>
      <a:lvl7pPr marL="2971800" indent="-228600" algn="l" rtl="0" eaLnBrk="0" fontAlgn="base" hangingPunct="0">
        <a:spcBef>
          <a:spcPct val="20000"/>
        </a:spcBef>
        <a:spcAft>
          <a:spcPct val="0"/>
        </a:spcAft>
        <a:buSzPct val="100000"/>
        <a:buChar char="•"/>
        <a:defRPr sz="900">
          <a:solidFill>
            <a:schemeClr val="tx1"/>
          </a:solidFill>
          <a:latin typeface="+mn-lt"/>
        </a:defRPr>
      </a:lvl7pPr>
      <a:lvl8pPr marL="3429000" indent="-228600" algn="l" rtl="0" eaLnBrk="0" fontAlgn="base" hangingPunct="0">
        <a:spcBef>
          <a:spcPct val="20000"/>
        </a:spcBef>
        <a:spcAft>
          <a:spcPct val="0"/>
        </a:spcAft>
        <a:buSzPct val="100000"/>
        <a:buChar char="•"/>
        <a:defRPr sz="900">
          <a:solidFill>
            <a:schemeClr val="tx1"/>
          </a:solidFill>
          <a:latin typeface="+mn-lt"/>
        </a:defRPr>
      </a:lvl8pPr>
      <a:lvl9pPr marL="3886200" indent="-228600" algn="l" rtl="0" eaLnBrk="0" fontAlgn="base" hangingPunct="0">
        <a:spcBef>
          <a:spcPct val="20000"/>
        </a:spcBef>
        <a:spcAft>
          <a:spcPct val="0"/>
        </a:spcAft>
        <a:buSzPct val="100000"/>
        <a:buChar char="•"/>
        <a:defRPr sz="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34.png"/><Relationship Id="rId6" Type="http://schemas.openxmlformats.org/officeDocument/2006/relationships/oleObject" Target="../embeddings/oleObject2.bin"/><Relationship Id="rId7" Type="http://schemas.openxmlformats.org/officeDocument/2006/relationships/image" Target="../media/image35.pn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gif"/><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62.emf"/><Relationship Id="rId6" Type="http://schemas.openxmlformats.org/officeDocument/2006/relationships/image" Target="../media/image63.pn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4.bin"/><Relationship Id="rId5" Type="http://schemas.openxmlformats.org/officeDocument/2006/relationships/image" Target="../media/image62.emf"/><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3.png"/><Relationship Id="rId9"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5.bin"/><Relationship Id="rId5" Type="http://schemas.openxmlformats.org/officeDocument/2006/relationships/image" Target="../media/image69.wmf"/><Relationship Id="rId6" Type="http://schemas.openxmlformats.org/officeDocument/2006/relationships/image" Target="../media/image32.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32.png"/><Relationship Id="rId5" Type="http://schemas.openxmlformats.org/officeDocument/2006/relationships/image" Target="../media/image72.png"/><Relationship Id="rId6"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jpeg"/><Relationship Id="rId5"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6.bin"/><Relationship Id="rId5" Type="http://schemas.openxmlformats.org/officeDocument/2006/relationships/image" Target="../media/image74.emf"/><Relationship Id="rId6"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g"/><Relationship Id="rId3" Type="http://schemas.openxmlformats.org/officeDocument/2006/relationships/image" Target="../media/image7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6"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32.pn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101.jp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105.jpeg"/><Relationship Id="rId5" Type="http://schemas.openxmlformats.org/officeDocument/2006/relationships/image" Target="../media/image95.jpeg"/><Relationship Id="rId6" Type="http://schemas.openxmlformats.org/officeDocument/2006/relationships/image" Target="../media/image106.png"/><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32.png"/><Relationship Id="rId5" Type="http://schemas.openxmlformats.org/officeDocument/2006/relationships/image" Target="../media/image111.jpeg"/><Relationship Id="rId6" Type="http://schemas.openxmlformats.org/officeDocument/2006/relationships/image" Target="../media/image112.jpg"/><Relationship Id="rId7" Type="http://schemas.openxmlformats.org/officeDocument/2006/relationships/image" Target="../media/image113.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32.pn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jpeg"/><Relationship Id="rId8" Type="http://schemas.openxmlformats.org/officeDocument/2006/relationships/image" Target="../media/image118.jpeg"/><Relationship Id="rId9" Type="http://schemas.openxmlformats.org/officeDocument/2006/relationships/image" Target="../media/image119.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32.png"/><Relationship Id="rId5" Type="http://schemas.openxmlformats.org/officeDocument/2006/relationships/image" Target="../media/image121.jpeg"/><Relationship Id="rId6" Type="http://schemas.openxmlformats.org/officeDocument/2006/relationships/image" Target="../media/image122.jpeg"/><Relationship Id="rId7" Type="http://schemas.openxmlformats.org/officeDocument/2006/relationships/image" Target="../media/image123.jpeg"/><Relationship Id="rId8" Type="http://schemas.openxmlformats.org/officeDocument/2006/relationships/image" Target="../media/image124.jpeg"/><Relationship Id="rId9" Type="http://schemas.openxmlformats.org/officeDocument/2006/relationships/image" Target="../media/image125.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126.jpg"/><Relationship Id="rId4" Type="http://schemas.openxmlformats.org/officeDocument/2006/relationships/image" Target="../media/image127.jpg"/><Relationship Id="rId5" Type="http://schemas.openxmlformats.org/officeDocument/2006/relationships/image" Target="../media/image128.jpg"/><Relationship Id="rId6" Type="http://schemas.openxmlformats.org/officeDocument/2006/relationships/image" Target="../media/image107.png"/><Relationship Id="rId7" Type="http://schemas.openxmlformats.org/officeDocument/2006/relationships/image" Target="../media/image129.jpg"/><Relationship Id="rId8"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54.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32.pn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2.png"/></Relationships>
</file>

<file path=ppt/slides/_rels/slide56.xml.rels><?xml version="1.0" encoding="UTF-8" standalone="yes"?>
<Relationships xmlns="http://schemas.openxmlformats.org/package/2006/relationships"><Relationship Id="rId11" Type="http://schemas.openxmlformats.org/officeDocument/2006/relationships/image" Target="../media/image151.jpeg"/><Relationship Id="rId12" Type="http://schemas.openxmlformats.org/officeDocument/2006/relationships/image" Target="../media/image152.png"/><Relationship Id="rId13" Type="http://schemas.openxmlformats.org/officeDocument/2006/relationships/image" Target="../media/image153.png"/><Relationship Id="rId14" Type="http://schemas.openxmlformats.org/officeDocument/2006/relationships/image" Target="../media/image154.png"/><Relationship Id="rId15" Type="http://schemas.openxmlformats.org/officeDocument/2006/relationships/image" Target="../media/image155.jpeg"/><Relationship Id="rId16" Type="http://schemas.openxmlformats.org/officeDocument/2006/relationships/image" Target="../media/image156.jpeg"/><Relationship Id="rId17" Type="http://schemas.openxmlformats.org/officeDocument/2006/relationships/image" Target="../media/image157.jpeg"/><Relationship Id="rId18" Type="http://schemas.openxmlformats.org/officeDocument/2006/relationships/image" Target="../media/image158.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jpe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9.jpg"/><Relationship Id="rId3" Type="http://schemas.openxmlformats.org/officeDocument/2006/relationships/image" Target="../media/image160.jpg"/></Relationships>
</file>

<file path=ppt/slides/_rels/slide58.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63.jpg"/><Relationship Id="rId5" Type="http://schemas.openxmlformats.org/officeDocument/2006/relationships/image" Target="../media/image164.jpg"/><Relationship Id="rId6" Type="http://schemas.openxmlformats.org/officeDocument/2006/relationships/image" Target="../media/image165.png"/><Relationship Id="rId1" Type="http://schemas.openxmlformats.org/officeDocument/2006/relationships/slideLayout" Target="../slideLayouts/slideLayout4.xml"/><Relationship Id="rId2" Type="http://schemas.openxmlformats.org/officeDocument/2006/relationships/image" Target="../media/image161.png"/></Relationships>
</file>

<file path=ppt/slides/_rels/slide59.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jpeg"/><Relationship Id="rId5" Type="http://schemas.openxmlformats.org/officeDocument/2006/relationships/image" Target="../media/image168.jpe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tif"/></Relationships>
</file>

<file path=ppt/slides/_rels/slide63.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2" descr="mars"/>
          <p:cNvPicPr>
            <a:picLocks noChangeAspect="1" noChangeArrowheads="1"/>
          </p:cNvPicPr>
          <p:nvPr/>
        </p:nvPicPr>
        <p:blipFill>
          <a:blip r:embed="rId3" cstate="print"/>
          <a:srcRect/>
          <a:stretch>
            <a:fillRect/>
          </a:stretch>
        </p:blipFill>
        <p:spPr bwMode="ltGray">
          <a:xfrm>
            <a:off x="0" y="-1588"/>
            <a:ext cx="9142413" cy="6858001"/>
          </a:xfrm>
          <a:prstGeom prst="rect">
            <a:avLst/>
          </a:prstGeom>
          <a:noFill/>
          <a:ln w="9525">
            <a:noFill/>
            <a:miter lim="800000"/>
            <a:headEnd/>
            <a:tailEnd/>
          </a:ln>
        </p:spPr>
      </p:pic>
      <p:sp>
        <p:nvSpPr>
          <p:cNvPr id="4108" name="Text Box 12"/>
          <p:cNvSpPr txBox="1">
            <a:spLocks noChangeArrowheads="1"/>
          </p:cNvSpPr>
          <p:nvPr/>
        </p:nvSpPr>
        <p:spPr bwMode="gray">
          <a:xfrm>
            <a:off x="3939811" y="4505215"/>
            <a:ext cx="4962769" cy="1273169"/>
          </a:xfrm>
          <a:prstGeom prst="rect">
            <a:avLst/>
          </a:prstGeom>
          <a:noFill/>
          <a:ln w="12700">
            <a:noFill/>
            <a:miter lim="800000"/>
            <a:headEnd type="none" w="sm" len="sm"/>
            <a:tailEnd type="none" w="sm" len="sm"/>
          </a:ln>
          <a:effectLst>
            <a:outerShdw dist="17961" dir="2700000" algn="ctr" rotWithShape="0">
              <a:schemeClr val="bg2"/>
            </a:outerShdw>
          </a:effectLst>
        </p:spPr>
        <p:txBody>
          <a:bodyPr lIns="45720" rIns="45720" anchor="ctr" anchorCtr="1">
            <a:spAutoFit/>
          </a:bodyPr>
          <a:lstStyle/>
          <a:p>
            <a:pPr algn="r" eaLnBrk="0" hangingPunct="0">
              <a:lnSpc>
                <a:spcPct val="95000"/>
              </a:lnSpc>
              <a:spcBef>
                <a:spcPct val="25000"/>
              </a:spcBef>
              <a:defRPr/>
            </a:pPr>
            <a:r>
              <a:rPr lang="en-US" sz="2000" b="1" dirty="0" smtClean="0">
                <a:latin typeface="Arial" charset="0"/>
                <a:cs typeface="+mn-cs"/>
              </a:rPr>
              <a:t>John </a:t>
            </a:r>
            <a:r>
              <a:rPr lang="en-US" sz="2000" b="1" dirty="0">
                <a:latin typeface="Arial" charset="0"/>
                <a:cs typeface="+mn-cs"/>
              </a:rPr>
              <a:t>B. Charles, Ph.D.</a:t>
            </a:r>
          </a:p>
          <a:p>
            <a:pPr algn="r" eaLnBrk="0" hangingPunct="0">
              <a:lnSpc>
                <a:spcPct val="95000"/>
              </a:lnSpc>
              <a:spcBef>
                <a:spcPct val="25000"/>
              </a:spcBef>
              <a:defRPr/>
            </a:pPr>
            <a:r>
              <a:rPr lang="en-US" sz="1600" b="1" dirty="0">
                <a:latin typeface="Arial" charset="0"/>
                <a:cs typeface="+mn-cs"/>
              </a:rPr>
              <a:t>Chief Scientist</a:t>
            </a:r>
          </a:p>
          <a:p>
            <a:pPr algn="r" eaLnBrk="0" hangingPunct="0">
              <a:lnSpc>
                <a:spcPct val="95000"/>
              </a:lnSpc>
              <a:spcBef>
                <a:spcPct val="25000"/>
              </a:spcBef>
              <a:defRPr/>
            </a:pPr>
            <a:r>
              <a:rPr lang="en-US" sz="1600" b="1" dirty="0">
                <a:latin typeface="Arial" charset="0"/>
                <a:cs typeface="+mn-cs"/>
              </a:rPr>
              <a:t>NASA Human Research Program</a:t>
            </a:r>
          </a:p>
          <a:p>
            <a:pPr algn="r" eaLnBrk="0" hangingPunct="0">
              <a:lnSpc>
                <a:spcPct val="95000"/>
              </a:lnSpc>
              <a:spcBef>
                <a:spcPct val="25000"/>
              </a:spcBef>
              <a:defRPr/>
            </a:pPr>
            <a:r>
              <a:rPr lang="en-US" sz="1600" b="1" dirty="0" smtClean="0">
                <a:latin typeface="Arial" charset="0"/>
                <a:cs typeface="+mn-cs"/>
              </a:rPr>
              <a:t>Johnson </a:t>
            </a:r>
            <a:r>
              <a:rPr lang="en-US" sz="1600" b="1" dirty="0">
                <a:latin typeface="Arial" charset="0"/>
                <a:cs typeface="+mn-cs"/>
              </a:rPr>
              <a:t>Space Center, Houston, Texas </a:t>
            </a:r>
            <a:r>
              <a:rPr lang="en-US" sz="1600" b="1" dirty="0" smtClean="0">
                <a:latin typeface="Arial" charset="0"/>
                <a:cs typeface="+mn-cs"/>
              </a:rPr>
              <a:t>USA</a:t>
            </a:r>
            <a:endParaRPr lang="en-US" sz="1600" b="1" dirty="0">
              <a:latin typeface="Arial" charset="0"/>
              <a:cs typeface="+mn-cs"/>
            </a:endParaRPr>
          </a:p>
        </p:txBody>
      </p:sp>
      <p:sp>
        <p:nvSpPr>
          <p:cNvPr id="4119" name="Rectangle 23"/>
          <p:cNvSpPr>
            <a:spLocks noChangeArrowheads="1"/>
          </p:cNvSpPr>
          <p:nvPr/>
        </p:nvSpPr>
        <p:spPr bwMode="auto">
          <a:xfrm>
            <a:off x="906584" y="835288"/>
            <a:ext cx="7307385" cy="2800767"/>
          </a:xfrm>
          <a:prstGeom prst="rect">
            <a:avLst/>
          </a:prstGeom>
          <a:noFill/>
          <a:ln w="12700">
            <a:noFill/>
            <a:miter lim="800000"/>
            <a:headEnd/>
            <a:tailEnd/>
          </a:ln>
          <a:effectLst>
            <a:outerShdw dist="71842" dir="2700000" algn="ctr" rotWithShape="0">
              <a:schemeClr val="tx1"/>
            </a:outerShdw>
          </a:effectLst>
        </p:spPr>
        <p:txBody>
          <a:bodyPr wrap="square" lIns="45720" rIns="45720" anchorCtr="1">
            <a:spAutoFit/>
          </a:bodyPr>
          <a:lstStyle/>
          <a:p>
            <a:pPr algn="r" eaLnBrk="0" hangingPunct="0">
              <a:defRPr/>
            </a:pPr>
            <a:r>
              <a:rPr lang="en-US" sz="4400" dirty="0">
                <a:solidFill>
                  <a:srgbClr val="FFE575"/>
                </a:solidFill>
              </a:rPr>
              <a:t>The Year-long ISS Expedition, the Twins Study, and Preparations for Mars</a:t>
            </a:r>
            <a:endParaRPr lang="en-US" sz="4400" i="1" dirty="0">
              <a:solidFill>
                <a:srgbClr val="FFE575"/>
              </a:solidFill>
              <a:latin typeface="Calibri" pitchFamily="34" charset="0"/>
              <a:cs typeface="Calibri" pitchFamily="34" charset="0"/>
            </a:endParaRPr>
          </a:p>
        </p:txBody>
      </p:sp>
      <p:sp>
        <p:nvSpPr>
          <p:cNvPr id="6" name="TextBox 5"/>
          <p:cNvSpPr txBox="1"/>
          <p:nvPr/>
        </p:nvSpPr>
        <p:spPr>
          <a:xfrm>
            <a:off x="281353" y="4030308"/>
            <a:ext cx="6689914" cy="1200328"/>
          </a:xfrm>
          <a:prstGeom prst="rect">
            <a:avLst/>
          </a:prstGeom>
          <a:noFill/>
        </p:spPr>
        <p:txBody>
          <a:bodyPr wrap="square" rtlCol="0">
            <a:spAutoFit/>
          </a:bodyPr>
          <a:lstStyle/>
          <a:p>
            <a:r>
              <a:rPr lang="en-US" dirty="0">
                <a:solidFill>
                  <a:srgbClr val="FFE575"/>
                </a:solidFill>
                <a:effectLst>
                  <a:outerShdw blurRad="50800" dist="38100" dir="2700000" algn="tl" rotWithShape="0">
                    <a:srgbClr val="000000">
                      <a:alpha val="43000"/>
                    </a:srgbClr>
                  </a:outerShdw>
                </a:effectLst>
              </a:rPr>
              <a:t>2016 AIAA-Houston Awards </a:t>
            </a:r>
            <a:r>
              <a:rPr lang="en-US" dirty="0" smtClean="0">
                <a:solidFill>
                  <a:srgbClr val="FFE575"/>
                </a:solidFill>
                <a:effectLst>
                  <a:outerShdw blurRad="50800" dist="38100" dir="2700000" algn="tl" rotWithShape="0">
                    <a:srgbClr val="000000">
                      <a:alpha val="43000"/>
                    </a:srgbClr>
                  </a:outerShdw>
                </a:effectLst>
              </a:rPr>
              <a:t>Ceremony</a:t>
            </a:r>
            <a:endParaRPr lang="en-US" dirty="0">
              <a:solidFill>
                <a:srgbClr val="FFE575"/>
              </a:solidFill>
              <a:effectLst>
                <a:outerShdw blurRad="50800" dist="38100" dir="2700000" algn="tl" rotWithShape="0">
                  <a:srgbClr val="000000">
                    <a:alpha val="43000"/>
                  </a:srgbClr>
                </a:outerShdw>
              </a:effectLst>
            </a:endParaRPr>
          </a:p>
          <a:p>
            <a:r>
              <a:rPr lang="en-US" dirty="0" smtClean="0">
                <a:solidFill>
                  <a:srgbClr val="FFE575"/>
                </a:solidFill>
                <a:effectLst>
                  <a:outerShdw blurRad="50800" dist="38100" dir="2700000" algn="tl" rotWithShape="0">
                    <a:srgbClr val="000000">
                      <a:alpha val="43000"/>
                    </a:srgbClr>
                  </a:outerShdw>
                </a:effectLst>
              </a:rPr>
              <a:t>Friday</a:t>
            </a:r>
            <a:r>
              <a:rPr lang="en-US" dirty="0">
                <a:solidFill>
                  <a:srgbClr val="FFE575"/>
                </a:solidFill>
                <a:effectLst>
                  <a:outerShdw blurRad="50800" dist="38100" dir="2700000" algn="tl" rotWithShape="0">
                    <a:srgbClr val="000000">
                      <a:alpha val="43000"/>
                    </a:srgbClr>
                  </a:outerShdw>
                </a:effectLst>
              </a:rPr>
              <a:t>, June 10, </a:t>
            </a:r>
            <a:r>
              <a:rPr lang="en-US" dirty="0" smtClean="0">
                <a:solidFill>
                  <a:srgbClr val="FFE575"/>
                </a:solidFill>
                <a:effectLst>
                  <a:outerShdw blurRad="50800" dist="38100" dir="2700000" algn="tl" rotWithShape="0">
                    <a:srgbClr val="000000">
                      <a:alpha val="43000"/>
                    </a:srgbClr>
                  </a:outerShdw>
                </a:effectLst>
              </a:rPr>
              <a:t>2016</a:t>
            </a:r>
          </a:p>
          <a:p>
            <a:r>
              <a:rPr lang="en-US" dirty="0" smtClean="0">
                <a:solidFill>
                  <a:srgbClr val="FFE575"/>
                </a:solidFill>
                <a:effectLst>
                  <a:outerShdw blurRad="50800" dist="38100" dir="2700000" algn="tl" rotWithShape="0">
                    <a:srgbClr val="000000">
                      <a:alpha val="43000"/>
                    </a:srgbClr>
                  </a:outerShdw>
                </a:effectLst>
              </a:rPr>
              <a:t>Gilruth </a:t>
            </a:r>
            <a:r>
              <a:rPr lang="en-US" dirty="0">
                <a:solidFill>
                  <a:srgbClr val="FFE575"/>
                </a:solidFill>
                <a:effectLst>
                  <a:outerShdw blurRad="50800" dist="38100" dir="2700000" algn="tl" rotWithShape="0">
                    <a:srgbClr val="000000">
                      <a:alpha val="43000"/>
                    </a:srgbClr>
                  </a:outerShdw>
                </a:effectLst>
              </a:rPr>
              <a:t>Center</a:t>
            </a:r>
          </a:p>
        </p:txBody>
      </p:sp>
      <p:sp>
        <p:nvSpPr>
          <p:cNvPr id="2" name="Rectangle 1"/>
          <p:cNvSpPr/>
          <p:nvPr/>
        </p:nvSpPr>
        <p:spPr>
          <a:xfrm>
            <a:off x="2295397" y="5811540"/>
            <a:ext cx="4538447" cy="505266"/>
          </a:xfrm>
          <a:prstGeom prst="rect">
            <a:avLst/>
          </a:prstGeom>
        </p:spPr>
        <p:txBody>
          <a:bodyPr wrap="none">
            <a:spAutoFit/>
          </a:bodyPr>
          <a:lstStyle/>
          <a:p>
            <a:pPr algn="r" eaLnBrk="0" hangingPunct="0">
              <a:lnSpc>
                <a:spcPct val="95000"/>
              </a:lnSpc>
              <a:spcBef>
                <a:spcPct val="25000"/>
              </a:spcBef>
              <a:defRPr/>
            </a:pPr>
            <a:r>
              <a:rPr lang="en-US" sz="2800" b="1" dirty="0" err="1">
                <a:solidFill>
                  <a:srgbClr val="FFDC45"/>
                </a:solidFill>
                <a:effectLst>
                  <a:outerShdw blurRad="50800" dist="38100" dir="2700000" algn="tl" rotWithShape="0">
                    <a:srgbClr val="000000">
                      <a:alpha val="43000"/>
                    </a:srgbClr>
                  </a:outerShdw>
                </a:effectLst>
                <a:latin typeface="Arial" charset="0"/>
              </a:rPr>
              <a:t>john.b.charles@nasa.gov</a:t>
            </a:r>
            <a:endParaRPr lang="en-US" sz="2800" b="1" dirty="0">
              <a:solidFill>
                <a:srgbClr val="FFDC45"/>
              </a:solidFill>
              <a:effectLst>
                <a:outerShdw blurRad="50800" dist="38100" dir="2700000" algn="tl" rotWithShape="0">
                  <a:srgbClr val="000000">
                    <a:alpha val="43000"/>
                  </a:srgbClr>
                </a:outerShdw>
              </a:effectLst>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14089"/>
            <a:ext cx="9144000" cy="936690"/>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sp>
        <p:nvSpPr>
          <p:cNvPr id="596994" name="Rectangle 2"/>
          <p:cNvSpPr>
            <a:spLocks noGrp="1" noChangeArrowheads="1"/>
          </p:cNvSpPr>
          <p:nvPr>
            <p:ph type="title"/>
          </p:nvPr>
        </p:nvSpPr>
        <p:spPr>
          <a:xfrm>
            <a:off x="457200" y="-40133"/>
            <a:ext cx="8229600" cy="1077218"/>
          </a:xfrm>
        </p:spPr>
        <p:txBody>
          <a:bodyPr>
            <a:spAutoFit/>
          </a:bodyPr>
          <a:lstStyle/>
          <a:p>
            <a:pPr>
              <a:defRPr/>
            </a:pPr>
            <a:r>
              <a:rPr lang="en-US" sz="3200" dirty="0">
                <a:solidFill>
                  <a:schemeClr val="bg2"/>
                </a:solidFill>
                <a:effectLst>
                  <a:outerShdw blurRad="38100" dist="38100" dir="2700000" algn="tl">
                    <a:srgbClr val="000000">
                      <a:alpha val="43137"/>
                    </a:srgbClr>
                  </a:outerShdw>
                </a:effectLst>
                <a:latin typeface="Cambria" pitchFamily="18" charset="0"/>
              </a:rPr>
              <a:t>“Burning holes in the sky?”</a:t>
            </a:r>
            <a:br>
              <a:rPr lang="en-US" sz="3200" dirty="0">
                <a:solidFill>
                  <a:schemeClr val="bg2"/>
                </a:solidFill>
                <a:effectLst>
                  <a:outerShdw blurRad="38100" dist="38100" dir="2700000" algn="tl">
                    <a:srgbClr val="000000">
                      <a:alpha val="43137"/>
                    </a:srgbClr>
                  </a:outerShdw>
                </a:effectLst>
                <a:latin typeface="Cambria" pitchFamily="18" charset="0"/>
              </a:rPr>
            </a:br>
            <a:r>
              <a:rPr lang="en-US" sz="3200" dirty="0">
                <a:solidFill>
                  <a:schemeClr val="bg2"/>
                </a:solidFill>
                <a:effectLst>
                  <a:outerShdw blurRad="38100" dist="38100" dir="2700000" algn="tl">
                    <a:srgbClr val="000000">
                      <a:alpha val="43137"/>
                    </a:srgbClr>
                  </a:outerShdw>
                </a:effectLst>
                <a:latin typeface="Cambria" pitchFamily="18" charset="0"/>
              </a:rPr>
              <a:t>“Going around in circles?”</a:t>
            </a:r>
          </a:p>
        </p:txBody>
      </p:sp>
      <p:pic>
        <p:nvPicPr>
          <p:cNvPr id="19459" name="Picture 3" descr="circular argument HSF too"/>
          <p:cNvPicPr>
            <a:picLocks noChangeAspect="1" noChangeArrowheads="1"/>
          </p:cNvPicPr>
          <p:nvPr/>
        </p:nvPicPr>
        <p:blipFill>
          <a:blip r:embed="rId3" cstate="print"/>
          <a:srcRect/>
          <a:stretch>
            <a:fillRect/>
          </a:stretch>
        </p:blipFill>
        <p:spPr bwMode="auto">
          <a:xfrm>
            <a:off x="304800" y="969963"/>
            <a:ext cx="8686800" cy="589438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859"/>
            <a:ext cx="9144000" cy="682048"/>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sp>
        <p:nvSpPr>
          <p:cNvPr id="311298" name="Rectangle 2"/>
          <p:cNvSpPr>
            <a:spLocks noGrp="1" noChangeArrowheads="1"/>
          </p:cNvSpPr>
          <p:nvPr>
            <p:ph type="title"/>
          </p:nvPr>
        </p:nvSpPr>
        <p:spPr>
          <a:xfrm>
            <a:off x="854075" y="1512"/>
            <a:ext cx="7221538" cy="584775"/>
          </a:xfrm>
        </p:spPr>
        <p:txBody>
          <a:bodyPr>
            <a:spAutoFit/>
          </a:bodyPr>
          <a:lstStyle/>
          <a:p>
            <a:pPr>
              <a:defRPr/>
            </a:pPr>
            <a:r>
              <a:rPr lang="en-US" sz="3200" dirty="0">
                <a:solidFill>
                  <a:schemeClr val="bg2"/>
                </a:solidFill>
                <a:effectLst>
                  <a:outerShdw blurRad="38100" dist="38100" dir="2700000" algn="tl">
                    <a:srgbClr val="000000">
                      <a:alpha val="43137"/>
                    </a:srgbClr>
                  </a:outerShdw>
                </a:effectLst>
                <a:latin typeface="Cambria" pitchFamily="18" charset="0"/>
              </a:rPr>
              <a:t>Human Responses to Weightlessness</a:t>
            </a:r>
          </a:p>
        </p:txBody>
      </p:sp>
      <p:graphicFrame>
        <p:nvGraphicFramePr>
          <p:cNvPr id="2050" name="Object 3"/>
          <p:cNvGraphicFramePr>
            <a:graphicFrameLocks noChangeAspect="1"/>
          </p:cNvGraphicFramePr>
          <p:nvPr>
            <p:extLst>
              <p:ext uri="{D42A27DB-BD31-4B8C-83A1-F6EECF244321}">
                <p14:modId xmlns:p14="http://schemas.microsoft.com/office/powerpoint/2010/main" val="1731857267"/>
              </p:ext>
            </p:extLst>
          </p:nvPr>
        </p:nvGraphicFramePr>
        <p:xfrm>
          <a:off x="754134" y="674850"/>
          <a:ext cx="5835650" cy="4632325"/>
        </p:xfrm>
        <a:graphic>
          <a:graphicData uri="http://schemas.openxmlformats.org/presentationml/2006/ole">
            <mc:AlternateContent xmlns:mc="http://schemas.openxmlformats.org/markup-compatibility/2006">
              <mc:Choice xmlns:v="urn:schemas-microsoft-com:vml" Requires="v">
                <p:oleObj spid="_x0000_s2253" name="Photo Editor Photo" r:id="rId4" imgW="4761905" imgH="3780952" progId="">
                  <p:embed/>
                </p:oleObj>
              </mc:Choice>
              <mc:Fallback>
                <p:oleObj name="Photo Editor Photo" r:id="rId4" imgW="4761905" imgH="3780952" progId="">
                  <p:embed/>
                  <p:pic>
                    <p:nvPicPr>
                      <p:cNvPr id="0"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134" y="674850"/>
                        <a:ext cx="5835650"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2051" name="Object 4"/>
          <p:cNvGraphicFramePr>
            <a:graphicFrameLocks noChangeAspect="1"/>
          </p:cNvGraphicFramePr>
          <p:nvPr>
            <p:extLst>
              <p:ext uri="{D42A27DB-BD31-4B8C-83A1-F6EECF244321}">
                <p14:modId xmlns:p14="http://schemas.microsoft.com/office/powerpoint/2010/main" val="3247666186"/>
              </p:ext>
            </p:extLst>
          </p:nvPr>
        </p:nvGraphicFramePr>
        <p:xfrm>
          <a:off x="4629435" y="4110999"/>
          <a:ext cx="4453061" cy="2694102"/>
        </p:xfrm>
        <a:graphic>
          <a:graphicData uri="http://schemas.openxmlformats.org/presentationml/2006/ole">
            <mc:AlternateContent xmlns:mc="http://schemas.openxmlformats.org/markup-compatibility/2006">
              <mc:Choice xmlns:v="urn:schemas-microsoft-com:vml" Requires="v">
                <p:oleObj spid="_x0000_s2254" name="Photo Editor Photo" r:id="rId6" imgW="3809524" imgH="2305372" progId="">
                  <p:embed/>
                </p:oleObj>
              </mc:Choice>
              <mc:Fallback>
                <p:oleObj name="Photo Editor Photo" r:id="rId6" imgW="3809524" imgH="2305372" progId="">
                  <p:embed/>
                  <p:pic>
                    <p:nvPicPr>
                      <p:cNvPr id="0"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435" y="4110999"/>
                        <a:ext cx="4453061" cy="2694102"/>
                      </a:xfrm>
                      <a:prstGeom prst="rect">
                        <a:avLst/>
                      </a:prstGeom>
                      <a:noFill/>
                      <a:ln>
                        <a:noFill/>
                      </a:ln>
                      <a:effectLst/>
                      <a:extLst/>
                    </p:spPr>
                  </p:pic>
                </p:oleObj>
              </mc:Fallback>
            </mc:AlternateContent>
          </a:graphicData>
        </a:graphic>
      </p:graphicFrame>
      <p:sp>
        <p:nvSpPr>
          <p:cNvPr id="2053" name="Text Box 5"/>
          <p:cNvSpPr txBox="1">
            <a:spLocks noChangeArrowheads="1"/>
          </p:cNvSpPr>
          <p:nvPr/>
        </p:nvSpPr>
        <p:spPr bwMode="auto">
          <a:xfrm>
            <a:off x="6253163" y="5564188"/>
            <a:ext cx="2733675" cy="701675"/>
          </a:xfrm>
          <a:prstGeom prst="rect">
            <a:avLst/>
          </a:prstGeom>
          <a:noFill/>
          <a:ln w="57150" cmpd="thickThin">
            <a:noFill/>
            <a:miter lim="800000"/>
            <a:headEnd/>
            <a:tailEnd/>
          </a:ln>
        </p:spPr>
        <p:txBody>
          <a:bodyPr>
            <a:spAutoFit/>
          </a:bodyPr>
          <a:lstStyle/>
          <a:p>
            <a:pPr algn="r"/>
            <a:r>
              <a:rPr lang="en-US" sz="2000">
                <a:latin typeface="Arial" pitchFamily="34" charset="0"/>
              </a:rPr>
              <a:t>Change in Hydrostatic Pressures in 0g</a:t>
            </a:r>
          </a:p>
        </p:txBody>
      </p:sp>
      <p:sp>
        <p:nvSpPr>
          <p:cNvPr id="2054" name="Text Box 6"/>
          <p:cNvSpPr txBox="1">
            <a:spLocks noChangeArrowheads="1"/>
          </p:cNvSpPr>
          <p:nvPr/>
        </p:nvSpPr>
        <p:spPr bwMode="auto">
          <a:xfrm>
            <a:off x="499364" y="902603"/>
            <a:ext cx="1858962" cy="1311275"/>
          </a:xfrm>
          <a:prstGeom prst="rect">
            <a:avLst/>
          </a:prstGeom>
          <a:noFill/>
          <a:ln w="57150" cmpd="thickThin">
            <a:noFill/>
            <a:miter lim="800000"/>
            <a:headEnd/>
            <a:tailEnd/>
          </a:ln>
        </p:spPr>
        <p:txBody>
          <a:bodyPr>
            <a:spAutoFit/>
          </a:bodyPr>
          <a:lstStyle/>
          <a:p>
            <a:pPr algn="r"/>
            <a:r>
              <a:rPr lang="en-US" sz="2000" dirty="0">
                <a:latin typeface="Arial" pitchFamily="34" charset="0"/>
              </a:rPr>
              <a:t>Changes in Body Functions in 0g</a:t>
            </a:r>
          </a:p>
        </p:txBody>
      </p:sp>
      <p:pic>
        <p:nvPicPr>
          <p:cNvPr id="2055" name="Picture 6" descr="2009-07-15 BarrattM Kibo storage cntnrs iss020e021255.jpg"/>
          <p:cNvPicPr>
            <a:picLocks noChangeAspect="1"/>
          </p:cNvPicPr>
          <p:nvPr/>
        </p:nvPicPr>
        <p:blipFill>
          <a:blip r:embed="rId8" cstate="print"/>
          <a:srcRect/>
          <a:stretch>
            <a:fillRect/>
          </a:stretch>
        </p:blipFill>
        <p:spPr bwMode="auto">
          <a:xfrm>
            <a:off x="6596064" y="676291"/>
            <a:ext cx="2333258" cy="3416283"/>
          </a:xfrm>
          <a:prstGeom prst="rect">
            <a:avLst/>
          </a:prstGeom>
          <a:noFill/>
          <a:ln w="9525">
            <a:noFill/>
            <a:miter lim="800000"/>
            <a:headEnd/>
            <a:tailEnd/>
          </a:ln>
        </p:spPr>
      </p:pic>
      <p:pic>
        <p:nvPicPr>
          <p:cNvPr id="2056" name="Picture 7" descr="1995-06-27~07_07 STS071 Harbaugh TIPS paper sts071-122-018.jpg"/>
          <p:cNvPicPr>
            <a:picLocks noChangeAspect="1"/>
          </p:cNvPicPr>
          <p:nvPr/>
        </p:nvPicPr>
        <p:blipFill>
          <a:blip r:embed="rId9" cstate="print"/>
          <a:srcRect/>
          <a:stretch>
            <a:fillRect/>
          </a:stretch>
        </p:blipFill>
        <p:spPr bwMode="auto">
          <a:xfrm>
            <a:off x="-1" y="4945382"/>
            <a:ext cx="2941475" cy="1912618"/>
          </a:xfrm>
          <a:prstGeom prst="rect">
            <a:avLst/>
          </a:prstGeom>
          <a:noFill/>
          <a:ln w="9525">
            <a:noFill/>
            <a:miter lim="800000"/>
            <a:headEnd/>
            <a:tailEnd/>
          </a:ln>
        </p:spPr>
      </p:pic>
      <p:pic>
        <p:nvPicPr>
          <p:cNvPr id="10" name="Picture 11" descr="MEATBAL"/>
          <p:cNvPicPr>
            <a:picLocks noChangeAspect="1" noChangeArrowheads="1"/>
          </p:cNvPicPr>
          <p:nvPr/>
        </p:nvPicPr>
        <p:blipFill>
          <a:blip r:embed="rId10"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txBox="1">
            <a:spLocks/>
          </p:cNvSpPr>
          <p:nvPr/>
        </p:nvSpPr>
        <p:spPr bwMode="auto">
          <a:xfrm>
            <a:off x="149225" y="209550"/>
            <a:ext cx="837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chemeClr val="bg1"/>
                </a:solidFill>
                <a:cs typeface="Arial" charset="0"/>
              </a:rPr>
              <a:t>Spaceflight Medical Conditions/Events</a:t>
            </a:r>
            <a:endParaRPr lang="en-US" b="1">
              <a:solidFill>
                <a:schemeClr val="bg1"/>
              </a:solidFill>
            </a:endParaRPr>
          </a:p>
        </p:txBody>
      </p:sp>
      <p:sp>
        <p:nvSpPr>
          <p:cNvPr id="25" name="Content Placeholder 2"/>
          <p:cNvSpPr txBox="1">
            <a:spLocks/>
          </p:cNvSpPr>
          <p:nvPr/>
        </p:nvSpPr>
        <p:spPr>
          <a:xfrm>
            <a:off x="109538" y="1010700"/>
            <a:ext cx="2286000" cy="55626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Abdominal Injury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Abdominal Wall Hernia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Abnormal Uterine Bleeding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Arthritis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Cholecystitis/Biliary Colic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Compartment Syndrome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Diverticulitis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Glaucoma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Pancreatitis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Prostatitis  </a:t>
            </a:r>
          </a:p>
          <a:p>
            <a:pPr marL="274320" indent="-274320" fontAlgn="auto">
              <a:lnSpc>
                <a:spcPct val="110000"/>
              </a:lnSpc>
              <a:spcBef>
                <a:spcPts val="0"/>
              </a:spcBef>
              <a:spcAft>
                <a:spcPts val="200"/>
              </a:spcAft>
              <a:buClr>
                <a:srgbClr val="0070C0"/>
              </a:buClr>
              <a:buSzPct val="109000"/>
              <a:buFont typeface="+mj-lt"/>
              <a:buAutoNum type="arabicPeriod"/>
              <a:defRPr/>
            </a:pPr>
            <a:r>
              <a:rPr lang="en-US" sz="1050" dirty="0" smtClean="0">
                <a:solidFill>
                  <a:schemeClr val="accent1">
                    <a:lumMod val="60000"/>
                    <a:lumOff val="40000"/>
                  </a:schemeClr>
                </a:solidFill>
                <a:latin typeface="Lucida Sans" panose="020B0602030504020204" pitchFamily="34" charset="0"/>
              </a:rPr>
              <a:t>Acute Radiation Syndrome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Acute Sinusitis  </a:t>
            </a:r>
          </a:p>
          <a:p>
            <a:pPr marL="274320" indent="-274320" fontAlgn="auto">
              <a:lnSpc>
                <a:spcPct val="110000"/>
              </a:lnSpc>
              <a:spcBef>
                <a:spcPts val="0"/>
              </a:spcBef>
              <a:spcAft>
                <a:spcPts val="200"/>
              </a:spcAft>
              <a:buClr>
                <a:srgbClr val="0070C0"/>
              </a:buClr>
              <a:buSzPct val="109000"/>
              <a:buFont typeface="+mj-lt"/>
              <a:buAutoNum type="arabicPeriod"/>
              <a:defRPr/>
            </a:pPr>
            <a:r>
              <a:rPr lang="en-US" sz="1050" dirty="0" smtClean="0">
                <a:solidFill>
                  <a:schemeClr val="accent1">
                    <a:lumMod val="60000"/>
                    <a:lumOff val="40000"/>
                  </a:schemeClr>
                </a:solidFill>
                <a:latin typeface="Lucida Sans" panose="020B0602030504020204" pitchFamily="34" charset="0"/>
              </a:rPr>
              <a:t>Aerobic Capacity Loss</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Allergic Reaction (mild to moderate)  </a:t>
            </a:r>
          </a:p>
          <a:p>
            <a:pPr marL="274320" indent="-274320" fontAlgn="auto">
              <a:lnSpc>
                <a:spcPct val="110000"/>
              </a:lnSpc>
              <a:spcBef>
                <a:spcPts val="0"/>
              </a:spcBef>
              <a:spcAft>
                <a:spcPts val="200"/>
              </a:spcAft>
              <a:buClr>
                <a:srgbClr val="0070C0"/>
              </a:buClr>
              <a:buSzPct val="109000"/>
              <a:buFont typeface="+mj-lt"/>
              <a:buAutoNum type="arabicPeriod"/>
              <a:defRPr/>
            </a:pPr>
            <a:r>
              <a:rPr lang="en-US" sz="1050" dirty="0" smtClean="0">
                <a:solidFill>
                  <a:schemeClr val="accent1">
                    <a:lumMod val="60000"/>
                    <a:lumOff val="40000"/>
                  </a:schemeClr>
                </a:solidFill>
                <a:latin typeface="Lucida Sans" panose="020B0602030504020204" pitchFamily="34" charset="0"/>
              </a:rPr>
              <a:t>Altitude Sickness/Hypoxia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Angina/ Myocardial Infarction</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Anaphylaxis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Ankle Sprain/Strain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Anxiety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Appendicitis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Atrial Fibrillation/ Flutter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Back Injury  </a:t>
            </a:r>
          </a:p>
          <a:p>
            <a:pPr marL="274320" indent="-274320" fontAlgn="auto">
              <a:lnSpc>
                <a:spcPct val="110000"/>
              </a:lnSpc>
              <a:spcBef>
                <a:spcPts val="0"/>
              </a:spcBef>
              <a:spcAft>
                <a:spcPts val="200"/>
              </a:spcAft>
              <a:buClr>
                <a:srgbClr val="0070C0"/>
              </a:buClr>
              <a:buSzPct val="109000"/>
              <a:buFont typeface="+mj-lt"/>
              <a:buAutoNum type="arabicPeriod"/>
              <a:defRPr/>
            </a:pPr>
            <a:r>
              <a:rPr lang="en-US" sz="1050" dirty="0" smtClean="0">
                <a:solidFill>
                  <a:schemeClr val="accent1">
                    <a:lumMod val="60000"/>
                    <a:lumOff val="40000"/>
                  </a:schemeClr>
                </a:solidFill>
                <a:latin typeface="Lucida Sans" panose="020B0602030504020204" pitchFamily="34" charset="0"/>
              </a:rPr>
              <a:t>Back Pain (SAS)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Barotrauma (sinus block)  </a:t>
            </a:r>
          </a:p>
          <a:p>
            <a:pPr marL="274320" indent="-274320" fontAlgn="auto">
              <a:lnSpc>
                <a:spcPct val="110000"/>
              </a:lnSpc>
              <a:spcBef>
                <a:spcPts val="0"/>
              </a:spcBef>
              <a:spcAft>
                <a:spcPts val="200"/>
              </a:spcAft>
              <a:buClr>
                <a:srgbClr val="0070C0"/>
              </a:buClr>
              <a:buSzPct val="109000"/>
              <a:buFont typeface="+mj-lt"/>
              <a:buAutoNum type="arabicPeriod"/>
              <a:defRPr/>
            </a:pPr>
            <a:r>
              <a:rPr lang="en-US" sz="1050" dirty="0" smtClean="0">
                <a:solidFill>
                  <a:schemeClr val="accent1">
                    <a:lumMod val="60000"/>
                    <a:lumOff val="40000"/>
                  </a:schemeClr>
                </a:solidFill>
                <a:latin typeface="Lucida Sans" panose="020B0602030504020204" pitchFamily="34" charset="0"/>
              </a:rPr>
              <a:t>Behavioral Emergency    </a:t>
            </a:r>
          </a:p>
          <a:p>
            <a:pPr marL="274320" indent="-274320" fontAlgn="auto">
              <a:lnSpc>
                <a:spcPct val="110000"/>
              </a:lnSpc>
              <a:spcBef>
                <a:spcPts val="0"/>
              </a:spcBef>
              <a:spcAft>
                <a:spcPts val="200"/>
              </a:spcAft>
              <a:buSzPct val="109000"/>
              <a:buFont typeface="+mj-lt"/>
              <a:buAutoNum type="arabicPeriod"/>
              <a:defRPr/>
            </a:pPr>
            <a:r>
              <a:rPr lang="en-US" sz="1050" dirty="0" smtClean="0">
                <a:solidFill>
                  <a:schemeClr val="bg1"/>
                </a:solidFill>
                <a:latin typeface="Lucida Sans" panose="020B0602030504020204" pitchFamily="34" charset="0"/>
              </a:rPr>
              <a:t>Burns secondary to Fire  </a:t>
            </a:r>
            <a:endParaRPr lang="en-US" sz="1050" dirty="0">
              <a:solidFill>
                <a:schemeClr val="bg1"/>
              </a:solidFill>
              <a:latin typeface="Lucida Sans" panose="020B0602030504020204" pitchFamily="34" charset="0"/>
            </a:endParaRPr>
          </a:p>
        </p:txBody>
      </p:sp>
      <p:sp>
        <p:nvSpPr>
          <p:cNvPr id="26" name="Content Placeholder 2"/>
          <p:cNvSpPr txBox="1">
            <a:spLocks/>
          </p:cNvSpPr>
          <p:nvPr/>
        </p:nvSpPr>
        <p:spPr>
          <a:xfrm>
            <a:off x="2301875" y="1010700"/>
            <a:ext cx="2362200" cy="5532438"/>
          </a:xfrm>
          <a:prstGeom prst="rect">
            <a:avLst/>
          </a:prstGeom>
        </p:spPr>
        <p:txBody>
          <a:bodyPr>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Cardiogenic Shock secondary to Infarction  </a:t>
            </a:r>
          </a:p>
          <a:p>
            <a:pPr marL="274320" indent="-274320" fontAlgn="auto">
              <a:spcBef>
                <a:spcPts val="0"/>
              </a:spcBef>
              <a:spcAft>
                <a:spcPts val="200"/>
              </a:spcAft>
              <a:buClrTx/>
              <a:buSzPct val="109000"/>
              <a:buFont typeface="+mj-lt"/>
              <a:buAutoNum type="arabicPeriod" startAt="27"/>
              <a:defRPr/>
            </a:pPr>
            <a:r>
              <a:rPr lang="en-US" sz="1050" dirty="0" smtClean="0">
                <a:solidFill>
                  <a:schemeClr val="bg1"/>
                </a:solidFill>
                <a:latin typeface="Lucida Sans" panose="020B0602030504020204" pitchFamily="34" charset="0"/>
              </a:rPr>
              <a:t>Chest </a:t>
            </a:r>
            <a:r>
              <a:rPr lang="en-US" sz="1050" dirty="0">
                <a:solidFill>
                  <a:schemeClr val="bg1"/>
                </a:solidFill>
                <a:latin typeface="Lucida Sans" panose="020B0602030504020204" pitchFamily="34" charset="0"/>
              </a:rPr>
              <a:t>Injury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Choking/Obstructed Airway  </a:t>
            </a:r>
          </a:p>
          <a:p>
            <a:pPr marL="274320" indent="-274320" fontAlgn="auto">
              <a:spcBef>
                <a:spcPts val="0"/>
              </a:spcBef>
              <a:spcAft>
                <a:spcPts val="200"/>
              </a:spcAft>
              <a:buClr>
                <a:srgbClr val="0070C0"/>
              </a:buClr>
              <a:buSzPct val="109000"/>
              <a:buFont typeface="+mj-lt"/>
              <a:buAutoNum type="arabicPeriod" startAt="27"/>
              <a:defRPr/>
            </a:pPr>
            <a:r>
              <a:rPr lang="en-US" sz="1050" dirty="0" smtClean="0">
                <a:solidFill>
                  <a:schemeClr val="accent1">
                    <a:lumMod val="60000"/>
                    <a:lumOff val="40000"/>
                  </a:schemeClr>
                </a:solidFill>
                <a:latin typeface="Lucida Sans" panose="020B0602030504020204" pitchFamily="34" charset="0"/>
              </a:rPr>
              <a:t>CO</a:t>
            </a:r>
            <a:r>
              <a:rPr lang="en-US" sz="1050" baseline="-25000" dirty="0" smtClean="0">
                <a:solidFill>
                  <a:schemeClr val="accent1">
                    <a:lumMod val="60000"/>
                    <a:lumOff val="40000"/>
                  </a:schemeClr>
                </a:solidFill>
                <a:latin typeface="Lucida Sans" panose="020B0602030504020204" pitchFamily="34" charset="0"/>
              </a:rPr>
              <a:t>2</a:t>
            </a:r>
            <a:r>
              <a:rPr lang="en-US" sz="1050" dirty="0" smtClean="0">
                <a:solidFill>
                  <a:schemeClr val="accent1">
                    <a:lumMod val="60000"/>
                    <a:lumOff val="40000"/>
                  </a:schemeClr>
                </a:solidFill>
                <a:latin typeface="Lucida Sans" panose="020B0602030504020204" pitchFamily="34" charset="0"/>
              </a:rPr>
              <a:t> </a:t>
            </a:r>
            <a:r>
              <a:rPr lang="en-US" sz="900" dirty="0" smtClean="0">
                <a:solidFill>
                  <a:schemeClr val="accent1">
                    <a:lumMod val="60000"/>
                    <a:lumOff val="40000"/>
                  </a:schemeClr>
                </a:solidFill>
                <a:latin typeface="Lucida Sans" panose="020B0602030504020204" pitchFamily="34" charset="0"/>
              </a:rPr>
              <a:t>Headache/ICP/Cognitive</a:t>
            </a:r>
          </a:p>
          <a:p>
            <a:pPr marL="274320" indent="-274320" fontAlgn="auto">
              <a:spcBef>
                <a:spcPts val="0"/>
              </a:spcBef>
              <a:spcAft>
                <a:spcPts val="200"/>
              </a:spcAft>
              <a:buClr>
                <a:srgbClr val="0070C0"/>
              </a:buClr>
              <a:buSzPct val="109000"/>
              <a:buFont typeface="+mj-lt"/>
              <a:buAutoNum type="arabicPeriod" startAt="27"/>
              <a:defRPr/>
            </a:pPr>
            <a:r>
              <a:rPr lang="en-US" sz="1050" dirty="0" smtClean="0">
                <a:solidFill>
                  <a:schemeClr val="accent1">
                    <a:lumMod val="60000"/>
                    <a:lumOff val="40000"/>
                  </a:schemeClr>
                </a:solidFill>
                <a:latin typeface="Lucida Sans" panose="020B0602030504020204" pitchFamily="34" charset="0"/>
              </a:rPr>
              <a:t>Constipation (SAS)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
                <a:srgbClr val="0070C0"/>
              </a:buClr>
              <a:buSzPct val="109000"/>
              <a:buFont typeface="+mj-lt"/>
              <a:buAutoNum type="arabicPeriod" startAt="27"/>
              <a:defRPr/>
            </a:pPr>
            <a:r>
              <a:rPr lang="en-US" sz="1050" dirty="0">
                <a:solidFill>
                  <a:schemeClr val="accent1">
                    <a:lumMod val="60000"/>
                    <a:lumOff val="40000"/>
                  </a:schemeClr>
                </a:solidFill>
                <a:latin typeface="Lucida Sans" panose="020B0602030504020204" pitchFamily="34" charset="0"/>
              </a:rPr>
              <a:t>Decompression Sickness Secondary to </a:t>
            </a:r>
            <a:r>
              <a:rPr lang="en-US" sz="1050" dirty="0" smtClean="0">
                <a:solidFill>
                  <a:schemeClr val="accent1">
                    <a:lumMod val="60000"/>
                    <a:lumOff val="40000"/>
                  </a:schemeClr>
                </a:solidFill>
                <a:latin typeface="Lucida Sans" panose="020B0602030504020204" pitchFamily="34" charset="0"/>
              </a:rPr>
              <a:t>EVA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27"/>
              <a:defRPr/>
            </a:pPr>
            <a:r>
              <a:rPr lang="en-US" sz="1050" dirty="0" smtClean="0">
                <a:solidFill>
                  <a:schemeClr val="bg1"/>
                </a:solidFill>
                <a:latin typeface="Lucida Sans" panose="020B0602030504020204" pitchFamily="34" charset="0"/>
              </a:rPr>
              <a:t>Dental: </a:t>
            </a:r>
            <a:r>
              <a:rPr lang="en-US" sz="900" dirty="0">
                <a:solidFill>
                  <a:schemeClr val="bg1"/>
                </a:solidFill>
                <a:latin typeface="Lucida Sans" panose="020B0602030504020204" pitchFamily="34" charset="0"/>
              </a:rPr>
              <a:t>Exposed </a:t>
            </a:r>
            <a:r>
              <a:rPr lang="en-US" sz="900" dirty="0" smtClean="0">
                <a:solidFill>
                  <a:schemeClr val="bg1"/>
                </a:solidFill>
                <a:latin typeface="Lucida Sans" panose="020B0602030504020204" pitchFamily="34" charset="0"/>
              </a:rPr>
              <a:t>Pulp, Caries, abscess, tooth filling/crown loss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27"/>
              <a:defRPr/>
            </a:pPr>
            <a:r>
              <a:rPr lang="en-US" sz="1050" dirty="0" smtClean="0">
                <a:solidFill>
                  <a:schemeClr val="bg1"/>
                </a:solidFill>
                <a:latin typeface="Lucida Sans" panose="020B0602030504020204" pitchFamily="34" charset="0"/>
              </a:rPr>
              <a:t>Depression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27"/>
              <a:defRPr/>
            </a:pPr>
            <a:r>
              <a:rPr lang="en-US" sz="1050" dirty="0" smtClean="0">
                <a:solidFill>
                  <a:schemeClr val="bg1"/>
                </a:solidFill>
                <a:latin typeface="Lucida Sans" panose="020B0602030504020204" pitchFamily="34" charset="0"/>
              </a:rPr>
              <a:t>Diarrhea</a:t>
            </a:r>
          </a:p>
          <a:p>
            <a:pPr marL="274320" indent="-274320" fontAlgn="auto">
              <a:spcBef>
                <a:spcPts val="0"/>
              </a:spcBef>
              <a:spcAft>
                <a:spcPts val="200"/>
              </a:spcAft>
              <a:buClr>
                <a:srgbClr val="0070C0"/>
              </a:buClr>
              <a:buSzPct val="109000"/>
              <a:buFont typeface="+mj-lt"/>
              <a:buAutoNum type="arabicPeriod" startAt="27"/>
              <a:defRPr/>
            </a:pPr>
            <a:r>
              <a:rPr lang="en-US" sz="1050" dirty="0" smtClean="0">
                <a:solidFill>
                  <a:schemeClr val="accent1">
                    <a:lumMod val="60000"/>
                    <a:lumOff val="40000"/>
                  </a:schemeClr>
                </a:solidFill>
                <a:latin typeface="Lucida Sans" panose="020B0602030504020204" pitchFamily="34" charset="0"/>
              </a:rPr>
              <a:t>Dust Exposure (Celestial)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Elbow Dislocation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Elbow Sprain/Strain  </a:t>
            </a:r>
          </a:p>
          <a:p>
            <a:pPr marL="274320" indent="-274320" fontAlgn="auto">
              <a:spcBef>
                <a:spcPts val="0"/>
              </a:spcBef>
              <a:spcAft>
                <a:spcPts val="200"/>
              </a:spcAft>
              <a:buClr>
                <a:srgbClr val="0070C0"/>
              </a:buClr>
              <a:buSzPct val="109000"/>
              <a:buFont typeface="+mj-lt"/>
              <a:buAutoNum type="arabicPeriod" startAt="27"/>
              <a:defRPr/>
            </a:pPr>
            <a:r>
              <a:rPr lang="en-US" sz="1050" dirty="0" smtClean="0">
                <a:solidFill>
                  <a:schemeClr val="accent1">
                    <a:lumMod val="60000"/>
                    <a:lumOff val="40000"/>
                  </a:schemeClr>
                </a:solidFill>
                <a:latin typeface="Lucida Sans" panose="020B0602030504020204" pitchFamily="34" charset="0"/>
              </a:rPr>
              <a:t>Electric Shock Injury</a:t>
            </a:r>
          </a:p>
          <a:p>
            <a:pPr marL="274320" indent="-274320" fontAlgn="auto">
              <a:spcBef>
                <a:spcPts val="0"/>
              </a:spcBef>
              <a:spcAft>
                <a:spcPts val="200"/>
              </a:spcAft>
              <a:buClrTx/>
              <a:buSzPct val="109000"/>
              <a:buFont typeface="+mj-lt"/>
              <a:buAutoNum type="arabicPeriod" startAt="27"/>
              <a:defRPr/>
            </a:pPr>
            <a:r>
              <a:rPr lang="en-US" sz="1050" dirty="0" smtClean="0">
                <a:solidFill>
                  <a:schemeClr val="bg1"/>
                </a:solidFill>
                <a:latin typeface="Lucida Sans" panose="020B0602030504020204" pitchFamily="34" charset="0"/>
              </a:rPr>
              <a:t>Eye </a:t>
            </a:r>
            <a:r>
              <a:rPr lang="en-US" sz="1050" dirty="0">
                <a:solidFill>
                  <a:schemeClr val="bg1"/>
                </a:solidFill>
                <a:latin typeface="Lucida Sans" panose="020B0602030504020204" pitchFamily="34" charset="0"/>
              </a:rPr>
              <a:t>Abrasion (foreign body)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Eye Chemical Burn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Eye Corneal Ulcer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Eye Infection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Eye Penetration (foreign body)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Finger Dislocation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Fingernail Delamination (EVA)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Gastroenteritis  </a:t>
            </a:r>
          </a:p>
          <a:p>
            <a:pPr marL="274320" indent="-274320" fontAlgn="auto">
              <a:spcBef>
                <a:spcPts val="0"/>
              </a:spcBef>
              <a:spcAft>
                <a:spcPts val="200"/>
              </a:spcAft>
              <a:buClrTx/>
              <a:buSzPct val="109000"/>
              <a:buFont typeface="+mj-lt"/>
              <a:buAutoNum type="arabicPeriod" startAt="27"/>
              <a:defRPr/>
            </a:pPr>
            <a:r>
              <a:rPr lang="en-US" sz="1050" dirty="0">
                <a:solidFill>
                  <a:schemeClr val="bg1"/>
                </a:solidFill>
                <a:latin typeface="Lucida Sans" panose="020B0602030504020204" pitchFamily="34" charset="0"/>
              </a:rPr>
              <a:t>Head Injury  </a:t>
            </a:r>
          </a:p>
        </p:txBody>
      </p:sp>
      <p:sp>
        <p:nvSpPr>
          <p:cNvPr id="27" name="Content Placeholder 2"/>
          <p:cNvSpPr txBox="1">
            <a:spLocks/>
          </p:cNvSpPr>
          <p:nvPr/>
        </p:nvSpPr>
        <p:spPr>
          <a:xfrm>
            <a:off x="4533900" y="1009113"/>
            <a:ext cx="2286000" cy="5487987"/>
          </a:xfrm>
          <a:prstGeom prst="rect">
            <a:avLst/>
          </a:prstGeom>
        </p:spPr>
        <p:txBody>
          <a:bodyPr>
            <a:normAutofit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74320" indent="-274320" fontAlgn="auto">
              <a:spcBef>
                <a:spcPts val="0"/>
              </a:spcBef>
              <a:spcAft>
                <a:spcPts val="200"/>
              </a:spcAft>
              <a:buClrTx/>
              <a:buSzPct val="109000"/>
              <a:buFont typeface="+mj-lt"/>
              <a:buAutoNum type="arabicPeriod" startAt="49"/>
              <a:defRPr/>
            </a:pPr>
            <a:r>
              <a:rPr lang="en-US" sz="1050" dirty="0" smtClean="0">
                <a:solidFill>
                  <a:schemeClr val="bg1"/>
                </a:solidFill>
                <a:latin typeface="Lucida Sans" panose="020B0602030504020204" pitchFamily="34" charset="0"/>
              </a:rPr>
              <a:t>Headache </a:t>
            </a:r>
            <a:r>
              <a:rPr lang="en-US" sz="1050" dirty="0">
                <a:solidFill>
                  <a:schemeClr val="bg1"/>
                </a:solidFill>
                <a:latin typeface="Lucida Sans" panose="020B0602030504020204" pitchFamily="34" charset="0"/>
              </a:rPr>
              <a:t>(</a:t>
            </a:r>
            <a:r>
              <a:rPr lang="en-US" sz="1050" dirty="0" smtClean="0">
                <a:solidFill>
                  <a:schemeClr val="bg1"/>
                </a:solidFill>
                <a:latin typeface="Lucida Sans" panose="020B0602030504020204" pitchFamily="34" charset="0"/>
              </a:rPr>
              <a:t>Late, SAS)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Hearing Loss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Hemorrhoids  </a:t>
            </a: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Herpes </a:t>
            </a:r>
            <a:r>
              <a:rPr lang="en-US" sz="1050" dirty="0" smtClean="0">
                <a:solidFill>
                  <a:schemeClr val="bg1"/>
                </a:solidFill>
                <a:latin typeface="Lucida Sans" panose="020B0602030504020204" pitchFamily="34" charset="0"/>
              </a:rPr>
              <a:t>Zoster</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Hip Sprain/Strain  </a:t>
            </a:r>
          </a:p>
          <a:p>
            <a:pPr marL="274320" indent="-274320" fontAlgn="auto">
              <a:spcBef>
                <a:spcPts val="0"/>
              </a:spcBef>
              <a:spcAft>
                <a:spcPts val="200"/>
              </a:spcAft>
              <a:buClr>
                <a:srgbClr val="0070C0"/>
              </a:buClr>
              <a:buSzPct val="109000"/>
              <a:buFont typeface="+mj-lt"/>
              <a:buAutoNum type="arabicPeriod" startAt="49"/>
              <a:defRPr/>
            </a:pPr>
            <a:r>
              <a:rPr lang="en-US" sz="1050" dirty="0">
                <a:solidFill>
                  <a:schemeClr val="accent1">
                    <a:lumMod val="60000"/>
                    <a:lumOff val="40000"/>
                  </a:schemeClr>
                </a:solidFill>
                <a:latin typeface="Lucida Sans" panose="020B0602030504020204" pitchFamily="34" charset="0"/>
              </a:rPr>
              <a:t>Hip/Proximal Femur Fracture  </a:t>
            </a: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Hypertension  </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Immune System Dysfunction/Illness</a:t>
            </a:r>
          </a:p>
          <a:p>
            <a:pPr marL="274320" indent="-274320" fontAlgn="auto">
              <a:spcBef>
                <a:spcPts val="0"/>
              </a:spcBef>
              <a:spcAft>
                <a:spcPts val="200"/>
              </a:spcAft>
              <a:buClrTx/>
              <a:buSzPct val="109000"/>
              <a:buFont typeface="+mj-lt"/>
              <a:buAutoNum type="arabicPeriod" startAt="49"/>
              <a:defRPr/>
            </a:pPr>
            <a:r>
              <a:rPr lang="en-US" sz="1050" dirty="0" smtClean="0">
                <a:solidFill>
                  <a:schemeClr val="bg1"/>
                </a:solidFill>
                <a:latin typeface="Lucida Sans" panose="020B0602030504020204" pitchFamily="34" charset="0"/>
              </a:rPr>
              <a:t>Indigestion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Influenza  </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Insomnia</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Knee Sprain/Strain  </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Landing Loads/Injuries</a:t>
            </a:r>
          </a:p>
          <a:p>
            <a:pPr marL="274320" indent="-274320" fontAlgn="auto">
              <a:spcBef>
                <a:spcPts val="0"/>
              </a:spcBef>
              <a:spcAft>
                <a:spcPts val="200"/>
              </a:spcAft>
              <a:buClrTx/>
              <a:buSzPct val="109000"/>
              <a:buFont typeface="+mj-lt"/>
              <a:buAutoNum type="arabicPeriod" startAt="49"/>
              <a:defRPr/>
            </a:pPr>
            <a:r>
              <a:rPr lang="en-US" sz="1050" dirty="0" smtClean="0">
                <a:solidFill>
                  <a:schemeClr val="bg1"/>
                </a:solidFill>
                <a:latin typeface="Lucida Sans" panose="020B0602030504020204" pitchFamily="34" charset="0"/>
              </a:rPr>
              <a:t>Lower Extremity </a:t>
            </a:r>
            <a:r>
              <a:rPr lang="en-US" sz="1050" dirty="0">
                <a:solidFill>
                  <a:schemeClr val="bg1"/>
                </a:solidFill>
                <a:latin typeface="Lucida Sans" panose="020B0602030504020204" pitchFamily="34" charset="0"/>
              </a:rPr>
              <a:t>Stress Fracture  </a:t>
            </a: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Lumbar Spine Fracture  </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Malnutrition</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Microbial-Host Interaction</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Medication Overdose / Reaction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Mouth Ulcer   </a:t>
            </a: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Muscle Atrophy</a:t>
            </a:r>
          </a:p>
          <a:p>
            <a:pPr marL="274320" indent="-274320" fontAlgn="auto">
              <a:spcBef>
                <a:spcPts val="0"/>
              </a:spcBef>
              <a:spcAft>
                <a:spcPts val="200"/>
              </a:spcAft>
              <a:buClrTx/>
              <a:buSzPct val="109000"/>
              <a:buFont typeface="+mj-lt"/>
              <a:buAutoNum type="arabicPeriod" startAt="49"/>
              <a:defRPr/>
            </a:pPr>
            <a:r>
              <a:rPr lang="en-US" sz="1050" dirty="0" smtClean="0">
                <a:solidFill>
                  <a:schemeClr val="bg1"/>
                </a:solidFill>
                <a:latin typeface="Lucida Sans" panose="020B0602030504020204" pitchFamily="34" charset="0"/>
              </a:rPr>
              <a:t>Nasal </a:t>
            </a:r>
            <a:r>
              <a:rPr lang="en-US" sz="1050" dirty="0">
                <a:solidFill>
                  <a:schemeClr val="bg1"/>
                </a:solidFill>
                <a:latin typeface="Lucida Sans" panose="020B0602030504020204" pitchFamily="34" charset="0"/>
              </a:rPr>
              <a:t>Congestion </a:t>
            </a:r>
            <a:r>
              <a:rPr lang="en-US" sz="1050" dirty="0" smtClean="0">
                <a:solidFill>
                  <a:schemeClr val="bg1"/>
                </a:solidFill>
                <a:latin typeface="Lucida Sans" panose="020B0602030504020204" pitchFamily="34" charset="0"/>
              </a:rPr>
              <a:t>(SAS)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Nephrolithiasis(renal stone)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Neurogenic Shock  </a:t>
            </a:r>
          </a:p>
          <a:p>
            <a:pPr marL="274320" indent="-274320" fontAlgn="auto">
              <a:spcBef>
                <a:spcPts val="0"/>
              </a:spcBef>
              <a:spcAft>
                <a:spcPts val="200"/>
              </a:spcAft>
              <a:buClrTx/>
              <a:buSzPct val="109000"/>
              <a:buFont typeface="+mj-lt"/>
              <a:buAutoNum type="arabicPeriod" startAt="49"/>
              <a:defRPr/>
            </a:pPr>
            <a:r>
              <a:rPr lang="en-US" sz="1050" dirty="0">
                <a:solidFill>
                  <a:schemeClr val="bg1"/>
                </a:solidFill>
                <a:latin typeface="Lucida Sans" panose="020B0602030504020204" pitchFamily="34" charset="0"/>
              </a:rPr>
              <a:t>Nose bleed </a:t>
            </a:r>
            <a:r>
              <a:rPr lang="en-US" sz="1050" dirty="0" smtClean="0">
                <a:solidFill>
                  <a:schemeClr val="bg1"/>
                </a:solidFill>
                <a:latin typeface="Lucida Sans" panose="020B0602030504020204" pitchFamily="34" charset="0"/>
              </a:rPr>
              <a:t>(SAS)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
                <a:srgbClr val="0070C0"/>
              </a:buClr>
              <a:buSzPct val="109000"/>
              <a:buFont typeface="+mj-lt"/>
              <a:buAutoNum type="arabicPeriod" startAt="49"/>
              <a:defRPr/>
            </a:pPr>
            <a:r>
              <a:rPr lang="en-US" sz="1050" dirty="0" smtClean="0">
                <a:solidFill>
                  <a:schemeClr val="accent1">
                    <a:lumMod val="60000"/>
                    <a:lumOff val="40000"/>
                  </a:schemeClr>
                </a:solidFill>
                <a:latin typeface="Lucida Sans" panose="020B0602030504020204" pitchFamily="34" charset="0"/>
              </a:rPr>
              <a:t>Orthostatic Intolerance </a:t>
            </a:r>
          </a:p>
          <a:p>
            <a:pPr marL="274320" indent="-274320" fontAlgn="auto">
              <a:spcBef>
                <a:spcPts val="0"/>
              </a:spcBef>
              <a:spcAft>
                <a:spcPts val="200"/>
              </a:spcAft>
              <a:buClrTx/>
              <a:buSzPct val="109000"/>
              <a:buFont typeface="+mj-lt"/>
              <a:buAutoNum type="arabicPeriod" startAt="49"/>
              <a:defRPr/>
            </a:pPr>
            <a:r>
              <a:rPr lang="en-US" sz="1050" dirty="0" smtClean="0">
                <a:solidFill>
                  <a:schemeClr val="bg1"/>
                </a:solidFill>
                <a:latin typeface="Lucida Sans" panose="020B0602030504020204" pitchFamily="34" charset="0"/>
              </a:rPr>
              <a:t>Otitis Media/Externa  </a:t>
            </a:r>
            <a:endParaRPr lang="en-US" sz="1050" dirty="0">
              <a:solidFill>
                <a:schemeClr val="bg1"/>
              </a:solidFill>
              <a:latin typeface="Lucida Sans" panose="020B0602030504020204" pitchFamily="34" charset="0"/>
            </a:endParaRPr>
          </a:p>
          <a:p>
            <a:pPr marL="274320" indent="-274320" fontAlgn="auto">
              <a:spcBef>
                <a:spcPts val="0"/>
              </a:spcBef>
              <a:spcAft>
                <a:spcPts val="200"/>
              </a:spcAft>
              <a:buClr>
                <a:srgbClr val="0070C0"/>
              </a:buClr>
              <a:buSzPct val="109000"/>
              <a:buFont typeface="+mj-lt"/>
              <a:buAutoNum type="arabicPeriod" startAt="49"/>
              <a:defRPr/>
            </a:pPr>
            <a:endParaRPr lang="en-US" sz="1050" dirty="0">
              <a:solidFill>
                <a:schemeClr val="bg1"/>
              </a:solidFill>
              <a:latin typeface="Lucida Sans" panose="020B0602030504020204" pitchFamily="34" charset="0"/>
            </a:endParaRPr>
          </a:p>
        </p:txBody>
      </p:sp>
      <p:sp>
        <p:nvSpPr>
          <p:cNvPr id="28" name="Content Placeholder 2"/>
          <p:cNvSpPr txBox="1">
            <a:spLocks/>
          </p:cNvSpPr>
          <p:nvPr/>
        </p:nvSpPr>
        <p:spPr>
          <a:xfrm>
            <a:off x="6696075" y="1010700"/>
            <a:ext cx="2514600" cy="5532438"/>
          </a:xfrm>
          <a:prstGeom prst="rect">
            <a:avLst/>
          </a:prstGeom>
        </p:spPr>
        <p:txBody>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74320" indent="-274320" fontAlgn="auto">
              <a:spcBef>
                <a:spcPts val="0"/>
              </a:spcBef>
              <a:spcAft>
                <a:spcPts val="200"/>
              </a:spcAft>
              <a:buClrTx/>
              <a:buSzPct val="109000"/>
              <a:buFont typeface="+mj-lt"/>
              <a:buAutoNum type="arabicPeriod" startAt="75"/>
              <a:defRPr/>
            </a:pPr>
            <a:r>
              <a:rPr lang="en-US" sz="1050" dirty="0">
                <a:solidFill>
                  <a:schemeClr val="bg1"/>
                </a:solidFill>
                <a:latin typeface="Lucida Sans" panose="020B0602030504020204" pitchFamily="34" charset="0"/>
              </a:rPr>
              <a:t>Paresthesia </a:t>
            </a:r>
          </a:p>
          <a:p>
            <a:pPr marL="274320" indent="-274320" fontAlgn="auto">
              <a:spcBef>
                <a:spcPts val="0"/>
              </a:spcBef>
              <a:spcAft>
                <a:spcPts val="200"/>
              </a:spcAft>
              <a:buClrTx/>
              <a:buSzPct val="109000"/>
              <a:buFont typeface="+mj-lt"/>
              <a:buAutoNum type="arabicPeriod" startAt="75"/>
              <a:defRPr/>
            </a:pPr>
            <a:r>
              <a:rPr lang="en-US" sz="1050" dirty="0">
                <a:solidFill>
                  <a:schemeClr val="bg1"/>
                </a:solidFill>
                <a:latin typeface="Lucida Sans" panose="020B0602030504020204" pitchFamily="34" charset="0"/>
              </a:rPr>
              <a:t>Pharyngitis    </a:t>
            </a:r>
          </a:p>
          <a:p>
            <a:pPr marL="274320" indent="-274320" fontAlgn="auto">
              <a:spcBef>
                <a:spcPts val="0"/>
              </a:spcBef>
              <a:spcAft>
                <a:spcPts val="300"/>
              </a:spcAft>
              <a:buClrTx/>
              <a:buSzPct val="109000"/>
              <a:buFont typeface="+mj-lt"/>
              <a:buAutoNum type="arabicPeriod" startAt="75"/>
              <a:defRPr/>
            </a:pPr>
            <a:r>
              <a:rPr lang="en-US" sz="1050" dirty="0" smtClean="0">
                <a:solidFill>
                  <a:schemeClr val="bg1"/>
                </a:solidFill>
                <a:latin typeface="Lucida Sans" panose="020B0602030504020204" pitchFamily="34" charset="0"/>
              </a:rPr>
              <a:t>Respiratory </a:t>
            </a:r>
            <a:r>
              <a:rPr lang="en-US" sz="1050" dirty="0">
                <a:solidFill>
                  <a:schemeClr val="bg1"/>
                </a:solidFill>
                <a:latin typeface="Lucida Sans" panose="020B0602030504020204" pitchFamily="34" charset="0"/>
              </a:rPr>
              <a:t>Infection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Retinal Detachment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Seizures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Sepsis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Shoulder Dislocation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Shoulder Sprain/Strain </a:t>
            </a:r>
            <a:r>
              <a:rPr lang="en-US" sz="1050" dirty="0" smtClean="0">
                <a:solidFill>
                  <a:schemeClr val="bg1"/>
                </a:solidFill>
                <a:latin typeface="Lucida Sans" panose="020B0602030504020204" pitchFamily="34" charset="0"/>
              </a:rPr>
              <a:t>- EVA </a:t>
            </a:r>
            <a:endParaRPr lang="en-US" sz="1050" dirty="0">
              <a:solidFill>
                <a:schemeClr val="bg1"/>
              </a:solidFill>
              <a:latin typeface="Lucida Sans" panose="020B0602030504020204" pitchFamily="34" charset="0"/>
            </a:endParaRP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Skin </a:t>
            </a:r>
            <a:r>
              <a:rPr lang="en-US" sz="1050" dirty="0" smtClean="0">
                <a:solidFill>
                  <a:schemeClr val="bg1"/>
                </a:solidFill>
                <a:latin typeface="Lucida Sans" panose="020B0602030504020204" pitchFamily="34" charset="0"/>
              </a:rPr>
              <a:t>Abrasion, laceration  </a:t>
            </a:r>
            <a:endParaRPr lang="en-US" sz="1050" dirty="0">
              <a:solidFill>
                <a:schemeClr val="bg1"/>
              </a:solidFill>
              <a:latin typeface="Lucida Sans" panose="020B0602030504020204" pitchFamily="34" charset="0"/>
            </a:endParaRPr>
          </a:p>
          <a:p>
            <a:pPr marL="274320" indent="-274320" fontAlgn="auto">
              <a:spcBef>
                <a:spcPts val="0"/>
              </a:spcBef>
              <a:spcAft>
                <a:spcPts val="300"/>
              </a:spcAft>
              <a:buClrTx/>
              <a:buSzPct val="109000"/>
              <a:buFont typeface="+mj-lt"/>
              <a:buAutoNum type="arabicPeriod" startAt="75"/>
              <a:defRPr/>
            </a:pPr>
            <a:r>
              <a:rPr lang="en-US" sz="1050" dirty="0" smtClean="0">
                <a:solidFill>
                  <a:schemeClr val="bg1"/>
                </a:solidFill>
                <a:latin typeface="Lucida Sans" panose="020B0602030504020204" pitchFamily="34" charset="0"/>
              </a:rPr>
              <a:t>Skin </a:t>
            </a:r>
            <a:r>
              <a:rPr lang="en-US" sz="1050" dirty="0">
                <a:solidFill>
                  <a:schemeClr val="bg1"/>
                </a:solidFill>
                <a:latin typeface="Lucida Sans" panose="020B0602030504020204" pitchFamily="34" charset="0"/>
              </a:rPr>
              <a:t>Infection  </a:t>
            </a:r>
          </a:p>
          <a:p>
            <a:pPr marL="274320" indent="-274320" fontAlgn="auto">
              <a:spcBef>
                <a:spcPts val="0"/>
              </a:spcBef>
              <a:spcAft>
                <a:spcPts val="300"/>
              </a:spcAft>
              <a:buClrTx/>
              <a:buSzPct val="109000"/>
              <a:buFont typeface="+mj-lt"/>
              <a:buAutoNum type="arabicPeriod" startAt="75"/>
              <a:defRPr/>
            </a:pPr>
            <a:r>
              <a:rPr lang="en-US" sz="1050" dirty="0" smtClean="0">
                <a:solidFill>
                  <a:schemeClr val="bg1"/>
                </a:solidFill>
                <a:latin typeface="Lucida Sans" panose="020B0602030504020204" pitchFamily="34" charset="0"/>
              </a:rPr>
              <a:t>Skin </a:t>
            </a:r>
            <a:r>
              <a:rPr lang="en-US" sz="1050" dirty="0">
                <a:solidFill>
                  <a:schemeClr val="bg1"/>
                </a:solidFill>
                <a:latin typeface="Lucida Sans" panose="020B0602030504020204" pitchFamily="34" charset="0"/>
              </a:rPr>
              <a:t>Rash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Small Bowel Obstruction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Smoke Inhalation  </a:t>
            </a:r>
          </a:p>
          <a:p>
            <a:pPr marL="274320" indent="-274320" fontAlgn="auto">
              <a:spcBef>
                <a:spcPts val="0"/>
              </a:spcBef>
              <a:spcAft>
                <a:spcPts val="300"/>
              </a:spcAft>
              <a:buClr>
                <a:srgbClr val="0070C0"/>
              </a:buClr>
              <a:buSzPct val="109000"/>
              <a:buFont typeface="+mj-lt"/>
              <a:buAutoNum type="arabicPeriod" startAt="75"/>
              <a:defRPr/>
            </a:pPr>
            <a:r>
              <a:rPr lang="en-US" sz="1050" dirty="0">
                <a:solidFill>
                  <a:schemeClr val="accent1">
                    <a:lumMod val="60000"/>
                    <a:lumOff val="40000"/>
                  </a:schemeClr>
                </a:solidFill>
                <a:latin typeface="Lucida Sans" panose="020B0602030504020204" pitchFamily="34" charset="0"/>
              </a:rPr>
              <a:t>Space Motion </a:t>
            </a:r>
            <a:r>
              <a:rPr lang="en-US" sz="1050" dirty="0" smtClean="0">
                <a:solidFill>
                  <a:schemeClr val="accent1">
                    <a:lumMod val="60000"/>
                    <a:lumOff val="40000"/>
                  </a:schemeClr>
                </a:solidFill>
                <a:latin typeface="Lucida Sans" panose="020B0602030504020204" pitchFamily="34" charset="0"/>
              </a:rPr>
              <a:t>Sickness/Neurovestibular </a:t>
            </a:r>
          </a:p>
          <a:p>
            <a:pPr marL="274320" indent="-274320" fontAlgn="auto">
              <a:spcBef>
                <a:spcPts val="0"/>
              </a:spcBef>
              <a:spcAft>
                <a:spcPts val="300"/>
              </a:spcAft>
              <a:buClrTx/>
              <a:buSzPct val="109000"/>
              <a:buFont typeface="+mj-lt"/>
              <a:buAutoNum type="arabicPeriod" startAt="75"/>
              <a:defRPr/>
            </a:pPr>
            <a:r>
              <a:rPr lang="en-US" sz="1050" dirty="0" smtClean="0">
                <a:solidFill>
                  <a:schemeClr val="bg1"/>
                </a:solidFill>
                <a:latin typeface="Lucida Sans" panose="020B0602030504020204" pitchFamily="34" charset="0"/>
              </a:rPr>
              <a:t>Stroke (CVA)</a:t>
            </a:r>
            <a:endParaRPr lang="en-US" sz="1050" dirty="0">
              <a:solidFill>
                <a:schemeClr val="bg1"/>
              </a:solidFill>
              <a:latin typeface="Lucida Sans" panose="020B0602030504020204" pitchFamily="34" charset="0"/>
            </a:endParaRPr>
          </a:p>
          <a:p>
            <a:pPr marL="274320" indent="-274320" fontAlgn="auto">
              <a:spcBef>
                <a:spcPts val="0"/>
              </a:spcBef>
              <a:spcAft>
                <a:spcPts val="300"/>
              </a:spcAft>
              <a:buClr>
                <a:srgbClr val="0070C0"/>
              </a:buClr>
              <a:buSzPct val="109000"/>
              <a:buFont typeface="+mj-lt"/>
              <a:buAutoNum type="arabicPeriod" startAt="75"/>
              <a:defRPr/>
            </a:pPr>
            <a:r>
              <a:rPr lang="en-US" sz="1050" dirty="0" smtClean="0">
                <a:solidFill>
                  <a:schemeClr val="accent1">
                    <a:lumMod val="60000"/>
                    <a:lumOff val="40000"/>
                  </a:schemeClr>
                </a:solidFill>
                <a:latin typeface="Lucida Sans" panose="020B0602030504020204" pitchFamily="34" charset="0"/>
              </a:rPr>
              <a:t>Sunlight Exposure/Sunburn</a:t>
            </a:r>
          </a:p>
          <a:p>
            <a:pPr marL="274320" indent="-274320" fontAlgn="auto">
              <a:spcBef>
                <a:spcPts val="0"/>
              </a:spcBef>
              <a:spcAft>
                <a:spcPts val="300"/>
              </a:spcAft>
              <a:buClrTx/>
              <a:buSzPct val="109000"/>
              <a:buFont typeface="+mj-lt"/>
              <a:buAutoNum type="arabicPeriod" startAt="75"/>
              <a:defRPr/>
            </a:pPr>
            <a:r>
              <a:rPr lang="en-US" sz="1050" dirty="0" smtClean="0">
                <a:solidFill>
                  <a:schemeClr val="bg1"/>
                </a:solidFill>
                <a:latin typeface="Lucida Sans" panose="020B0602030504020204" pitchFamily="34" charset="0"/>
              </a:rPr>
              <a:t>Sudden </a:t>
            </a:r>
            <a:r>
              <a:rPr lang="en-US" sz="1050" dirty="0">
                <a:solidFill>
                  <a:schemeClr val="bg1"/>
                </a:solidFill>
                <a:latin typeface="Lucida Sans" panose="020B0602030504020204" pitchFamily="34" charset="0"/>
              </a:rPr>
              <a:t>Cardiac Arrest  </a:t>
            </a:r>
          </a:p>
          <a:p>
            <a:pPr marL="274320" indent="-274320" fontAlgn="auto">
              <a:spcBef>
                <a:spcPts val="0"/>
              </a:spcBef>
              <a:spcAft>
                <a:spcPts val="300"/>
              </a:spcAft>
              <a:buClr>
                <a:srgbClr val="0070C0"/>
              </a:buClr>
              <a:buSzPct val="109000"/>
              <a:buFont typeface="+mj-lt"/>
              <a:buAutoNum type="arabicPeriod" startAt="75"/>
              <a:defRPr/>
            </a:pPr>
            <a:r>
              <a:rPr lang="en-US" sz="1050" dirty="0">
                <a:solidFill>
                  <a:schemeClr val="accent1">
                    <a:lumMod val="60000"/>
                    <a:lumOff val="40000"/>
                  </a:schemeClr>
                </a:solidFill>
                <a:latin typeface="Lucida Sans" panose="020B0602030504020204" pitchFamily="34" charset="0"/>
              </a:rPr>
              <a:t>Toxic Exposure: </a:t>
            </a:r>
            <a:r>
              <a:rPr lang="en-US" sz="1050" dirty="0" smtClean="0">
                <a:solidFill>
                  <a:schemeClr val="accent1">
                    <a:lumMod val="60000"/>
                    <a:lumOff val="40000"/>
                  </a:schemeClr>
                </a:solidFill>
                <a:latin typeface="Lucida Sans" panose="020B0602030504020204" pitchFamily="34" charset="0"/>
              </a:rPr>
              <a:t>Ammonia+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Traumatic Hypovolemic Shock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Urinary Incontinence </a:t>
            </a:r>
            <a:r>
              <a:rPr lang="en-US" sz="1050" dirty="0" smtClean="0">
                <a:solidFill>
                  <a:schemeClr val="bg1"/>
                </a:solidFill>
                <a:latin typeface="Lucida Sans" panose="020B0602030504020204" pitchFamily="34" charset="0"/>
              </a:rPr>
              <a:t>(SAS)  </a:t>
            </a:r>
            <a:endParaRPr lang="en-US" sz="1050" dirty="0">
              <a:solidFill>
                <a:schemeClr val="bg1"/>
              </a:solidFill>
              <a:latin typeface="Lucida Sans" panose="020B0602030504020204" pitchFamily="34" charset="0"/>
            </a:endParaRPr>
          </a:p>
          <a:p>
            <a:pPr marL="274320" indent="-274320" fontAlgn="auto">
              <a:spcBef>
                <a:spcPts val="0"/>
              </a:spcBef>
              <a:spcAft>
                <a:spcPts val="300"/>
              </a:spcAft>
              <a:buClr>
                <a:srgbClr val="0070C0"/>
              </a:buClr>
              <a:buSzPct val="109000"/>
              <a:buFont typeface="+mj-lt"/>
              <a:buAutoNum type="arabicPeriod" startAt="75"/>
              <a:defRPr/>
            </a:pPr>
            <a:r>
              <a:rPr lang="en-US" sz="1050" dirty="0">
                <a:solidFill>
                  <a:schemeClr val="accent1">
                    <a:lumMod val="60000"/>
                    <a:lumOff val="40000"/>
                  </a:schemeClr>
                </a:solidFill>
                <a:latin typeface="Lucida Sans" panose="020B0602030504020204" pitchFamily="34" charset="0"/>
              </a:rPr>
              <a:t>Urinary Retention </a:t>
            </a:r>
            <a:r>
              <a:rPr lang="en-US" sz="1050" dirty="0" smtClean="0">
                <a:solidFill>
                  <a:schemeClr val="accent1">
                    <a:lumMod val="60000"/>
                    <a:lumOff val="40000"/>
                  </a:schemeClr>
                </a:solidFill>
                <a:latin typeface="Lucida Sans" panose="020B0602030504020204" pitchFamily="34" charset="0"/>
              </a:rPr>
              <a:t>(SAS)  </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Urinary Tract Infection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Vaginal Yeast Infection  </a:t>
            </a:r>
          </a:p>
          <a:p>
            <a:pPr marL="274320" indent="-274320" fontAlgn="auto">
              <a:spcBef>
                <a:spcPts val="0"/>
              </a:spcBef>
              <a:spcAft>
                <a:spcPts val="300"/>
              </a:spcAft>
              <a:buClr>
                <a:srgbClr val="0070C0"/>
              </a:buClr>
              <a:buSzPct val="109000"/>
              <a:buFont typeface="+mj-lt"/>
              <a:buAutoNum type="arabicPeriod" startAt="75"/>
              <a:defRPr/>
            </a:pPr>
            <a:r>
              <a:rPr lang="en-US" sz="1050" dirty="0" smtClean="0">
                <a:solidFill>
                  <a:schemeClr val="accent1">
                    <a:lumMod val="60000"/>
                    <a:lumOff val="40000"/>
                  </a:schemeClr>
                </a:solidFill>
                <a:latin typeface="Lucida Sans" panose="020B0602030504020204" pitchFamily="34" charset="0"/>
              </a:rPr>
              <a:t>VIIIP – Visual Impairment/ Increased </a:t>
            </a:r>
            <a:r>
              <a:rPr lang="en-US" sz="1050" dirty="0">
                <a:solidFill>
                  <a:schemeClr val="accent1">
                    <a:lumMod val="60000"/>
                    <a:lumOff val="40000"/>
                  </a:schemeClr>
                </a:solidFill>
                <a:latin typeface="Lucida Sans" panose="020B0602030504020204" pitchFamily="34" charset="0"/>
              </a:rPr>
              <a:t>Intracranial </a:t>
            </a:r>
            <a:r>
              <a:rPr lang="en-US" sz="1050" dirty="0" smtClean="0">
                <a:solidFill>
                  <a:schemeClr val="accent1">
                    <a:lumMod val="60000"/>
                    <a:lumOff val="40000"/>
                  </a:schemeClr>
                </a:solidFill>
                <a:latin typeface="Lucida Sans" panose="020B0602030504020204" pitchFamily="34" charset="0"/>
              </a:rPr>
              <a:t>Pressure</a:t>
            </a:r>
            <a:endParaRPr lang="en-US" sz="1050" dirty="0">
              <a:solidFill>
                <a:schemeClr val="accent1">
                  <a:lumMod val="60000"/>
                  <a:lumOff val="40000"/>
                </a:schemeClr>
              </a:solidFill>
              <a:latin typeface="Lucida Sans" panose="020B0602030504020204" pitchFamily="34" charset="0"/>
            </a:endParaRP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Wrist Fracture  </a:t>
            </a:r>
          </a:p>
          <a:p>
            <a:pPr marL="274320" indent="-274320" fontAlgn="auto">
              <a:spcBef>
                <a:spcPts val="0"/>
              </a:spcBef>
              <a:spcAft>
                <a:spcPts val="300"/>
              </a:spcAft>
              <a:buClrTx/>
              <a:buSzPct val="109000"/>
              <a:buFont typeface="+mj-lt"/>
              <a:buAutoNum type="arabicPeriod" startAt="75"/>
              <a:defRPr/>
            </a:pPr>
            <a:r>
              <a:rPr lang="en-US" sz="1050" dirty="0">
                <a:solidFill>
                  <a:schemeClr val="bg1"/>
                </a:solidFill>
                <a:latin typeface="Lucida Sans" panose="020B0602030504020204" pitchFamily="34" charset="0"/>
              </a:rPr>
              <a:t>Wrist Sprain/Strain</a:t>
            </a:r>
          </a:p>
        </p:txBody>
      </p:sp>
      <p:sp>
        <p:nvSpPr>
          <p:cNvPr id="29" name="TextBox 28"/>
          <p:cNvSpPr txBox="1"/>
          <p:nvPr/>
        </p:nvSpPr>
        <p:spPr>
          <a:xfrm>
            <a:off x="2228850" y="6039900"/>
            <a:ext cx="4473575" cy="461963"/>
          </a:xfrm>
          <a:prstGeom prst="rect">
            <a:avLst/>
          </a:prstGeom>
          <a:noFill/>
          <a:ln w="28575">
            <a:solidFill>
              <a:srgbClr val="4F81BD"/>
            </a:solidFill>
          </a:ln>
        </p:spPr>
        <p:txBody>
          <a:bodyPr>
            <a:spAutoFit/>
          </a:bodyPr>
          <a:lstStyle/>
          <a:p>
            <a:pPr algn="ctr" fontAlgn="auto">
              <a:spcBef>
                <a:spcPts val="0"/>
              </a:spcBef>
              <a:spcAft>
                <a:spcPts val="0"/>
              </a:spcAft>
              <a:buClr>
                <a:srgbClr val="0070C0"/>
              </a:buClr>
              <a:defRPr/>
            </a:pPr>
            <a:r>
              <a:rPr lang="en-US" sz="1200" b="1" kern="0" dirty="0">
                <a:solidFill>
                  <a:schemeClr val="bg1"/>
                </a:solidFill>
                <a:latin typeface="Calibri"/>
              </a:rPr>
              <a:t>Conditions in </a:t>
            </a:r>
            <a:r>
              <a:rPr lang="en-US" sz="1200" b="1" kern="0" dirty="0">
                <a:solidFill>
                  <a:schemeClr val="accent1">
                    <a:lumMod val="60000"/>
                    <a:lumOff val="40000"/>
                  </a:schemeClr>
                </a:solidFill>
                <a:latin typeface="Calibri"/>
              </a:rPr>
              <a:t>Blue</a:t>
            </a:r>
            <a:r>
              <a:rPr lang="en-US" sz="1200" b="1" kern="0" dirty="0">
                <a:solidFill>
                  <a:schemeClr val="bg1"/>
                </a:solidFill>
                <a:latin typeface="Calibri"/>
              </a:rPr>
              <a:t> have a dedicated Human Risk based on occurrence/need to understand/requires additional mitigation. </a:t>
            </a:r>
          </a:p>
        </p:txBody>
      </p:sp>
    </p:spTree>
    <p:extLst>
      <p:ext uri="{BB962C8B-B14F-4D97-AF65-F5344CB8AC3E}">
        <p14:creationId xmlns:p14="http://schemas.microsoft.com/office/powerpoint/2010/main" val="9503328"/>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p:cNvPicPr>
          <p:nvPr/>
        </p:nvPicPr>
        <p:blipFill>
          <a:blip r:embed="rId3">
            <a:extLst>
              <a:ext uri="{28A0092B-C50C-407E-A947-70E740481C1C}">
                <a14:useLocalDpi xmlns:a14="http://schemas.microsoft.com/office/drawing/2010/main" val="0"/>
              </a:ext>
            </a:extLst>
          </a:blip>
          <a:srcRect t="12222" b="16667"/>
          <a:stretch>
            <a:fillRect/>
          </a:stretch>
        </p:blipFill>
        <p:spPr bwMode="auto">
          <a:xfrm>
            <a:off x="111125" y="885825"/>
            <a:ext cx="81740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8"/>
          <p:cNvSpPr txBox="1">
            <a:spLocks/>
          </p:cNvSpPr>
          <p:nvPr/>
        </p:nvSpPr>
        <p:spPr bwMode="auto">
          <a:xfrm>
            <a:off x="185738" y="85725"/>
            <a:ext cx="802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ea typeface="ヒラギノ角ゴ Pro W3" charset="0"/>
                <a:cs typeface="ヒラギノ角ゴ Pro W3" charset="0"/>
              </a:rPr>
              <a:t>HRP Integrated Path to Risk Reduction</a:t>
            </a:r>
            <a:endParaRPr lang="en-US" sz="2800">
              <a:solidFill>
                <a:srgbClr val="FFFFFF"/>
              </a:solidFill>
              <a:ea typeface="ヒラギノ角ゴ Pro W3" charset="0"/>
              <a:cs typeface="ヒラギノ角ゴ Pro W3" charset="0"/>
            </a:endParaRPr>
          </a:p>
        </p:txBody>
      </p:sp>
      <p:cxnSp>
        <p:nvCxnSpPr>
          <p:cNvPr id="45" name="Straight Connector 44"/>
          <p:cNvCxnSpPr/>
          <p:nvPr/>
        </p:nvCxnSpPr>
        <p:spPr>
          <a:xfrm>
            <a:off x="127000" y="762000"/>
            <a:ext cx="8915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645275" y="1247775"/>
            <a:ext cx="0" cy="4548188"/>
          </a:xfrm>
          <a:prstGeom prst="line">
            <a:avLst/>
          </a:prstGeom>
          <a:ln w="28575">
            <a:solidFill>
              <a:schemeClr val="accent2">
                <a:lumMod val="50000"/>
              </a:schemeClr>
            </a:solidFill>
          </a:ln>
          <a:effectLst/>
        </p:spPr>
        <p:style>
          <a:lnRef idx="1">
            <a:schemeClr val="accent2"/>
          </a:lnRef>
          <a:fillRef idx="0">
            <a:schemeClr val="accent2"/>
          </a:fillRef>
          <a:effectRef idx="0">
            <a:schemeClr val="accent2"/>
          </a:effectRef>
          <a:fontRef idx="minor">
            <a:schemeClr val="tx1"/>
          </a:fontRef>
        </p:style>
      </p:cxnSp>
      <p:sp>
        <p:nvSpPr>
          <p:cNvPr id="64517" name="TextBox 14"/>
          <p:cNvSpPr txBox="1">
            <a:spLocks noChangeArrowheads="1"/>
          </p:cNvSpPr>
          <p:nvPr/>
        </p:nvSpPr>
        <p:spPr bwMode="auto">
          <a:xfrm>
            <a:off x="6373813" y="5773738"/>
            <a:ext cx="5692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solidFill>
                  <a:srgbClr val="FFFFFF"/>
                </a:solidFill>
                <a:latin typeface="Calibri" charset="0"/>
              </a:rPr>
              <a:t>End ISS</a:t>
            </a:r>
          </a:p>
        </p:txBody>
      </p:sp>
      <p:cxnSp>
        <p:nvCxnSpPr>
          <p:cNvPr id="70" name="Straight Connector 69"/>
          <p:cNvCxnSpPr/>
          <p:nvPr/>
        </p:nvCxnSpPr>
        <p:spPr>
          <a:xfrm>
            <a:off x="190500" y="4856163"/>
            <a:ext cx="8029575"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64519" name="TextBox 70"/>
          <p:cNvSpPr txBox="1">
            <a:spLocks noChangeArrowheads="1"/>
          </p:cNvSpPr>
          <p:nvPr/>
        </p:nvSpPr>
        <p:spPr bwMode="auto">
          <a:xfrm>
            <a:off x="8223250" y="4883150"/>
            <a:ext cx="768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b="1">
                <a:solidFill>
                  <a:srgbClr val="00C800"/>
                </a:solidFill>
                <a:latin typeface="Calibri" charset="0"/>
              </a:rPr>
              <a:t>Accepted</a:t>
            </a:r>
          </a:p>
          <a:p>
            <a:pPr algn="ctr"/>
            <a:r>
              <a:rPr lang="en-US" sz="900" b="1">
                <a:solidFill>
                  <a:srgbClr val="00C800"/>
                </a:solidFill>
                <a:latin typeface="Calibri" charset="0"/>
              </a:rPr>
              <a:t> Risks</a:t>
            </a:r>
          </a:p>
        </p:txBody>
      </p:sp>
      <p:sp>
        <p:nvSpPr>
          <p:cNvPr id="72" name="Right Brace 71"/>
          <p:cNvSpPr/>
          <p:nvPr/>
        </p:nvSpPr>
        <p:spPr>
          <a:xfrm>
            <a:off x="8242300" y="4921250"/>
            <a:ext cx="114300" cy="342900"/>
          </a:xfrm>
          <a:prstGeom prst="rightBrace">
            <a:avLst/>
          </a:prstGeom>
          <a:ln>
            <a:solidFill>
              <a:srgbClr val="00C8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srgbClr val="0000FF"/>
              </a:solidFill>
            </a:endParaRPr>
          </a:p>
        </p:txBody>
      </p:sp>
      <p:cxnSp>
        <p:nvCxnSpPr>
          <p:cNvPr id="44" name="Straight Connector 43"/>
          <p:cNvCxnSpPr/>
          <p:nvPr/>
        </p:nvCxnSpPr>
        <p:spPr>
          <a:xfrm>
            <a:off x="190500" y="5364163"/>
            <a:ext cx="8029575"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64522" name="TextBox 57"/>
          <p:cNvSpPr txBox="1">
            <a:spLocks noChangeArrowheads="1"/>
          </p:cNvSpPr>
          <p:nvPr/>
        </p:nvSpPr>
        <p:spPr bwMode="auto">
          <a:xfrm>
            <a:off x="8223250" y="5411788"/>
            <a:ext cx="7667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b="1">
                <a:solidFill>
                  <a:srgbClr val="7F7F7F"/>
                </a:solidFill>
                <a:latin typeface="Calibri" charset="0"/>
              </a:rPr>
              <a:t>Concerns</a:t>
            </a:r>
          </a:p>
        </p:txBody>
      </p:sp>
      <p:sp>
        <p:nvSpPr>
          <p:cNvPr id="59" name="Right Brace 58"/>
          <p:cNvSpPr/>
          <p:nvPr/>
        </p:nvSpPr>
        <p:spPr>
          <a:xfrm>
            <a:off x="8232775" y="5399088"/>
            <a:ext cx="114300" cy="27305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srgbClr val="0000FF"/>
              </a:solidFill>
            </a:endParaRPr>
          </a:p>
        </p:txBody>
      </p:sp>
      <p:sp>
        <p:nvSpPr>
          <p:cNvPr id="64524" name="TextBox 41"/>
          <p:cNvSpPr txBox="1">
            <a:spLocks noChangeArrowheads="1"/>
          </p:cNvSpPr>
          <p:nvPr/>
        </p:nvSpPr>
        <p:spPr bwMode="auto">
          <a:xfrm>
            <a:off x="5008563" y="5811838"/>
            <a:ext cx="12112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b="1">
                <a:solidFill>
                  <a:srgbClr val="FFFFFF"/>
                </a:solidFill>
                <a:latin typeface="Calibri" charset="0"/>
              </a:rPr>
              <a:t>Anticipated Milestone Shift</a:t>
            </a:r>
          </a:p>
        </p:txBody>
      </p:sp>
      <p:sp>
        <p:nvSpPr>
          <p:cNvPr id="43" name="Diamond 42"/>
          <p:cNvSpPr/>
          <p:nvPr/>
        </p:nvSpPr>
        <p:spPr bwMode="auto">
          <a:xfrm>
            <a:off x="4908550" y="5816600"/>
            <a:ext cx="152400" cy="169863"/>
          </a:xfrm>
          <a:prstGeom prst="diamond">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
        <p:nvSpPr>
          <p:cNvPr id="46" name="Rectangle 45"/>
          <p:cNvSpPr/>
          <p:nvPr/>
        </p:nvSpPr>
        <p:spPr bwMode="auto">
          <a:xfrm>
            <a:off x="646113" y="5849938"/>
            <a:ext cx="414337" cy="92075"/>
          </a:xfrm>
          <a:prstGeom prst="rect">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
        <p:nvSpPr>
          <p:cNvPr id="47" name="Rectangle 46"/>
          <p:cNvSpPr/>
          <p:nvPr/>
        </p:nvSpPr>
        <p:spPr bwMode="auto">
          <a:xfrm>
            <a:off x="646113" y="6080125"/>
            <a:ext cx="414337" cy="92075"/>
          </a:xfrm>
          <a:prstGeom prst="rect">
            <a:avLst/>
          </a:prstGeom>
          <a:solidFill>
            <a:srgbClr val="CCE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
        <p:nvSpPr>
          <p:cNvPr id="64528" name="TextBox 49"/>
          <p:cNvSpPr txBox="1">
            <a:spLocks noChangeArrowheads="1"/>
          </p:cNvSpPr>
          <p:nvPr/>
        </p:nvSpPr>
        <p:spPr bwMode="auto">
          <a:xfrm>
            <a:off x="1016000" y="6045200"/>
            <a:ext cx="8002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a:solidFill>
                  <a:srgbClr val="FFFFFF"/>
                </a:solidFill>
                <a:latin typeface="Calibri" charset="0"/>
              </a:rPr>
              <a:t>ISS Not Required</a:t>
            </a:r>
          </a:p>
        </p:txBody>
      </p:sp>
      <p:sp>
        <p:nvSpPr>
          <p:cNvPr id="64529" name="TextBox 50"/>
          <p:cNvSpPr txBox="1">
            <a:spLocks noChangeArrowheads="1"/>
          </p:cNvSpPr>
          <p:nvPr/>
        </p:nvSpPr>
        <p:spPr bwMode="auto">
          <a:xfrm>
            <a:off x="1016000" y="5815013"/>
            <a:ext cx="6463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a:solidFill>
                  <a:srgbClr val="FFFFFF"/>
                </a:solidFill>
                <a:latin typeface="Calibri" charset="0"/>
              </a:rPr>
              <a:t>ISS Required</a:t>
            </a:r>
          </a:p>
        </p:txBody>
      </p:sp>
      <p:sp>
        <p:nvSpPr>
          <p:cNvPr id="52" name="Isosceles Triangle 51"/>
          <p:cNvSpPr/>
          <p:nvPr/>
        </p:nvSpPr>
        <p:spPr bwMode="auto">
          <a:xfrm>
            <a:off x="2298700" y="5818188"/>
            <a:ext cx="152400" cy="166687"/>
          </a:xfrm>
          <a:prstGeom prst="triangl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
        <p:nvSpPr>
          <p:cNvPr id="53" name="Isosceles Triangle 52"/>
          <p:cNvSpPr/>
          <p:nvPr/>
        </p:nvSpPr>
        <p:spPr bwMode="auto">
          <a:xfrm>
            <a:off x="2289175" y="6038850"/>
            <a:ext cx="152400" cy="165100"/>
          </a:xfrm>
          <a:prstGeom prst="triangle">
            <a:avLst/>
          </a:prstGeom>
          <a:solidFill>
            <a:srgbClr val="0000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
        <p:nvSpPr>
          <p:cNvPr id="64532" name="TextBox 53"/>
          <p:cNvSpPr txBox="1">
            <a:spLocks noChangeArrowheads="1"/>
          </p:cNvSpPr>
          <p:nvPr/>
        </p:nvSpPr>
        <p:spPr bwMode="auto">
          <a:xfrm>
            <a:off x="2390775" y="6032500"/>
            <a:ext cx="11493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b="1">
                <a:solidFill>
                  <a:srgbClr val="FFFFFF"/>
                </a:solidFill>
                <a:latin typeface="Calibri" charset="0"/>
              </a:rPr>
              <a:t>Ground-based Milestones</a:t>
            </a:r>
          </a:p>
        </p:txBody>
      </p:sp>
      <p:sp>
        <p:nvSpPr>
          <p:cNvPr id="64533" name="TextBox 55"/>
          <p:cNvSpPr txBox="1">
            <a:spLocks noChangeArrowheads="1"/>
          </p:cNvSpPr>
          <p:nvPr/>
        </p:nvSpPr>
        <p:spPr bwMode="auto">
          <a:xfrm>
            <a:off x="2395538" y="5811838"/>
            <a:ext cx="107318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b="1">
                <a:solidFill>
                  <a:srgbClr val="FFFFFF"/>
                </a:solidFill>
                <a:latin typeface="Calibri" charset="0"/>
              </a:rPr>
              <a:t>Milestones Requires ISS</a:t>
            </a:r>
          </a:p>
        </p:txBody>
      </p:sp>
      <p:sp>
        <p:nvSpPr>
          <p:cNvPr id="64534" name="TextBox 56"/>
          <p:cNvSpPr txBox="1">
            <a:spLocks noChangeArrowheads="1"/>
          </p:cNvSpPr>
          <p:nvPr/>
        </p:nvSpPr>
        <p:spPr bwMode="auto">
          <a:xfrm>
            <a:off x="3835400" y="6021388"/>
            <a:ext cx="869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b="1">
                <a:solidFill>
                  <a:srgbClr val="FFFFFF"/>
                </a:solidFill>
                <a:latin typeface="Calibri" charset="0"/>
              </a:rPr>
              <a:t>Mission Milestone</a:t>
            </a:r>
          </a:p>
        </p:txBody>
      </p:sp>
      <p:sp>
        <p:nvSpPr>
          <p:cNvPr id="58" name="Isosceles Triangle 57"/>
          <p:cNvSpPr/>
          <p:nvPr/>
        </p:nvSpPr>
        <p:spPr bwMode="auto">
          <a:xfrm rot="10800000" flipH="1">
            <a:off x="3738563" y="6056313"/>
            <a:ext cx="152400" cy="166687"/>
          </a:xfrm>
          <a:prstGeom prst="triangl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grpSp>
        <p:nvGrpSpPr>
          <p:cNvPr id="64536" name="Group 2"/>
          <p:cNvGrpSpPr>
            <a:grpSpLocks/>
          </p:cNvGrpSpPr>
          <p:nvPr/>
        </p:nvGrpSpPr>
        <p:grpSpPr bwMode="auto">
          <a:xfrm>
            <a:off x="682625" y="6383337"/>
            <a:ext cx="3994150" cy="215444"/>
            <a:chOff x="682694" y="6382955"/>
            <a:chExt cx="3993460" cy="216582"/>
          </a:xfrm>
        </p:grpSpPr>
        <p:sp>
          <p:nvSpPr>
            <p:cNvPr id="62" name="Rectangle 61"/>
            <p:cNvSpPr/>
            <p:nvPr/>
          </p:nvSpPr>
          <p:spPr>
            <a:xfrm>
              <a:off x="682694" y="6453174"/>
              <a:ext cx="152374" cy="75006"/>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dirty="0">
                <a:solidFill>
                  <a:srgbClr val="FFFFFF"/>
                </a:solidFill>
              </a:endParaRPr>
            </a:p>
          </p:txBody>
        </p:sp>
        <p:sp>
          <p:nvSpPr>
            <p:cNvPr id="64540" name="TextBox 63"/>
            <p:cNvSpPr txBox="1">
              <a:spLocks noChangeArrowheads="1"/>
            </p:cNvSpPr>
            <p:nvPr/>
          </p:nvSpPr>
          <p:spPr bwMode="auto">
            <a:xfrm>
              <a:off x="820003" y="6382955"/>
              <a:ext cx="4924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rgbClr val="FFFFFF"/>
                  </a:solidFill>
                  <a:ea typeface="ヒラギノ角ゴ Pro W3" charset="0"/>
                  <a:cs typeface="ヒラギノ角ゴ Pro W3" charset="0"/>
                </a:rPr>
                <a:t>Hi LxC</a:t>
              </a:r>
            </a:p>
          </p:txBody>
        </p:sp>
        <p:sp>
          <p:nvSpPr>
            <p:cNvPr id="64541" name="TextBox 64"/>
            <p:cNvSpPr txBox="1">
              <a:spLocks noChangeArrowheads="1"/>
            </p:cNvSpPr>
            <p:nvPr/>
          </p:nvSpPr>
          <p:spPr bwMode="auto">
            <a:xfrm>
              <a:off x="1455572" y="6382955"/>
              <a:ext cx="6008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rgbClr val="FFFFFF"/>
                  </a:solidFill>
                  <a:ea typeface="ヒラギノ角ゴ Pro W3" charset="0"/>
                  <a:cs typeface="ヒラギノ角ゴ Pro W3" charset="0"/>
                </a:rPr>
                <a:t>Mid LxC</a:t>
              </a:r>
            </a:p>
          </p:txBody>
        </p:sp>
        <p:sp>
          <p:nvSpPr>
            <p:cNvPr id="67" name="Rectangle 66"/>
            <p:cNvSpPr/>
            <p:nvPr/>
          </p:nvSpPr>
          <p:spPr>
            <a:xfrm>
              <a:off x="2081040" y="6453174"/>
              <a:ext cx="152374" cy="75006"/>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dirty="0">
                <a:solidFill>
                  <a:srgbClr val="FFFFFF"/>
                </a:solidFill>
              </a:endParaRPr>
            </a:p>
          </p:txBody>
        </p:sp>
        <p:sp>
          <p:nvSpPr>
            <p:cNvPr id="64543" name="TextBox 70"/>
            <p:cNvSpPr txBox="1">
              <a:spLocks noChangeArrowheads="1"/>
            </p:cNvSpPr>
            <p:nvPr/>
          </p:nvSpPr>
          <p:spPr bwMode="auto">
            <a:xfrm>
              <a:off x="2200776" y="6382955"/>
              <a:ext cx="58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rgbClr val="FFFFFF"/>
                  </a:solidFill>
                  <a:ea typeface="ヒラギノ角ゴ Pro W3" charset="0"/>
                  <a:cs typeface="ヒラギノ角ゴ Pro W3" charset="0"/>
                </a:rPr>
                <a:t>Low LxC</a:t>
              </a:r>
            </a:p>
          </p:txBody>
        </p:sp>
        <p:sp>
          <p:nvSpPr>
            <p:cNvPr id="74" name="Rectangle 73"/>
            <p:cNvSpPr/>
            <p:nvPr/>
          </p:nvSpPr>
          <p:spPr>
            <a:xfrm>
              <a:off x="2809577" y="6453174"/>
              <a:ext cx="152374" cy="75006"/>
            </a:xfrm>
            <a:prstGeom prst="rect">
              <a:avLst/>
            </a:prstGeom>
            <a:solidFill>
              <a:srgbClr val="6799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dirty="0">
                <a:solidFill>
                  <a:srgbClr val="FFFFFF"/>
                </a:solidFill>
              </a:endParaRPr>
            </a:p>
          </p:txBody>
        </p:sp>
        <p:sp>
          <p:nvSpPr>
            <p:cNvPr id="64545" name="TextBox 75"/>
            <p:cNvSpPr txBox="1">
              <a:spLocks noChangeArrowheads="1"/>
            </p:cNvSpPr>
            <p:nvPr/>
          </p:nvSpPr>
          <p:spPr bwMode="auto">
            <a:xfrm>
              <a:off x="2946108" y="6382955"/>
              <a:ext cx="646369" cy="21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rgbClr val="FFFFFF"/>
                  </a:solidFill>
                  <a:ea typeface="ヒラギノ角ゴ Pro W3" charset="0"/>
                  <a:cs typeface="ヒラギノ角ゴ Pro W3" charset="0"/>
                </a:rPr>
                <a:t>Optimized</a:t>
              </a:r>
            </a:p>
          </p:txBody>
        </p:sp>
        <p:sp>
          <p:nvSpPr>
            <p:cNvPr id="77" name="Rectangle 76"/>
            <p:cNvSpPr/>
            <p:nvPr/>
          </p:nvSpPr>
          <p:spPr>
            <a:xfrm>
              <a:off x="3620649" y="6453174"/>
              <a:ext cx="152374" cy="75006"/>
            </a:xfrm>
            <a:prstGeom prst="rect">
              <a:avLst/>
            </a:prstGeom>
            <a:solidFill>
              <a:srgbClr val="A1A38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dirty="0">
                <a:solidFill>
                  <a:srgbClr val="FFFFFF"/>
                </a:solidFill>
              </a:endParaRPr>
            </a:p>
          </p:txBody>
        </p:sp>
        <p:sp>
          <p:nvSpPr>
            <p:cNvPr id="64547" name="TextBox 77"/>
            <p:cNvSpPr txBox="1">
              <a:spLocks noChangeArrowheads="1"/>
            </p:cNvSpPr>
            <p:nvPr/>
          </p:nvSpPr>
          <p:spPr bwMode="auto">
            <a:xfrm>
              <a:off x="3757713" y="6382955"/>
              <a:ext cx="9184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solidFill>
                    <a:srgbClr val="FFFFFF"/>
                  </a:solidFill>
                  <a:ea typeface="ヒラギノ角ゴ Pro W3" charset="0"/>
                  <a:cs typeface="ヒラギノ角ゴ Pro W3" charset="0"/>
                </a:rPr>
                <a:t>Insufficient Data</a:t>
              </a:r>
            </a:p>
          </p:txBody>
        </p:sp>
        <p:sp>
          <p:nvSpPr>
            <p:cNvPr id="79" name="Rectangle 78"/>
            <p:cNvSpPr/>
            <p:nvPr/>
          </p:nvSpPr>
          <p:spPr>
            <a:xfrm>
              <a:off x="1338219" y="6453174"/>
              <a:ext cx="152374" cy="75006"/>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dirty="0">
                <a:solidFill>
                  <a:srgbClr val="FFFFFF"/>
                </a:solidFill>
              </a:endParaRPr>
            </a:p>
          </p:txBody>
        </p:sp>
      </p:grpSp>
      <p:sp>
        <p:nvSpPr>
          <p:cNvPr id="64537" name="TextBox 80"/>
          <p:cNvSpPr txBox="1">
            <a:spLocks noChangeArrowheads="1"/>
          </p:cNvSpPr>
          <p:nvPr/>
        </p:nvSpPr>
        <p:spPr bwMode="auto">
          <a:xfrm>
            <a:off x="3835400" y="5810250"/>
            <a:ext cx="9985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700" b="1">
                <a:solidFill>
                  <a:srgbClr val="FFFFFF"/>
                </a:solidFill>
                <a:latin typeface="Calibri" charset="0"/>
              </a:rPr>
              <a:t>ISS Mission Milestone</a:t>
            </a:r>
          </a:p>
        </p:txBody>
      </p:sp>
      <p:sp>
        <p:nvSpPr>
          <p:cNvPr id="82" name="Isosceles Triangle 81"/>
          <p:cNvSpPr/>
          <p:nvPr/>
        </p:nvSpPr>
        <p:spPr bwMode="auto">
          <a:xfrm rot="10800000" flipH="1">
            <a:off x="3738563" y="5845175"/>
            <a:ext cx="152400" cy="166688"/>
          </a:xfrm>
          <a:prstGeom prst="triangl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solidFill>
                <a:srgbClr val="FFFFFF"/>
              </a:solidFill>
            </a:endParaRPr>
          </a:p>
        </p:txBody>
      </p:sp>
    </p:spTree>
    <p:extLst>
      <p:ext uri="{BB962C8B-B14F-4D97-AF65-F5344CB8AC3E}">
        <p14:creationId xmlns:p14="http://schemas.microsoft.com/office/powerpoint/2010/main" val="26930726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sz="3200">
                <a:latin typeface="Arial" charset="0"/>
              </a:rPr>
              <a:t>Planned Exploration Activities</a:t>
            </a:r>
          </a:p>
        </p:txBody>
      </p:sp>
      <p:pic>
        <p:nvPicPr>
          <p:cNvPr id="3481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40"/>
            <a:ext cx="9143772" cy="685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1914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2" descr="SdFDN62313"/>
          <p:cNvPicPr>
            <a:picLocks noChangeAspect="1" noChangeArrowheads="1"/>
          </p:cNvPicPr>
          <p:nvPr/>
        </p:nvPicPr>
        <p:blipFill>
          <a:blip r:embed="rId3" cstate="print"/>
          <a:srcRect/>
          <a:stretch>
            <a:fillRect/>
          </a:stretch>
        </p:blipFill>
        <p:spPr bwMode="auto">
          <a:xfrm>
            <a:off x="2090738" y="155575"/>
            <a:ext cx="4622800" cy="2849563"/>
          </a:xfrm>
          <a:prstGeom prst="rect">
            <a:avLst/>
          </a:prstGeom>
          <a:noFill/>
          <a:ln w="9525">
            <a:noFill/>
            <a:miter lim="800000"/>
            <a:headEnd/>
            <a:tailEnd/>
          </a:ln>
        </p:spPr>
      </p:pic>
      <p:sp>
        <p:nvSpPr>
          <p:cNvPr id="54275" name="AutoShape 2"/>
          <p:cNvSpPr>
            <a:spLocks noChangeArrowheads="1"/>
          </p:cNvSpPr>
          <p:nvPr/>
        </p:nvSpPr>
        <p:spPr bwMode="auto">
          <a:xfrm>
            <a:off x="379413" y="3638550"/>
            <a:ext cx="8075612" cy="3036888"/>
          </a:xfrm>
          <a:prstGeom prst="roundRect">
            <a:avLst>
              <a:gd name="adj" fmla="val 16667"/>
            </a:avLst>
          </a:prstGeom>
          <a:solidFill>
            <a:schemeClr val="accent1"/>
          </a:solidFill>
          <a:ln w="38100">
            <a:solidFill>
              <a:schemeClr val="tx2"/>
            </a:solidFill>
            <a:round/>
            <a:headEnd/>
            <a:tailEnd/>
          </a:ln>
        </p:spPr>
        <p:txBody>
          <a:bodyPr wrap="none" lIns="45720" rIns="45720" anchor="ctr"/>
          <a:lstStyle/>
          <a:p>
            <a:endParaRPr lang="en-US"/>
          </a:p>
        </p:txBody>
      </p:sp>
      <p:sp>
        <p:nvSpPr>
          <p:cNvPr id="54276" name="Rectangle 4"/>
          <p:cNvSpPr>
            <a:spLocks noChangeArrowheads="1"/>
          </p:cNvSpPr>
          <p:nvPr/>
        </p:nvSpPr>
        <p:spPr bwMode="auto">
          <a:xfrm>
            <a:off x="639763" y="3835400"/>
            <a:ext cx="2743200" cy="2517775"/>
          </a:xfrm>
          <a:prstGeom prst="rect">
            <a:avLst/>
          </a:prstGeom>
          <a:noFill/>
          <a:ln w="9525">
            <a:noFill/>
            <a:miter lim="800000"/>
            <a:headEnd/>
            <a:tailEnd/>
          </a:ln>
        </p:spPr>
        <p:txBody>
          <a:bodyPr/>
          <a:lstStyle/>
          <a:p>
            <a:pPr marL="342900" indent="-342900" eaLnBrk="0" hangingPunct="0">
              <a:spcBef>
                <a:spcPct val="20000"/>
              </a:spcBef>
              <a:buSzPct val="100000"/>
              <a:buFontTx/>
              <a:buChar char="•"/>
            </a:pPr>
            <a:r>
              <a:rPr lang="en-US" sz="1800" b="1">
                <a:solidFill>
                  <a:schemeClr val="tx2"/>
                </a:solidFill>
                <a:latin typeface="Arial" pitchFamily="34" charset="0"/>
              </a:rPr>
              <a:t>Gravity </a:t>
            </a:r>
            <a:r>
              <a:rPr lang="en-US" sz="1600" b="1">
                <a:solidFill>
                  <a:schemeClr val="tx2"/>
                </a:solidFill>
                <a:latin typeface="Arial" pitchFamily="34" charset="0"/>
              </a:rPr>
              <a:t>(m/s</a:t>
            </a:r>
            <a:r>
              <a:rPr lang="en-US" sz="1600" b="1" baseline="30000">
                <a:solidFill>
                  <a:schemeClr val="tx2"/>
                </a:solidFill>
                <a:latin typeface="Arial" pitchFamily="34" charset="0"/>
              </a:rPr>
              <a:t>2</a:t>
            </a:r>
            <a:r>
              <a:rPr lang="en-US" sz="1600" b="1">
                <a:solidFill>
                  <a:schemeClr val="tx2"/>
                </a:solidFill>
                <a:latin typeface="Arial" pitchFamily="34" charset="0"/>
              </a:rPr>
              <a:t> )</a:t>
            </a:r>
            <a:r>
              <a:rPr lang="en-US" sz="1800" b="1">
                <a:solidFill>
                  <a:schemeClr val="tx2"/>
                </a:solidFill>
                <a:latin typeface="Arial" pitchFamily="34" charset="0"/>
              </a:rPr>
              <a:t>:</a:t>
            </a:r>
          </a:p>
          <a:p>
            <a:pPr marL="342900" indent="-342900" eaLnBrk="0" hangingPunct="0">
              <a:spcBef>
                <a:spcPct val="20000"/>
              </a:spcBef>
              <a:buSzPct val="100000"/>
              <a:buFontTx/>
              <a:buChar char="•"/>
            </a:pPr>
            <a:r>
              <a:rPr lang="en-US" sz="1800" b="1">
                <a:solidFill>
                  <a:schemeClr val="tx2"/>
                </a:solidFill>
                <a:latin typeface="Arial" pitchFamily="34" charset="0"/>
              </a:rPr>
              <a:t>Press</a:t>
            </a:r>
            <a:r>
              <a:rPr lang="en-US" sz="1800" b="1" baseline="-25000">
                <a:solidFill>
                  <a:schemeClr val="tx2"/>
                </a:solidFill>
                <a:latin typeface="Arial" pitchFamily="34" charset="0"/>
              </a:rPr>
              <a:t>atm </a:t>
            </a:r>
            <a:r>
              <a:rPr lang="en-US" sz="1600" b="1">
                <a:solidFill>
                  <a:schemeClr val="tx2"/>
                </a:solidFill>
                <a:latin typeface="Arial" pitchFamily="34" charset="0"/>
              </a:rPr>
              <a:t>(mbar)</a:t>
            </a:r>
            <a:r>
              <a:rPr lang="en-US" sz="1800" b="1">
                <a:solidFill>
                  <a:schemeClr val="tx2"/>
                </a:solidFill>
                <a:latin typeface="Arial" pitchFamily="34" charset="0"/>
              </a:rPr>
              <a:t>:</a:t>
            </a:r>
          </a:p>
          <a:p>
            <a:pPr marL="342900" indent="-342900" eaLnBrk="0" hangingPunct="0">
              <a:spcBef>
                <a:spcPct val="20000"/>
              </a:spcBef>
              <a:buSzPct val="100000"/>
              <a:buFontTx/>
              <a:buChar char="•"/>
            </a:pPr>
            <a:r>
              <a:rPr lang="en-US" sz="1800" b="1">
                <a:solidFill>
                  <a:schemeClr val="tx2"/>
                </a:solidFill>
                <a:latin typeface="Arial" pitchFamily="34" charset="0"/>
              </a:rPr>
              <a:t>Atm. Gases:</a:t>
            </a:r>
          </a:p>
          <a:p>
            <a:pPr marL="342900" indent="-342900" eaLnBrk="0" hangingPunct="0">
              <a:lnSpc>
                <a:spcPct val="260000"/>
              </a:lnSpc>
              <a:spcBef>
                <a:spcPct val="20000"/>
              </a:spcBef>
              <a:buSzPct val="100000"/>
              <a:buFontTx/>
              <a:buChar char="•"/>
            </a:pPr>
            <a:r>
              <a:rPr lang="en-US" sz="1800" b="1">
                <a:solidFill>
                  <a:schemeClr val="tx2"/>
                </a:solidFill>
                <a:latin typeface="Arial" pitchFamily="34" charset="0"/>
              </a:rPr>
              <a:t>Temp</a:t>
            </a:r>
            <a:r>
              <a:rPr lang="en-US" sz="1400" b="1">
                <a:solidFill>
                  <a:schemeClr val="tx2"/>
                </a:solidFill>
                <a:latin typeface="Arial" pitchFamily="34" charset="0"/>
              </a:rPr>
              <a:t> (mean) </a:t>
            </a:r>
            <a:r>
              <a:rPr lang="en-US" sz="1800" b="1">
                <a:solidFill>
                  <a:schemeClr val="tx2"/>
                </a:solidFill>
                <a:latin typeface="Arial" pitchFamily="34" charset="0"/>
              </a:rPr>
              <a:t>(C):</a:t>
            </a:r>
          </a:p>
          <a:p>
            <a:pPr marL="342900" indent="-342900" eaLnBrk="0" hangingPunct="0">
              <a:lnSpc>
                <a:spcPct val="90000"/>
              </a:lnSpc>
              <a:spcBef>
                <a:spcPct val="20000"/>
              </a:spcBef>
              <a:buSzPct val="100000"/>
              <a:buFontTx/>
              <a:buChar char="•"/>
            </a:pPr>
            <a:r>
              <a:rPr lang="en-US" sz="1800" b="1">
                <a:solidFill>
                  <a:schemeClr val="tx2"/>
                </a:solidFill>
                <a:latin typeface="Arial" pitchFamily="34" charset="0"/>
              </a:rPr>
              <a:t>Solar day </a:t>
            </a:r>
            <a:r>
              <a:rPr lang="en-US" sz="1600" b="1">
                <a:solidFill>
                  <a:schemeClr val="tx2"/>
                </a:solidFill>
                <a:latin typeface="Arial" pitchFamily="34" charset="0"/>
              </a:rPr>
              <a:t>(hr.)</a:t>
            </a:r>
            <a:r>
              <a:rPr lang="en-US" sz="1800" b="1">
                <a:solidFill>
                  <a:schemeClr val="tx2"/>
                </a:solidFill>
                <a:latin typeface="Arial" pitchFamily="34" charset="0"/>
              </a:rPr>
              <a:t>:</a:t>
            </a:r>
          </a:p>
          <a:p>
            <a:pPr marL="342900" indent="-342900" eaLnBrk="0" hangingPunct="0">
              <a:spcBef>
                <a:spcPct val="20000"/>
              </a:spcBef>
              <a:buSzPct val="100000"/>
              <a:buFontTx/>
              <a:buChar char="•"/>
            </a:pPr>
            <a:r>
              <a:rPr lang="en-US" sz="1800" b="1">
                <a:solidFill>
                  <a:schemeClr val="tx2"/>
                </a:solidFill>
                <a:latin typeface="Arial" pitchFamily="34" charset="0"/>
              </a:rPr>
              <a:t>Year </a:t>
            </a:r>
            <a:r>
              <a:rPr lang="en-US" sz="1600" b="1">
                <a:solidFill>
                  <a:schemeClr val="tx2"/>
                </a:solidFill>
                <a:latin typeface="Arial" pitchFamily="34" charset="0"/>
              </a:rPr>
              <a:t>(days)</a:t>
            </a:r>
            <a:r>
              <a:rPr lang="en-US" sz="1800" b="1">
                <a:solidFill>
                  <a:schemeClr val="tx2"/>
                </a:solidFill>
                <a:latin typeface="Arial" pitchFamily="34" charset="0"/>
              </a:rPr>
              <a:t>:</a:t>
            </a:r>
          </a:p>
        </p:txBody>
      </p:sp>
      <p:sp>
        <p:nvSpPr>
          <p:cNvPr id="54277" name="Rectangle 5"/>
          <p:cNvSpPr>
            <a:spLocks noChangeArrowheads="1"/>
          </p:cNvSpPr>
          <p:nvPr/>
        </p:nvSpPr>
        <p:spPr bwMode="auto">
          <a:xfrm>
            <a:off x="2946400" y="3862388"/>
            <a:ext cx="1019175" cy="2636837"/>
          </a:xfrm>
          <a:prstGeom prst="rect">
            <a:avLst/>
          </a:prstGeom>
          <a:noFill/>
          <a:ln w="9525">
            <a:noFill/>
            <a:miter lim="800000"/>
            <a:headEnd/>
            <a:tailEnd/>
          </a:ln>
        </p:spPr>
        <p:txBody>
          <a:bodyPr/>
          <a:lstStyle/>
          <a:p>
            <a:pPr marL="457200" indent="-457200" eaLnBrk="0" hangingPunct="0">
              <a:spcBef>
                <a:spcPct val="25000"/>
              </a:spcBef>
              <a:buSzPct val="100000"/>
            </a:pPr>
            <a:r>
              <a:rPr lang="en-US" sz="1800">
                <a:solidFill>
                  <a:schemeClr val="tx2"/>
                </a:solidFill>
                <a:latin typeface="Arial" pitchFamily="34" charset="0"/>
              </a:rPr>
              <a:t>9.81</a:t>
            </a:r>
          </a:p>
          <a:p>
            <a:pPr marL="457200" indent="-457200" eaLnBrk="0" hangingPunct="0">
              <a:spcBef>
                <a:spcPct val="25000"/>
              </a:spcBef>
              <a:buSzPct val="100000"/>
            </a:pPr>
            <a:r>
              <a:rPr lang="en-US" sz="1800">
                <a:solidFill>
                  <a:schemeClr val="tx2"/>
                </a:solidFill>
                <a:latin typeface="Arial" pitchFamily="34" charset="0"/>
              </a:rPr>
              <a:t>1,000</a:t>
            </a:r>
          </a:p>
          <a:p>
            <a:pPr marL="457200" indent="-457200" eaLnBrk="0" hangingPunct="0">
              <a:spcBef>
                <a:spcPct val="25000"/>
              </a:spcBef>
              <a:buSzPct val="100000"/>
            </a:pPr>
            <a:r>
              <a:rPr lang="en-US" sz="1200" b="1">
                <a:solidFill>
                  <a:schemeClr val="tx2"/>
                </a:solidFill>
                <a:latin typeface="Arial" pitchFamily="34" charset="0"/>
              </a:rPr>
              <a:t>N</a:t>
            </a:r>
            <a:r>
              <a:rPr lang="en-US" sz="1200" b="1" baseline="-25000">
                <a:solidFill>
                  <a:schemeClr val="tx2"/>
                </a:solidFill>
                <a:latin typeface="Arial" pitchFamily="34" charset="0"/>
              </a:rPr>
              <a:t>2</a:t>
            </a:r>
            <a:r>
              <a:rPr lang="en-US" sz="1200" b="1">
                <a:solidFill>
                  <a:schemeClr val="tx2"/>
                </a:solidFill>
                <a:latin typeface="Arial" pitchFamily="34" charset="0"/>
              </a:rPr>
              <a:t>	78%</a:t>
            </a:r>
          </a:p>
          <a:p>
            <a:pPr marL="457200" indent="-457200" eaLnBrk="0" hangingPunct="0">
              <a:spcBef>
                <a:spcPct val="25000"/>
              </a:spcBef>
              <a:buSzPct val="100000"/>
            </a:pPr>
            <a:r>
              <a:rPr lang="en-US" sz="1200" b="1">
                <a:solidFill>
                  <a:schemeClr val="tx2"/>
                </a:solidFill>
                <a:latin typeface="Arial" pitchFamily="34" charset="0"/>
              </a:rPr>
              <a:t>O</a:t>
            </a:r>
            <a:r>
              <a:rPr lang="en-US" sz="1200" b="1" baseline="-25000">
                <a:solidFill>
                  <a:schemeClr val="tx2"/>
                </a:solidFill>
                <a:latin typeface="Arial" pitchFamily="34" charset="0"/>
              </a:rPr>
              <a:t>2</a:t>
            </a:r>
            <a:r>
              <a:rPr lang="en-US" sz="1200" b="1">
                <a:solidFill>
                  <a:schemeClr val="tx2"/>
                </a:solidFill>
                <a:latin typeface="Arial" pitchFamily="34" charset="0"/>
              </a:rPr>
              <a:t>	21%</a:t>
            </a:r>
          </a:p>
          <a:p>
            <a:pPr marL="457200" indent="-457200" eaLnBrk="0" hangingPunct="0">
              <a:spcBef>
                <a:spcPct val="25000"/>
              </a:spcBef>
              <a:buSzPct val="100000"/>
            </a:pPr>
            <a:r>
              <a:rPr lang="en-US" sz="1200" b="1">
                <a:solidFill>
                  <a:schemeClr val="tx2"/>
                </a:solidFill>
                <a:latin typeface="Arial" pitchFamily="34" charset="0"/>
              </a:rPr>
              <a:t>Ar 	&lt;1%</a:t>
            </a:r>
          </a:p>
          <a:p>
            <a:pPr marL="457200" indent="-457200" eaLnBrk="0" hangingPunct="0">
              <a:spcBef>
                <a:spcPct val="25000"/>
              </a:spcBef>
              <a:buSzPct val="100000"/>
            </a:pPr>
            <a:r>
              <a:rPr lang="en-US" sz="1800">
                <a:solidFill>
                  <a:schemeClr val="tx2"/>
                </a:solidFill>
                <a:latin typeface="Arial" pitchFamily="34" charset="0"/>
              </a:rPr>
              <a:t>14</a:t>
            </a:r>
          </a:p>
          <a:p>
            <a:pPr marL="457200" indent="-457200" eaLnBrk="0" hangingPunct="0">
              <a:spcBef>
                <a:spcPct val="25000"/>
              </a:spcBef>
              <a:buSzPct val="100000"/>
            </a:pPr>
            <a:r>
              <a:rPr lang="en-US" sz="1800">
                <a:solidFill>
                  <a:schemeClr val="tx2"/>
                </a:solidFill>
                <a:latin typeface="Arial" pitchFamily="34" charset="0"/>
              </a:rPr>
              <a:t>24</a:t>
            </a:r>
          </a:p>
          <a:p>
            <a:pPr marL="457200" indent="-457200" eaLnBrk="0" hangingPunct="0">
              <a:spcBef>
                <a:spcPct val="25000"/>
              </a:spcBef>
              <a:buSzPct val="100000"/>
            </a:pPr>
            <a:r>
              <a:rPr lang="en-US" sz="1800">
                <a:solidFill>
                  <a:schemeClr val="tx2"/>
                </a:solidFill>
                <a:latin typeface="Arial" pitchFamily="34" charset="0"/>
              </a:rPr>
              <a:t>365.26</a:t>
            </a:r>
            <a:endParaRPr lang="en-US" sz="1600" b="1">
              <a:solidFill>
                <a:schemeClr val="tx2"/>
              </a:solidFill>
              <a:latin typeface="Arial" pitchFamily="34" charset="0"/>
            </a:endParaRPr>
          </a:p>
        </p:txBody>
      </p:sp>
      <p:sp>
        <p:nvSpPr>
          <p:cNvPr id="535558" name="Text Box 6"/>
          <p:cNvSpPr txBox="1">
            <a:spLocks noChangeArrowheads="1"/>
          </p:cNvSpPr>
          <p:nvPr/>
        </p:nvSpPr>
        <p:spPr bwMode="auto">
          <a:xfrm>
            <a:off x="338138" y="2894013"/>
            <a:ext cx="8404225"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4000" dirty="0">
                <a:solidFill>
                  <a:schemeClr val="hlink"/>
                </a:solidFill>
                <a:effectLst>
                  <a:outerShdw blurRad="38100" dist="38100" dir="2700000" algn="tl">
                    <a:srgbClr val="C0C0C0"/>
                  </a:outerShdw>
                </a:effectLst>
                <a:latin typeface="Times New Roman" pitchFamily="18" charset="0"/>
                <a:cs typeface="+mn-cs"/>
              </a:rPr>
              <a:t>      Earth</a:t>
            </a:r>
            <a:r>
              <a:rPr lang="en-US" sz="4000" dirty="0">
                <a:solidFill>
                  <a:srgbClr val="79D979"/>
                </a:solidFill>
                <a:effectLst>
                  <a:outerShdw blurRad="38100" dist="38100" dir="2700000" algn="tl">
                    <a:srgbClr val="C0C0C0"/>
                  </a:outerShdw>
                </a:effectLst>
                <a:latin typeface="Times New Roman" pitchFamily="18" charset="0"/>
                <a:cs typeface="+mn-cs"/>
              </a:rPr>
              <a:t>      </a:t>
            </a:r>
            <a:r>
              <a:rPr lang="en-US" sz="4000" dirty="0">
                <a:solidFill>
                  <a:srgbClr val="DE9574"/>
                </a:solidFill>
                <a:effectLst>
                  <a:outerShdw blurRad="38100" dist="38100" dir="2700000" algn="tl">
                    <a:srgbClr val="C0C0C0"/>
                  </a:outerShdw>
                </a:effectLst>
                <a:latin typeface="Times New Roman" pitchFamily="18" charset="0"/>
                <a:cs typeface="+mn-cs"/>
              </a:rPr>
              <a:t>Mars </a:t>
            </a:r>
            <a:r>
              <a:rPr lang="en-US" sz="4000" dirty="0">
                <a:solidFill>
                  <a:srgbClr val="79D979"/>
                </a:solidFill>
                <a:effectLst>
                  <a:outerShdw blurRad="38100" dist="38100" dir="2700000" algn="tl">
                    <a:srgbClr val="C0C0C0"/>
                  </a:outerShdw>
                </a:effectLst>
                <a:latin typeface="Times New Roman" pitchFamily="18" charset="0"/>
                <a:cs typeface="+mn-cs"/>
              </a:rPr>
              <a:t> </a:t>
            </a:r>
            <a:r>
              <a:rPr lang="en-US" sz="4000" dirty="0">
                <a:latin typeface="Times New Roman" pitchFamily="18" charset="0"/>
                <a:cs typeface="+mn-cs"/>
              </a:rPr>
              <a:t>   </a:t>
            </a:r>
            <a:r>
              <a:rPr lang="en-US" sz="4000" dirty="0">
                <a:solidFill>
                  <a:srgbClr val="B2B2B2"/>
                </a:solidFill>
                <a:effectLst>
                  <a:outerShdw blurRad="38100" dist="38100" dir="2700000" algn="tl">
                    <a:srgbClr val="C0C0C0"/>
                  </a:outerShdw>
                </a:effectLst>
                <a:latin typeface="Times New Roman" pitchFamily="18" charset="0"/>
                <a:cs typeface="+mn-cs"/>
              </a:rPr>
              <a:t>Moon</a:t>
            </a:r>
          </a:p>
        </p:txBody>
      </p:sp>
      <p:sp>
        <p:nvSpPr>
          <p:cNvPr id="54279" name="Line 7"/>
          <p:cNvSpPr>
            <a:spLocks noChangeShapeType="1"/>
          </p:cNvSpPr>
          <p:nvPr/>
        </p:nvSpPr>
        <p:spPr bwMode="auto">
          <a:xfrm>
            <a:off x="3943350" y="3810000"/>
            <a:ext cx="0" cy="3067050"/>
          </a:xfrm>
          <a:prstGeom prst="line">
            <a:avLst/>
          </a:prstGeom>
          <a:noFill/>
          <a:ln w="12700">
            <a:solidFill>
              <a:schemeClr val="bg2"/>
            </a:solidFill>
            <a:round/>
            <a:headEnd/>
            <a:tailEnd/>
          </a:ln>
        </p:spPr>
        <p:txBody>
          <a:bodyPr lIns="45720" rIns="45720" anchor="ctr" anchorCtr="1"/>
          <a:lstStyle/>
          <a:p>
            <a:endParaRPr lang="en-US"/>
          </a:p>
        </p:txBody>
      </p:sp>
      <p:sp>
        <p:nvSpPr>
          <p:cNvPr id="54280" name="Rectangle 9"/>
          <p:cNvSpPr>
            <a:spLocks noChangeArrowheads="1"/>
          </p:cNvSpPr>
          <p:nvPr/>
        </p:nvSpPr>
        <p:spPr bwMode="auto">
          <a:xfrm>
            <a:off x="4137025" y="3859213"/>
            <a:ext cx="1873250" cy="2636837"/>
          </a:xfrm>
          <a:prstGeom prst="rect">
            <a:avLst/>
          </a:prstGeom>
          <a:noFill/>
          <a:ln w="9525">
            <a:noFill/>
            <a:miter lim="800000"/>
            <a:headEnd/>
            <a:tailEnd/>
          </a:ln>
        </p:spPr>
        <p:txBody>
          <a:bodyPr/>
          <a:lstStyle/>
          <a:p>
            <a:pPr marL="342900" indent="-342900" eaLnBrk="0" hangingPunct="0">
              <a:spcBef>
                <a:spcPct val="25000"/>
              </a:spcBef>
              <a:buSzPct val="100000"/>
            </a:pPr>
            <a:r>
              <a:rPr lang="en-US" sz="1800">
                <a:solidFill>
                  <a:schemeClr val="tx2"/>
                </a:solidFill>
                <a:latin typeface="Arial" pitchFamily="34" charset="0"/>
              </a:rPr>
              <a:t>3.73 (0.38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6 (0.006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200" b="1">
                <a:solidFill>
                  <a:schemeClr val="tx2"/>
                </a:solidFill>
                <a:latin typeface="Arial" pitchFamily="34" charset="0"/>
              </a:rPr>
              <a:t>CO</a:t>
            </a:r>
            <a:r>
              <a:rPr lang="en-US" sz="1200" b="1" baseline="-25000">
                <a:solidFill>
                  <a:schemeClr val="tx2"/>
                </a:solidFill>
                <a:latin typeface="Arial" pitchFamily="34" charset="0"/>
              </a:rPr>
              <a:t>2</a:t>
            </a:r>
            <a:r>
              <a:rPr lang="en-US" sz="1200" b="1">
                <a:solidFill>
                  <a:schemeClr val="tx2"/>
                </a:solidFill>
                <a:latin typeface="Arial" pitchFamily="34" charset="0"/>
              </a:rPr>
              <a:t> 95%</a:t>
            </a:r>
          </a:p>
          <a:p>
            <a:pPr marL="342900" indent="-342900" eaLnBrk="0" hangingPunct="0">
              <a:spcBef>
                <a:spcPct val="25000"/>
              </a:spcBef>
              <a:buSzPct val="100000"/>
            </a:pPr>
            <a:r>
              <a:rPr lang="en-US" sz="1200" b="1">
                <a:solidFill>
                  <a:schemeClr val="tx2"/>
                </a:solidFill>
                <a:latin typeface="Arial" pitchFamily="34" charset="0"/>
              </a:rPr>
              <a:t>N</a:t>
            </a:r>
            <a:r>
              <a:rPr lang="en-US" sz="1200" b="1" baseline="-25000">
                <a:solidFill>
                  <a:schemeClr val="tx2"/>
                </a:solidFill>
                <a:latin typeface="Arial" pitchFamily="34" charset="0"/>
              </a:rPr>
              <a:t>2</a:t>
            </a:r>
            <a:r>
              <a:rPr lang="en-US" sz="1200" b="1">
                <a:solidFill>
                  <a:schemeClr val="tx2"/>
                </a:solidFill>
                <a:latin typeface="Arial" pitchFamily="34" charset="0"/>
              </a:rPr>
              <a:t>     3%</a:t>
            </a:r>
          </a:p>
          <a:p>
            <a:pPr marL="342900" indent="-342900" eaLnBrk="0" hangingPunct="0">
              <a:spcBef>
                <a:spcPct val="25000"/>
              </a:spcBef>
              <a:buSzPct val="100000"/>
            </a:pPr>
            <a:r>
              <a:rPr lang="en-US" sz="1200" b="1">
                <a:solidFill>
                  <a:schemeClr val="tx2"/>
                </a:solidFill>
                <a:latin typeface="Arial" pitchFamily="34" charset="0"/>
              </a:rPr>
              <a:t>Ar     1.6%</a:t>
            </a:r>
          </a:p>
          <a:p>
            <a:pPr marL="342900" indent="-342900" eaLnBrk="0" hangingPunct="0">
              <a:spcBef>
                <a:spcPct val="25000"/>
              </a:spcBef>
              <a:buSzPct val="100000"/>
            </a:pPr>
            <a:r>
              <a:rPr lang="en-US" sz="1800">
                <a:solidFill>
                  <a:schemeClr val="tx2"/>
                </a:solidFill>
                <a:latin typeface="Arial" pitchFamily="34" charset="0"/>
              </a:rPr>
              <a:t>-55</a:t>
            </a:r>
          </a:p>
          <a:p>
            <a:pPr marL="342900" indent="-342900" eaLnBrk="0" hangingPunct="0">
              <a:spcBef>
                <a:spcPct val="25000"/>
              </a:spcBef>
              <a:buSzPct val="100000"/>
            </a:pPr>
            <a:r>
              <a:rPr lang="en-US" sz="1800">
                <a:solidFill>
                  <a:schemeClr val="tx2"/>
                </a:solidFill>
                <a:latin typeface="Arial" pitchFamily="34" charset="0"/>
              </a:rPr>
              <a:t>24:38 (1.026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687 (1.88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669.6 </a:t>
            </a:r>
            <a:r>
              <a:rPr lang="en-US" sz="1600" b="1">
                <a:solidFill>
                  <a:schemeClr val="tx2"/>
                </a:solidFill>
                <a:latin typeface="Arial" pitchFamily="34" charset="0"/>
              </a:rPr>
              <a:t>Mars days</a:t>
            </a:r>
          </a:p>
        </p:txBody>
      </p:sp>
      <p:sp>
        <p:nvSpPr>
          <p:cNvPr id="54281" name="Line 10"/>
          <p:cNvSpPr>
            <a:spLocks noChangeShapeType="1"/>
          </p:cNvSpPr>
          <p:nvPr/>
        </p:nvSpPr>
        <p:spPr bwMode="auto">
          <a:xfrm>
            <a:off x="6013450" y="3810000"/>
            <a:ext cx="0" cy="3067050"/>
          </a:xfrm>
          <a:prstGeom prst="line">
            <a:avLst/>
          </a:prstGeom>
          <a:noFill/>
          <a:ln w="12700">
            <a:solidFill>
              <a:schemeClr val="bg2"/>
            </a:solidFill>
            <a:round/>
            <a:headEnd/>
            <a:tailEnd/>
          </a:ln>
        </p:spPr>
        <p:txBody>
          <a:bodyPr lIns="45720" rIns="45720" anchor="ctr" anchorCtr="1"/>
          <a:lstStyle/>
          <a:p>
            <a:endParaRPr lang="en-US"/>
          </a:p>
        </p:txBody>
      </p:sp>
      <p:sp>
        <p:nvSpPr>
          <p:cNvPr id="54282" name="Rectangle 11"/>
          <p:cNvSpPr>
            <a:spLocks noChangeArrowheads="1"/>
          </p:cNvSpPr>
          <p:nvPr/>
        </p:nvSpPr>
        <p:spPr bwMode="auto">
          <a:xfrm>
            <a:off x="6207125" y="3859213"/>
            <a:ext cx="2144713" cy="2636837"/>
          </a:xfrm>
          <a:prstGeom prst="rect">
            <a:avLst/>
          </a:prstGeom>
          <a:noFill/>
          <a:ln w="9525">
            <a:noFill/>
            <a:miter lim="800000"/>
            <a:headEnd/>
            <a:tailEnd/>
          </a:ln>
        </p:spPr>
        <p:txBody>
          <a:bodyPr/>
          <a:lstStyle/>
          <a:p>
            <a:pPr marL="342900" indent="-342900" eaLnBrk="0" hangingPunct="0">
              <a:spcBef>
                <a:spcPct val="25000"/>
              </a:spcBef>
              <a:buSzPct val="100000"/>
            </a:pPr>
            <a:r>
              <a:rPr lang="en-US" sz="1800">
                <a:solidFill>
                  <a:schemeClr val="tx2"/>
                </a:solidFill>
                <a:latin typeface="Arial" pitchFamily="34" charset="0"/>
              </a:rPr>
              <a:t>1.64 (0.167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0 (0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endParaRPr lang="en-US" sz="1200" b="1">
              <a:solidFill>
                <a:schemeClr val="tx2"/>
              </a:solidFill>
              <a:latin typeface="Arial" pitchFamily="34" charset="0"/>
            </a:endParaRPr>
          </a:p>
          <a:p>
            <a:pPr marL="342900" indent="-342900" eaLnBrk="0" hangingPunct="0">
              <a:spcBef>
                <a:spcPct val="25000"/>
              </a:spcBef>
              <a:buSzPct val="100000"/>
            </a:pPr>
            <a:endParaRPr lang="en-US" sz="1200" b="1">
              <a:solidFill>
                <a:schemeClr val="tx2"/>
              </a:solidFill>
              <a:latin typeface="Arial" pitchFamily="34" charset="0"/>
            </a:endParaRPr>
          </a:p>
          <a:p>
            <a:pPr marL="342900" indent="-342900" eaLnBrk="0" hangingPunct="0">
              <a:spcBef>
                <a:spcPct val="25000"/>
              </a:spcBef>
              <a:buSzPct val="100000"/>
            </a:pPr>
            <a:endParaRPr lang="en-US" sz="1200" b="1">
              <a:solidFill>
                <a:schemeClr val="tx2"/>
              </a:solidFill>
              <a:latin typeface="Arial" pitchFamily="34" charset="0"/>
            </a:endParaRPr>
          </a:p>
          <a:p>
            <a:pPr marL="342900" indent="-342900" eaLnBrk="0" hangingPunct="0">
              <a:spcBef>
                <a:spcPct val="25000"/>
              </a:spcBef>
              <a:buSzPct val="100000"/>
            </a:pPr>
            <a:r>
              <a:rPr lang="en-US" sz="1800">
                <a:solidFill>
                  <a:schemeClr val="tx2"/>
                </a:solidFill>
                <a:latin typeface="Arial" pitchFamily="34" charset="0"/>
              </a:rPr>
              <a:t>-20 (-170 - +130)</a:t>
            </a:r>
          </a:p>
          <a:p>
            <a:pPr marL="342900" indent="-342900" eaLnBrk="0" hangingPunct="0">
              <a:spcBef>
                <a:spcPct val="25000"/>
              </a:spcBef>
              <a:buSzPct val="100000"/>
            </a:pPr>
            <a:r>
              <a:rPr lang="en-US" sz="1800">
                <a:solidFill>
                  <a:schemeClr val="tx2"/>
                </a:solidFill>
                <a:latin typeface="Arial" pitchFamily="34" charset="0"/>
              </a:rPr>
              <a:t>708:43 (29.53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365.26 (1 </a:t>
            </a:r>
            <a:r>
              <a:rPr lang="en-US" sz="1800">
                <a:solidFill>
                  <a:schemeClr val="tx2"/>
                </a:solidFill>
                <a:latin typeface="Arial" pitchFamily="34" charset="0"/>
                <a:sym typeface="Webdings" pitchFamily="18" charset="2"/>
              </a:rPr>
              <a:t></a:t>
            </a:r>
            <a:r>
              <a:rPr lang="en-US" sz="1800">
                <a:solidFill>
                  <a:schemeClr val="tx2"/>
                </a:solidFill>
                <a:latin typeface="Arial" pitchFamily="34" charset="0"/>
              </a:rPr>
              <a:t>)</a:t>
            </a:r>
          </a:p>
          <a:p>
            <a:pPr marL="342900" indent="-342900" eaLnBrk="0" hangingPunct="0">
              <a:spcBef>
                <a:spcPct val="25000"/>
              </a:spcBef>
              <a:buSzPct val="100000"/>
            </a:pPr>
            <a:r>
              <a:rPr lang="en-US" sz="1800">
                <a:solidFill>
                  <a:schemeClr val="tx2"/>
                </a:solidFill>
                <a:latin typeface="Arial" pitchFamily="34" charset="0"/>
              </a:rPr>
              <a:t>12.4 </a:t>
            </a:r>
            <a:r>
              <a:rPr lang="en-US" sz="1600" b="1">
                <a:solidFill>
                  <a:schemeClr val="tx2"/>
                </a:solidFill>
                <a:latin typeface="Arial" pitchFamily="34" charset="0"/>
              </a:rPr>
              <a:t>Moon days</a:t>
            </a:r>
          </a:p>
        </p:txBody>
      </p:sp>
      <p:pic>
        <p:nvPicPr>
          <p:cNvPr id="12"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76200"/>
            <a:ext cx="4572000" cy="3276600"/>
            <a:chOff x="585597" y="582448"/>
            <a:chExt cx="6588854" cy="4827752"/>
          </a:xfrm>
        </p:grpSpPr>
        <p:pic>
          <p:nvPicPr>
            <p:cNvPr id="2" name="Picture 1" descr="focus4.jpg"/>
            <p:cNvPicPr>
              <a:picLocks noChangeAspect="1"/>
            </p:cNvPicPr>
            <p:nvPr/>
          </p:nvPicPr>
          <p:blipFill>
            <a:blip r:embed="rId3" cstate="print"/>
            <a:srcRect l="6445" t="5470" r="12891" b="10939"/>
            <a:stretch>
              <a:fillRect/>
            </a:stretch>
          </p:blipFill>
          <p:spPr>
            <a:xfrm>
              <a:off x="585597" y="582448"/>
              <a:ext cx="6588854" cy="4827752"/>
            </a:xfrm>
            <a:prstGeom prst="rect">
              <a:avLst/>
            </a:prstGeom>
          </p:spPr>
        </p:pic>
        <p:sp>
          <p:nvSpPr>
            <p:cNvPr id="3" name="Rectangle 2"/>
            <p:cNvSpPr/>
            <p:nvPr/>
          </p:nvSpPr>
          <p:spPr>
            <a:xfrm>
              <a:off x="2057400" y="685800"/>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steroid-return-mission-arm-130410b-02.jpg"/>
          <p:cNvPicPr>
            <a:picLocks noChangeAspect="1"/>
          </p:cNvPicPr>
          <p:nvPr/>
        </p:nvPicPr>
        <p:blipFill>
          <a:blip r:embed="rId4" cstate="print"/>
          <a:stretch>
            <a:fillRect/>
          </a:stretch>
        </p:blipFill>
        <p:spPr>
          <a:xfrm>
            <a:off x="6706824" y="0"/>
            <a:ext cx="2437176" cy="6858000"/>
          </a:xfrm>
          <a:prstGeom prst="rect">
            <a:avLst/>
          </a:prstGeom>
          <a:ln>
            <a:solidFill>
              <a:schemeClr val="bg1"/>
            </a:solidFill>
          </a:ln>
        </p:spPr>
      </p:pic>
      <p:pic>
        <p:nvPicPr>
          <p:cNvPr id="7" name="Picture 6" descr="C:\Users\jcharles\Pictures\space\exploration\Constellation\NEO\2013-04-10 nasa-asteroid-mission-03-130410 - Discovery com.jpg"/>
          <p:cNvPicPr>
            <a:picLocks noChangeAspect="1" noChangeArrowheads="1"/>
          </p:cNvPicPr>
          <p:nvPr/>
        </p:nvPicPr>
        <p:blipFill>
          <a:blip r:embed="rId5" cstate="print"/>
          <a:srcRect/>
          <a:stretch>
            <a:fillRect/>
          </a:stretch>
        </p:blipFill>
        <p:spPr bwMode="auto">
          <a:xfrm>
            <a:off x="2438400" y="4038600"/>
            <a:ext cx="4191000" cy="2752299"/>
          </a:xfrm>
          <a:prstGeom prst="rect">
            <a:avLst/>
          </a:prstGeom>
          <a:noFill/>
          <a:ln>
            <a:solidFill>
              <a:schemeClr val="bg1"/>
            </a:solidFill>
          </a:ln>
        </p:spPr>
      </p:pic>
      <p:pic>
        <p:nvPicPr>
          <p:cNvPr id="8" name="Picture 7" descr="C:\Users\jcharles\Pictures\space\exploration\Constellation\NEO\2013-04-10_asteroid_retrieval-Lunar Science NASA gov.jpg"/>
          <p:cNvPicPr>
            <a:picLocks noChangeAspect="1" noChangeArrowheads="1"/>
          </p:cNvPicPr>
          <p:nvPr/>
        </p:nvPicPr>
        <p:blipFill>
          <a:blip r:embed="rId6" cstate="print"/>
          <a:srcRect l="30157"/>
          <a:stretch>
            <a:fillRect/>
          </a:stretch>
        </p:blipFill>
        <p:spPr bwMode="auto">
          <a:xfrm rot="16200000">
            <a:off x="3922748" y="1179548"/>
            <a:ext cx="3465125" cy="1948178"/>
          </a:xfrm>
          <a:prstGeom prst="rect">
            <a:avLst/>
          </a:prstGeom>
          <a:noFill/>
          <a:ln>
            <a:solidFill>
              <a:schemeClr val="bg1"/>
            </a:solidFill>
          </a:ln>
        </p:spPr>
      </p:pic>
      <p:pic>
        <p:nvPicPr>
          <p:cNvPr id="9" name="Picture 8" descr="STS-61 Musgrave Hoffman EVAb.jpg"/>
          <p:cNvPicPr>
            <a:picLocks noChangeAspect="1"/>
          </p:cNvPicPr>
          <p:nvPr/>
        </p:nvPicPr>
        <p:blipFill>
          <a:blip r:embed="rId7" cstate="print"/>
          <a:stretch>
            <a:fillRect/>
          </a:stretch>
        </p:blipFill>
        <p:spPr>
          <a:xfrm>
            <a:off x="457200" y="3429000"/>
            <a:ext cx="2565273" cy="3226760"/>
          </a:xfrm>
          <a:prstGeom prst="rect">
            <a:avLst/>
          </a:prstGeom>
          <a:ln>
            <a:solidFill>
              <a:schemeClr val="bg1"/>
            </a:solidFill>
          </a:ln>
        </p:spPr>
      </p:pic>
      <p:sp>
        <p:nvSpPr>
          <p:cNvPr id="10" name="Text Box 3"/>
          <p:cNvSpPr txBox="1">
            <a:spLocks noChangeArrowheads="1"/>
          </p:cNvSpPr>
          <p:nvPr/>
        </p:nvSpPr>
        <p:spPr bwMode="auto">
          <a:xfrm>
            <a:off x="2766130" y="3322230"/>
            <a:ext cx="2690707" cy="1565044"/>
          </a:xfrm>
          <a:prstGeom prst="rect">
            <a:avLst/>
          </a:prstGeom>
          <a:noFill/>
          <a:ln w="12700">
            <a:noFill/>
            <a:miter lim="800000"/>
            <a:headEnd/>
            <a:tailEnd/>
          </a:ln>
          <a:effectLst>
            <a:outerShdw dist="35921" dir="2700000" algn="ctr" rotWithShape="0">
              <a:schemeClr val="tx1"/>
            </a:outerShdw>
          </a:effectLst>
        </p:spPr>
        <p:txBody>
          <a:bodyPr wrap="square" lIns="45720" rIns="45720" anchorCtr="1">
            <a:spAutoFit/>
          </a:bodyPr>
          <a:lstStyle/>
          <a:p>
            <a:pPr eaLnBrk="0" hangingPunct="0">
              <a:lnSpc>
                <a:spcPct val="70000"/>
              </a:lnSpc>
              <a:spcBef>
                <a:spcPts val="0"/>
              </a:spcBef>
              <a:defRPr/>
            </a:pPr>
            <a:r>
              <a:rPr lang="en-US" sz="6600" i="1" dirty="0">
                <a:solidFill>
                  <a:schemeClr val="tx2"/>
                </a:solidFill>
                <a:latin typeface="Cambria" pitchFamily="18" charset="0"/>
                <a:cs typeface="+mn-cs"/>
              </a:rPr>
              <a:t>The Moon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charles\Pictures\space\exploration\tito-mars-mission-2018-130227f-02.jpg"/>
          <p:cNvPicPr>
            <a:picLocks noChangeAspect="1" noChangeArrowheads="1"/>
          </p:cNvPicPr>
          <p:nvPr/>
        </p:nvPicPr>
        <p:blipFill>
          <a:blip r:embed="rId3" cstate="print"/>
          <a:srcRect b="45354"/>
          <a:stretch>
            <a:fillRect/>
          </a:stretch>
        </p:blipFill>
        <p:spPr bwMode="auto">
          <a:xfrm>
            <a:off x="197576" y="37870"/>
            <a:ext cx="4298224" cy="6743930"/>
          </a:xfrm>
          <a:prstGeom prst="rect">
            <a:avLst/>
          </a:prstGeom>
          <a:noFill/>
          <a:ln>
            <a:solidFill>
              <a:schemeClr val="bg1"/>
            </a:solidFill>
          </a:ln>
        </p:spPr>
      </p:pic>
      <p:pic>
        <p:nvPicPr>
          <p:cNvPr id="4" name="Picture 3" descr="2013 InspirationMars Karl Tate Space_com pt 2.png"/>
          <p:cNvPicPr>
            <a:picLocks noChangeAspect="1"/>
          </p:cNvPicPr>
          <p:nvPr/>
        </p:nvPicPr>
        <p:blipFill>
          <a:blip r:embed="rId4" cstate="print"/>
          <a:stretch>
            <a:fillRect/>
          </a:stretch>
        </p:blipFill>
        <p:spPr>
          <a:xfrm>
            <a:off x="4501255" y="1103775"/>
            <a:ext cx="4591691" cy="5696745"/>
          </a:xfrm>
          <a:prstGeom prst="rect">
            <a:avLst/>
          </a:prstGeom>
          <a:ln>
            <a:solidFill>
              <a:schemeClr val="tx1"/>
            </a:solidFill>
          </a:ln>
        </p:spPr>
      </p:pic>
      <p:sp>
        <p:nvSpPr>
          <p:cNvPr id="6" name="Text Box 3"/>
          <p:cNvSpPr txBox="1">
            <a:spLocks noChangeArrowheads="1"/>
          </p:cNvSpPr>
          <p:nvPr/>
        </p:nvSpPr>
        <p:spPr bwMode="auto">
          <a:xfrm>
            <a:off x="5530012" y="0"/>
            <a:ext cx="2278066" cy="1065676"/>
          </a:xfrm>
          <a:prstGeom prst="rect">
            <a:avLst/>
          </a:prstGeom>
          <a:noFill/>
          <a:ln w="12700">
            <a:noFill/>
            <a:miter lim="800000"/>
            <a:headEnd/>
            <a:tailEnd/>
          </a:ln>
          <a:effectLst>
            <a:outerShdw dist="35921" dir="2700000" algn="ctr" rotWithShape="0">
              <a:schemeClr val="tx1"/>
            </a:outerShdw>
          </a:effectLst>
        </p:spPr>
        <p:txBody>
          <a:bodyPr wrap="square" lIns="45720" rIns="45720" anchorCtr="1">
            <a:spAutoFit/>
          </a:bodyPr>
          <a:lstStyle/>
          <a:p>
            <a:pPr algn="ctr" eaLnBrk="0" hangingPunct="0">
              <a:lnSpc>
                <a:spcPct val="95000"/>
              </a:lnSpc>
              <a:spcBef>
                <a:spcPct val="50000"/>
              </a:spcBef>
              <a:defRPr/>
            </a:pPr>
            <a:r>
              <a:rPr lang="en-US" sz="6600" i="1" dirty="0">
                <a:solidFill>
                  <a:schemeClr val="tx2"/>
                </a:solidFill>
                <a:latin typeface="Cambria" pitchFamily="18" charset="0"/>
                <a:cs typeface="+mn-cs"/>
              </a:rPr>
              <a:t>Mars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acex-falcon-heavy-140527c-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 y="0"/>
            <a:ext cx="1875010" cy="6855882"/>
          </a:xfrm>
          <a:prstGeom prst="rect">
            <a:avLst/>
          </a:prstGeom>
          <a:ln>
            <a:solidFill>
              <a:srgbClr val="FF6600"/>
            </a:solidFill>
          </a:ln>
        </p:spPr>
      </p:pic>
      <p:pic>
        <p:nvPicPr>
          <p:cNvPr id="5" name="Picture 4" descr="spacex-falcon-heavy-red-dragon.jpg"/>
          <p:cNvPicPr>
            <a:picLocks noChangeAspect="1"/>
          </p:cNvPicPr>
          <p:nvPr/>
        </p:nvPicPr>
        <p:blipFill rotWithShape="1">
          <a:blip r:embed="rId3">
            <a:extLst>
              <a:ext uri="{28A0092B-C50C-407E-A947-70E740481C1C}">
                <a14:useLocalDpi xmlns:a14="http://schemas.microsoft.com/office/drawing/2010/main" val="0"/>
              </a:ext>
            </a:extLst>
          </a:blip>
          <a:srcRect l="15056" r="18483" b="16752"/>
          <a:stretch/>
        </p:blipFill>
        <p:spPr>
          <a:xfrm>
            <a:off x="1881881" y="-2"/>
            <a:ext cx="3650226" cy="6858001"/>
          </a:xfrm>
          <a:prstGeom prst="rect">
            <a:avLst/>
          </a:prstGeom>
          <a:ln>
            <a:solidFill>
              <a:srgbClr val="FF6600"/>
            </a:solidFill>
          </a:ln>
        </p:spPr>
      </p:pic>
      <p:pic>
        <p:nvPicPr>
          <p:cNvPr id="6" name="Picture 5" descr="spacex-red-dragon-around-mars.jpg"/>
          <p:cNvPicPr>
            <a:picLocks noChangeAspect="1"/>
          </p:cNvPicPr>
          <p:nvPr/>
        </p:nvPicPr>
        <p:blipFill rotWithShape="1">
          <a:blip r:embed="rId4">
            <a:extLst>
              <a:ext uri="{28A0092B-C50C-407E-A947-70E740481C1C}">
                <a14:useLocalDpi xmlns:a14="http://schemas.microsoft.com/office/drawing/2010/main" val="0"/>
              </a:ext>
            </a:extLst>
          </a:blip>
          <a:srcRect t="-2" b="20824"/>
          <a:stretch/>
        </p:blipFill>
        <p:spPr>
          <a:xfrm>
            <a:off x="5423892" y="0"/>
            <a:ext cx="3720107" cy="1655695"/>
          </a:xfrm>
          <a:prstGeom prst="rect">
            <a:avLst/>
          </a:prstGeom>
          <a:ln>
            <a:solidFill>
              <a:srgbClr val="FF6600"/>
            </a:solidFill>
          </a:ln>
        </p:spPr>
      </p:pic>
      <p:pic>
        <p:nvPicPr>
          <p:cNvPr id="7" name="Picture 6" descr="spacex-red-dragon-mars-entry.jpg"/>
          <p:cNvPicPr>
            <a:picLocks noChangeAspect="1"/>
          </p:cNvPicPr>
          <p:nvPr/>
        </p:nvPicPr>
        <p:blipFill rotWithShape="1">
          <a:blip r:embed="rId5">
            <a:extLst>
              <a:ext uri="{28A0092B-C50C-407E-A947-70E740481C1C}">
                <a14:useLocalDpi xmlns:a14="http://schemas.microsoft.com/office/drawing/2010/main" val="0"/>
              </a:ext>
            </a:extLst>
          </a:blip>
          <a:srcRect t="21149" b="17304"/>
          <a:stretch/>
        </p:blipFill>
        <p:spPr>
          <a:xfrm>
            <a:off x="5191585" y="1473933"/>
            <a:ext cx="3952415" cy="1618027"/>
          </a:xfrm>
          <a:prstGeom prst="rect">
            <a:avLst/>
          </a:prstGeom>
          <a:ln>
            <a:solidFill>
              <a:srgbClr val="FF6600"/>
            </a:solidFill>
          </a:ln>
        </p:spPr>
      </p:pic>
      <p:pic>
        <p:nvPicPr>
          <p:cNvPr id="8" name="Picture 7" descr="spacex-red-dragon-mars-entry-thruster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3017" y="2599980"/>
            <a:ext cx="4080982" cy="2294007"/>
          </a:xfrm>
          <a:prstGeom prst="rect">
            <a:avLst/>
          </a:prstGeom>
          <a:ln>
            <a:solidFill>
              <a:srgbClr val="FF6600"/>
            </a:solidFill>
          </a:ln>
        </p:spPr>
      </p:pic>
      <p:pic>
        <p:nvPicPr>
          <p:cNvPr id="9" name="Picture 8" descr="spacex-red-dragon-mars-touchdow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1369" y="4049310"/>
            <a:ext cx="4222631" cy="2808690"/>
          </a:xfrm>
          <a:prstGeom prst="rect">
            <a:avLst/>
          </a:prstGeom>
          <a:ln>
            <a:solidFill>
              <a:srgbClr val="FF6600"/>
            </a:solidFill>
          </a:ln>
        </p:spPr>
      </p:pic>
      <p:sp>
        <p:nvSpPr>
          <p:cNvPr id="2" name="TextBox 1"/>
          <p:cNvSpPr txBox="1"/>
          <p:nvPr/>
        </p:nvSpPr>
        <p:spPr>
          <a:xfrm>
            <a:off x="5092235" y="4049090"/>
            <a:ext cx="1898571" cy="1200328"/>
          </a:xfrm>
          <a:prstGeom prst="rect">
            <a:avLst/>
          </a:prstGeom>
          <a:noFill/>
        </p:spPr>
        <p:txBody>
          <a:bodyPr wrap="square" rtlCol="0">
            <a:spAutoFit/>
          </a:bodyPr>
          <a:lstStyle/>
          <a:p>
            <a:r>
              <a:rPr lang="en-US" dirty="0" smtClean="0">
                <a:solidFill>
                  <a:schemeClr val="bg1"/>
                </a:solidFill>
              </a:rPr>
              <a:t>2018, 2020, 2022…</a:t>
            </a:r>
            <a:endParaRPr lang="en-US" dirty="0">
              <a:solidFill>
                <a:schemeClr val="bg1"/>
              </a:solidFill>
            </a:endParaRPr>
          </a:p>
        </p:txBody>
      </p:sp>
    </p:spTree>
    <p:extLst>
      <p:ext uri="{BB962C8B-B14F-4D97-AF65-F5344CB8AC3E}">
        <p14:creationId xmlns:p14="http://schemas.microsoft.com/office/powerpoint/2010/main" val="31324228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4hL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843" y="3016037"/>
            <a:ext cx="6830157" cy="3841963"/>
          </a:xfrm>
          <a:prstGeom prst="rect">
            <a:avLst/>
          </a:prstGeom>
          <a:ln>
            <a:solidFill>
              <a:srgbClr val="FF6600"/>
            </a:solidFill>
          </a:ln>
        </p:spPr>
      </p:pic>
      <p:pic>
        <p:nvPicPr>
          <p:cNvPr id="4" name="Picture 3" descr="SpaceX_Overview_TEM small (2) 12.jpg"/>
          <p:cNvPicPr>
            <a:picLocks noChangeAspect="1"/>
          </p:cNvPicPr>
          <p:nvPr/>
        </p:nvPicPr>
        <p:blipFill rotWithShape="1">
          <a:blip r:embed="rId3" cstate="print">
            <a:extLst>
              <a:ext uri="{28A0092B-C50C-407E-A947-70E740481C1C}">
                <a14:useLocalDpi xmlns:a14="http://schemas.microsoft.com/office/drawing/2010/main" val="0"/>
              </a:ext>
            </a:extLst>
          </a:blip>
          <a:srcRect l="3779" t="1" r="1912" b="-59"/>
          <a:stretch/>
        </p:blipFill>
        <p:spPr>
          <a:xfrm>
            <a:off x="0" y="0"/>
            <a:ext cx="4480560" cy="3566160"/>
          </a:xfrm>
          <a:prstGeom prst="rect">
            <a:avLst/>
          </a:prstGeom>
        </p:spPr>
      </p:pic>
      <p:pic>
        <p:nvPicPr>
          <p:cNvPr id="3" name="Picture 2" descr="IVB947F.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458" y="-1"/>
            <a:ext cx="5665269" cy="3018818"/>
          </a:xfrm>
          <a:prstGeom prst="rect">
            <a:avLst/>
          </a:prstGeom>
          <a:ln>
            <a:solidFill>
              <a:schemeClr val="tx1"/>
            </a:solidFill>
          </a:ln>
        </p:spPr>
      </p:pic>
      <p:sp>
        <p:nvSpPr>
          <p:cNvPr id="5" name="TextBox 4"/>
          <p:cNvSpPr txBox="1"/>
          <p:nvPr/>
        </p:nvSpPr>
        <p:spPr>
          <a:xfrm>
            <a:off x="264052" y="3684419"/>
            <a:ext cx="1898571" cy="461665"/>
          </a:xfrm>
          <a:prstGeom prst="rect">
            <a:avLst/>
          </a:prstGeom>
          <a:noFill/>
        </p:spPr>
        <p:txBody>
          <a:bodyPr wrap="square" rtlCol="0">
            <a:spAutoFit/>
          </a:bodyPr>
          <a:lstStyle/>
          <a:p>
            <a:r>
              <a:rPr lang="en-US" dirty="0" smtClean="0">
                <a:solidFill>
                  <a:schemeClr val="bg1"/>
                </a:solidFill>
              </a:rPr>
              <a:t>…2025…</a:t>
            </a:r>
            <a:endParaRPr lang="en-US" dirty="0">
              <a:solidFill>
                <a:schemeClr val="bg1"/>
              </a:solidFill>
            </a:endParaRPr>
          </a:p>
        </p:txBody>
      </p:sp>
    </p:spTree>
    <p:extLst>
      <p:ext uri="{BB962C8B-B14F-4D97-AF65-F5344CB8AC3E}">
        <p14:creationId xmlns:p14="http://schemas.microsoft.com/office/powerpoint/2010/main" val="34418243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auto">
          <a:xfrm>
            <a:off x="0" y="859"/>
            <a:ext cx="9144000" cy="1187080"/>
          </a:xfrm>
          <a:prstGeom prst="rect">
            <a:avLst/>
          </a:prstGeom>
          <a:solidFill>
            <a:schemeClr val="tx1">
              <a:lumMod val="20000"/>
              <a:lumOff val="80000"/>
            </a:schemeClr>
          </a:solidFill>
          <a:ln w="9525">
            <a:noFill/>
            <a:miter lim="800000"/>
            <a:headEnd/>
            <a:tailEnd/>
          </a:ln>
        </p:spPr>
        <p:txBody>
          <a:bodyPr wrap="none" anchor="ctr"/>
          <a:lstStyle/>
          <a:p>
            <a:pPr algn="ctr"/>
            <a:endParaRPr lang="en-US" sz="4000">
              <a:latin typeface="Times New Roman" pitchFamily="18" charset="0"/>
            </a:endParaRPr>
          </a:p>
        </p:txBody>
      </p:sp>
      <p:pic>
        <p:nvPicPr>
          <p:cNvPr id="265218" name="Picture 2" descr="http://www.nasaspaceflight.com/wp-content/uploads/2012/02/Z325.jpg"/>
          <p:cNvPicPr>
            <a:picLocks noChangeAspect="1" noChangeArrowheads="1"/>
          </p:cNvPicPr>
          <p:nvPr/>
        </p:nvPicPr>
        <p:blipFill>
          <a:blip r:embed="rId3" cstate="print"/>
          <a:srcRect/>
          <a:stretch>
            <a:fillRect/>
          </a:stretch>
        </p:blipFill>
        <p:spPr bwMode="auto">
          <a:xfrm>
            <a:off x="5706343" y="3544521"/>
            <a:ext cx="3333750" cy="3086100"/>
          </a:xfrm>
          <a:prstGeom prst="rect">
            <a:avLst/>
          </a:prstGeom>
          <a:noFill/>
          <a:ln>
            <a:solidFill>
              <a:schemeClr val="accent1"/>
            </a:solidFill>
          </a:ln>
          <a:effectLst>
            <a:outerShdw blurRad="50800" dist="38100" dir="2700000" algn="tl" rotWithShape="0">
              <a:prstClr val="black">
                <a:alpha val="40000"/>
              </a:prstClr>
            </a:outerShdw>
          </a:effectLst>
        </p:spPr>
      </p:pic>
      <p:sp>
        <p:nvSpPr>
          <p:cNvPr id="5" name="Title 1"/>
          <p:cNvSpPr>
            <a:spLocks noGrp="1"/>
          </p:cNvSpPr>
          <p:nvPr>
            <p:ph type="title"/>
          </p:nvPr>
        </p:nvSpPr>
        <p:spPr>
          <a:xfrm>
            <a:off x="1406738" y="3888"/>
            <a:ext cx="6307020" cy="461665"/>
          </a:xfrm>
        </p:spPr>
        <p:txBody>
          <a:bodyPr wrap="square">
            <a:spAutoFit/>
          </a:bodyPr>
          <a:lstStyle/>
          <a:p>
            <a:r>
              <a:rPr lang="en-US" sz="2400" dirty="0">
                <a:solidFill>
                  <a:schemeClr val="bg2"/>
                </a:solidFill>
                <a:effectLst>
                  <a:outerShdw blurRad="38100" dist="38100" dir="2700000" algn="tl">
                    <a:srgbClr val="000000">
                      <a:alpha val="43137"/>
                    </a:srgbClr>
                  </a:outerShdw>
                </a:effectLst>
                <a:latin typeface="Cambria" pitchFamily="18" charset="0"/>
              </a:rPr>
              <a:t>Recapping recent events in human spaceflight…</a:t>
            </a:r>
          </a:p>
        </p:txBody>
      </p:sp>
      <p:pic>
        <p:nvPicPr>
          <p:cNvPr id="7" name="Picture 6" descr="2009-05-05 ares.jpg"/>
          <p:cNvPicPr>
            <a:picLocks noChangeAspect="1"/>
          </p:cNvPicPr>
          <p:nvPr/>
        </p:nvPicPr>
        <p:blipFill>
          <a:blip r:embed="rId4" cstate="print"/>
          <a:stretch>
            <a:fillRect/>
          </a:stretch>
        </p:blipFill>
        <p:spPr>
          <a:xfrm>
            <a:off x="152809" y="3237677"/>
            <a:ext cx="2568589" cy="3346784"/>
          </a:xfrm>
          <a:prstGeom prst="rect">
            <a:avLst/>
          </a:prstGeom>
          <a:ln>
            <a:solidFill>
              <a:schemeClr val="accent1"/>
            </a:solidFill>
          </a:ln>
          <a:effectLst>
            <a:outerShdw blurRad="50800" dist="38100" dir="2700000" algn="tl" rotWithShape="0">
              <a:prstClr val="black">
                <a:alpha val="40000"/>
              </a:prstClr>
            </a:outerShdw>
          </a:effectLst>
        </p:spPr>
      </p:pic>
      <p:pic>
        <p:nvPicPr>
          <p:cNvPr id="8" name="Picture 7" descr="2010-02-18 Cleveland Plain Dealer 18fgorionjpg-90ac501dad127873.jpg"/>
          <p:cNvPicPr>
            <a:picLocks noChangeAspect="1"/>
          </p:cNvPicPr>
          <p:nvPr/>
        </p:nvPicPr>
        <p:blipFill>
          <a:blip r:embed="rId5" cstate="print"/>
          <a:srcRect t="67500" r="56323"/>
          <a:stretch>
            <a:fillRect/>
          </a:stretch>
        </p:blipFill>
        <p:spPr>
          <a:xfrm>
            <a:off x="2835831" y="4704861"/>
            <a:ext cx="2003387" cy="1990520"/>
          </a:xfrm>
          <a:prstGeom prst="rect">
            <a:avLst/>
          </a:prstGeom>
          <a:ln>
            <a:solidFill>
              <a:schemeClr val="accent1"/>
            </a:solidFill>
          </a:ln>
          <a:effectLst>
            <a:outerShdw blurRad="50800" dist="38100" dir="2700000" algn="tl" rotWithShape="0">
              <a:prstClr val="black">
                <a:alpha val="40000"/>
              </a:prstClr>
            </a:outerShdw>
          </a:effectLst>
        </p:spPr>
      </p:pic>
      <p:pic>
        <p:nvPicPr>
          <p:cNvPr id="6" name="Picture 5" descr="2008-12-30 Orion.png"/>
          <p:cNvPicPr>
            <a:picLocks noChangeAspect="1"/>
          </p:cNvPicPr>
          <p:nvPr/>
        </p:nvPicPr>
        <p:blipFill>
          <a:blip r:embed="rId6" cstate="print"/>
          <a:stretch>
            <a:fillRect/>
          </a:stretch>
        </p:blipFill>
        <p:spPr>
          <a:xfrm>
            <a:off x="2871442" y="3192313"/>
            <a:ext cx="2699026" cy="1670022"/>
          </a:xfrm>
          <a:prstGeom prst="rect">
            <a:avLst/>
          </a:prstGeom>
          <a:ln>
            <a:solidFill>
              <a:schemeClr val="accent1"/>
            </a:solidFill>
          </a:ln>
          <a:effectLst>
            <a:outerShdw blurRad="50800" dist="38100" dir="2700000" algn="tl" rotWithShape="0">
              <a:prstClr val="black">
                <a:alpha val="40000"/>
              </a:prstClr>
            </a:outerShdw>
          </a:effectLst>
        </p:spPr>
      </p:pic>
      <p:pic>
        <p:nvPicPr>
          <p:cNvPr id="10" name="Picture 9" descr="2008-10-06 Soyuz_TMA-7.jpg"/>
          <p:cNvPicPr>
            <a:picLocks noChangeAspect="1"/>
          </p:cNvPicPr>
          <p:nvPr/>
        </p:nvPicPr>
        <p:blipFill>
          <a:blip r:embed="rId7" cstate="print"/>
          <a:srcRect l="6300"/>
          <a:stretch>
            <a:fillRect/>
          </a:stretch>
        </p:blipFill>
        <p:spPr>
          <a:xfrm>
            <a:off x="3610431" y="1304238"/>
            <a:ext cx="2383970" cy="1685571"/>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10" descr="2009-03 STS119 iss0409c.jpg"/>
          <p:cNvPicPr>
            <a:picLocks noChangeAspect="1"/>
          </p:cNvPicPr>
          <p:nvPr/>
        </p:nvPicPr>
        <p:blipFill>
          <a:blip r:embed="rId8" cstate="print"/>
          <a:srcRect l="9375" t="16250" r="7500" b="21250"/>
          <a:stretch>
            <a:fillRect/>
          </a:stretch>
        </p:blipFill>
        <p:spPr>
          <a:xfrm>
            <a:off x="192326" y="1261954"/>
            <a:ext cx="3172570" cy="1788952"/>
          </a:xfrm>
          <a:prstGeom prst="rect">
            <a:avLst/>
          </a:prstGeom>
          <a:ln>
            <a:solidFill>
              <a:schemeClr val="accent1"/>
            </a:solidFill>
          </a:ln>
          <a:effectLst>
            <a:outerShdw blurRad="50800" dist="38100" dir="2700000" algn="tl" rotWithShape="0">
              <a:prstClr val="black">
                <a:alpha val="40000"/>
              </a:prstClr>
            </a:outerShdw>
          </a:effectLst>
        </p:spPr>
      </p:pic>
      <p:pic>
        <p:nvPicPr>
          <p:cNvPr id="12" name="Picture 11" descr="07KSC01T.jpg"/>
          <p:cNvPicPr>
            <a:picLocks noChangeAspect="1"/>
          </p:cNvPicPr>
          <p:nvPr/>
        </p:nvPicPr>
        <p:blipFill>
          <a:blip r:embed="rId9" cstate="print"/>
          <a:stretch>
            <a:fillRect/>
          </a:stretch>
        </p:blipFill>
        <p:spPr>
          <a:xfrm>
            <a:off x="6153040" y="1289611"/>
            <a:ext cx="2694364" cy="1725557"/>
          </a:xfrm>
          <a:prstGeom prst="rect">
            <a:avLst/>
          </a:prstGeom>
          <a:solidFill>
            <a:schemeClr val="accent1">
              <a:alpha val="0"/>
            </a:schemeClr>
          </a:solidFill>
          <a:ln>
            <a:solidFill>
              <a:schemeClr val="accent1"/>
            </a:solidFill>
          </a:ln>
          <a:effectLst>
            <a:outerShdw blurRad="50800" dist="38100" dir="2700000" algn="tl" rotWithShape="0">
              <a:prstClr val="black">
                <a:alpha val="40000"/>
              </a:prstClr>
            </a:outerShdw>
          </a:effectLst>
        </p:spPr>
      </p:pic>
      <p:pic>
        <p:nvPicPr>
          <p:cNvPr id="13" name="Picture 12" descr="1195445329999867155jean_victor_balin_cross_svg_med.png"/>
          <p:cNvPicPr>
            <a:picLocks noChangeAspect="1"/>
          </p:cNvPicPr>
          <p:nvPr/>
        </p:nvPicPr>
        <p:blipFill>
          <a:blip r:embed="rId10" cstate="print"/>
          <a:stretch>
            <a:fillRect/>
          </a:stretch>
        </p:blipFill>
        <p:spPr>
          <a:xfrm>
            <a:off x="841873" y="4717233"/>
            <a:ext cx="936726" cy="936726"/>
          </a:xfrm>
          <a:prstGeom prst="rect">
            <a:avLst/>
          </a:prstGeom>
        </p:spPr>
      </p:pic>
      <p:pic>
        <p:nvPicPr>
          <p:cNvPr id="14" name="Picture 13" descr="12428083851546739178Symbol_OK_svg_med.png"/>
          <p:cNvPicPr>
            <a:picLocks noChangeAspect="1"/>
          </p:cNvPicPr>
          <p:nvPr/>
        </p:nvPicPr>
        <p:blipFill>
          <a:blip r:embed="rId11" cstate="print"/>
          <a:stretch>
            <a:fillRect/>
          </a:stretch>
        </p:blipFill>
        <p:spPr>
          <a:xfrm>
            <a:off x="7773567" y="1946103"/>
            <a:ext cx="1132761" cy="1076123"/>
          </a:xfrm>
          <a:prstGeom prst="rect">
            <a:avLst/>
          </a:prstGeom>
          <a:noFill/>
        </p:spPr>
      </p:pic>
      <p:sp>
        <p:nvSpPr>
          <p:cNvPr id="18" name="Title 1"/>
          <p:cNvSpPr txBox="1">
            <a:spLocks/>
          </p:cNvSpPr>
          <p:nvPr/>
        </p:nvSpPr>
        <p:spPr bwMode="auto">
          <a:xfrm>
            <a:off x="971694" y="703338"/>
            <a:ext cx="7153009" cy="461665"/>
          </a:xfrm>
          <a:prstGeom prst="rect">
            <a:avLst/>
          </a:prstGeom>
          <a:noFill/>
          <a:ln w="12700">
            <a:noFill/>
            <a:miter lim="800000"/>
            <a:headEnd/>
            <a:tailEnd/>
          </a:ln>
          <a:effectLst/>
        </p:spPr>
        <p:txBody>
          <a:bodyPr vert="horz" wrap="square" lIns="45720" tIns="45720" rIns="4572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Constellation cancelled,</a:t>
            </a:r>
            <a:r>
              <a:rPr kumimoji="0" lang="en-US" sz="2400" b="0" i="0" u="none" strike="noStrike" kern="0" cap="none" spc="0" normalizeH="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 </a:t>
            </a:r>
            <a:r>
              <a:rPr kumimoji="0" lang="en-US" sz="2400" b="0"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Orion continues</a:t>
            </a:r>
          </a:p>
        </p:txBody>
      </p:sp>
      <p:sp>
        <p:nvSpPr>
          <p:cNvPr id="19" name="Title 1"/>
          <p:cNvSpPr txBox="1">
            <a:spLocks/>
          </p:cNvSpPr>
          <p:nvPr/>
        </p:nvSpPr>
        <p:spPr bwMode="auto">
          <a:xfrm>
            <a:off x="0" y="351663"/>
            <a:ext cx="9143999" cy="461665"/>
          </a:xfrm>
          <a:prstGeom prst="rect">
            <a:avLst/>
          </a:prstGeom>
          <a:noFill/>
          <a:ln w="12700">
            <a:noFill/>
            <a:miter lim="800000"/>
            <a:headEnd/>
            <a:tailEnd/>
          </a:ln>
          <a:effectLst/>
        </p:spPr>
        <p:txBody>
          <a:bodyPr vert="horz" wrap="square" lIns="45720" tIns="45720" rIns="45720" bIns="45720" numCol="1" anchor="ctr" anchorCtr="0" compatLnSpc="1">
            <a:prstTxWarp prst="textNoShape">
              <a:avLst/>
            </a:prstTxWarp>
            <a:spAutoFit/>
          </a:bodyPr>
          <a:lstStyle/>
          <a:p>
            <a:pPr algn="ctr" eaLnBrk="0" hangingPunct="0">
              <a:defRPr/>
            </a:pPr>
            <a:r>
              <a:rPr lang="en-US" kern="0" dirty="0">
                <a:solidFill>
                  <a:schemeClr val="bg2"/>
                </a:solidFill>
                <a:effectLst>
                  <a:outerShdw blurRad="38100" dist="38100" dir="2700000" algn="tl">
                    <a:srgbClr val="000000">
                      <a:alpha val="43137"/>
                    </a:srgbClr>
                  </a:outerShdw>
                </a:effectLst>
                <a:latin typeface="Cambria" pitchFamily="18" charset="0"/>
              </a:rPr>
              <a:t>Shuttle ended, </a:t>
            </a:r>
            <a:r>
              <a:rPr kumimoji="0" lang="en-US" sz="2400" b="0"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ISS through </a:t>
            </a:r>
            <a:r>
              <a:rPr kumimoji="0" lang="en-US" sz="2400" b="0" i="0" u="none" strike="noStrike" kern="0" cap="none" spc="0" normalizeH="0" baseline="0" noProof="0" dirty="0" smtClean="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2024, </a:t>
            </a:r>
            <a:r>
              <a:rPr kumimoji="0" lang="en-US" sz="2400" b="0"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Soyuz continues, </a:t>
            </a:r>
          </a:p>
        </p:txBody>
      </p:sp>
      <p:pic>
        <p:nvPicPr>
          <p:cNvPr id="24" name="Picture 23" descr="1195445329999867155jean_victor_balin_cross_svg_med.png"/>
          <p:cNvPicPr>
            <a:picLocks noChangeAspect="1"/>
          </p:cNvPicPr>
          <p:nvPr/>
        </p:nvPicPr>
        <p:blipFill>
          <a:blip r:embed="rId10" cstate="print"/>
          <a:stretch>
            <a:fillRect/>
          </a:stretch>
        </p:blipFill>
        <p:spPr>
          <a:xfrm>
            <a:off x="3458594" y="5240068"/>
            <a:ext cx="936726" cy="936726"/>
          </a:xfrm>
          <a:prstGeom prst="rect">
            <a:avLst/>
          </a:prstGeom>
        </p:spPr>
      </p:pic>
      <p:pic>
        <p:nvPicPr>
          <p:cNvPr id="21" name="Picture 20" descr="1195445329999867155jean_victor_balin_cross_svg_med.png"/>
          <p:cNvPicPr>
            <a:picLocks noChangeAspect="1"/>
          </p:cNvPicPr>
          <p:nvPr/>
        </p:nvPicPr>
        <p:blipFill>
          <a:blip r:embed="rId10" cstate="print"/>
          <a:stretch>
            <a:fillRect/>
          </a:stretch>
        </p:blipFill>
        <p:spPr>
          <a:xfrm>
            <a:off x="3663906" y="3579984"/>
            <a:ext cx="936726" cy="936726"/>
          </a:xfrm>
          <a:prstGeom prst="rect">
            <a:avLst/>
          </a:prstGeom>
        </p:spPr>
      </p:pic>
      <p:sp>
        <p:nvSpPr>
          <p:cNvPr id="20" name="Title 1"/>
          <p:cNvSpPr txBox="1">
            <a:spLocks/>
          </p:cNvSpPr>
          <p:nvPr/>
        </p:nvSpPr>
        <p:spPr bwMode="auto">
          <a:xfrm>
            <a:off x="6199972" y="707253"/>
            <a:ext cx="1875691" cy="461665"/>
          </a:xfrm>
          <a:prstGeom prst="rect">
            <a:avLst/>
          </a:prstGeom>
          <a:noFill/>
          <a:ln w="12700">
            <a:noFill/>
            <a:miter lim="800000"/>
            <a:headEnd/>
            <a:tailEnd/>
          </a:ln>
          <a:effectLst/>
        </p:spPr>
        <p:txBody>
          <a:bodyPr vert="horz" wrap="square" lIns="45720" tIns="45720" rIns="4572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2"/>
                </a:solidFill>
                <a:effectLst>
                  <a:outerShdw blurRad="38100" dist="38100" dir="2700000" algn="tl">
                    <a:srgbClr val="000000">
                      <a:alpha val="43137"/>
                    </a:srgbClr>
                  </a:outerShdw>
                </a:effectLst>
                <a:uLnTx/>
                <a:uFillTx/>
                <a:latin typeface="Cambria" pitchFamily="18" charset="0"/>
                <a:ea typeface="+mj-ea"/>
                <a:cs typeface="+mj-cs"/>
              </a:rPr>
              <a:t>, SLS initiated</a:t>
            </a:r>
          </a:p>
        </p:txBody>
      </p:sp>
      <p:pic>
        <p:nvPicPr>
          <p:cNvPr id="17" name="Picture 16" descr="2012-11-22 Orion w ATV SM co Spflt Now.jpg"/>
          <p:cNvPicPr>
            <a:picLocks noChangeAspect="1"/>
          </p:cNvPicPr>
          <p:nvPr/>
        </p:nvPicPr>
        <p:blipFill>
          <a:blip r:embed="rId12" cstate="print"/>
          <a:stretch>
            <a:fillRect/>
          </a:stretch>
        </p:blipFill>
        <p:spPr>
          <a:xfrm>
            <a:off x="891996" y="3105426"/>
            <a:ext cx="4227316" cy="3562395"/>
          </a:xfrm>
          <a:prstGeom prst="rect">
            <a:avLst/>
          </a:prstGeom>
          <a:ln>
            <a:solidFill>
              <a:schemeClr val="accent1"/>
            </a:solidFill>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5218"/>
                                        </p:tgtEl>
                                        <p:attrNameLst>
                                          <p:attrName>style.visibility</p:attrName>
                                        </p:attrNameLst>
                                      </p:cBhvr>
                                      <p:to>
                                        <p:strVal val="visible"/>
                                      </p:to>
                                    </p:set>
                                    <p:animEffect transition="in" filter="fade">
                                      <p:cBhvr>
                                        <p:cTn id="56" dur="500"/>
                                        <p:tgtEl>
                                          <p:spTgt spid="2652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17 11.40.40.jpg"/>
          <p:cNvPicPr>
            <a:picLocks noChangeAspect="1"/>
          </p:cNvPicPr>
          <p:nvPr/>
        </p:nvPicPr>
        <p:blipFill rotWithShape="1">
          <a:blip r:embed="rId3" cstate="print"/>
          <a:srcRect l="12776" r="12000"/>
          <a:stretch/>
        </p:blipFill>
        <p:spPr>
          <a:xfrm>
            <a:off x="0" y="0"/>
            <a:ext cx="9171432"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21 10.56.26.jpg"/>
          <p:cNvPicPr>
            <a:picLocks noChangeAspect="1"/>
          </p:cNvPicPr>
          <p:nvPr/>
        </p:nvPicPr>
        <p:blipFill rotWithShape="1">
          <a:blip r:embed="rId3" cstate="print"/>
          <a:srcRect l="13483" r="11293"/>
          <a:stretch/>
        </p:blipFill>
        <p:spPr>
          <a:xfrm>
            <a:off x="18288" y="0"/>
            <a:ext cx="9171432"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18 14.13.52.jpg"/>
          <p:cNvPicPr>
            <a:picLocks noChangeAspect="1"/>
          </p:cNvPicPr>
          <p:nvPr/>
        </p:nvPicPr>
        <p:blipFill>
          <a:blip r:embed="rId3" cstate="print"/>
          <a:stretch>
            <a:fillRect/>
          </a:stretch>
        </p:blipFill>
        <p:spPr>
          <a:xfrm>
            <a:off x="-1524000" y="0"/>
            <a:ext cx="12192000"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18 14.22.18.jpg"/>
          <p:cNvPicPr>
            <a:picLocks noChangeAspect="1"/>
          </p:cNvPicPr>
          <p:nvPr/>
        </p:nvPicPr>
        <p:blipFill>
          <a:blip r:embed="rId3" cstate="print"/>
          <a:stretch>
            <a:fillRect/>
          </a:stretch>
        </p:blipFill>
        <p:spPr>
          <a:xfrm>
            <a:off x="-1524000" y="0"/>
            <a:ext cx="12192000"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17 16.21.28.jpg"/>
          <p:cNvPicPr>
            <a:picLocks noChangeAspect="1"/>
          </p:cNvPicPr>
          <p:nvPr/>
        </p:nvPicPr>
        <p:blipFill>
          <a:blip r:embed="rId3" cstate="print"/>
          <a:stretch>
            <a:fillRect/>
          </a:stretch>
        </p:blipFill>
        <p:spPr>
          <a:xfrm>
            <a:off x="-1524000" y="0"/>
            <a:ext cx="12192000" cy="685800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sz="half" idx="4294967295"/>
          </p:nvPr>
        </p:nvGraphicFramePr>
        <p:xfrm>
          <a:off x="762000" y="1011987"/>
          <a:ext cx="4038600" cy="5008033"/>
        </p:xfrm>
        <a:graphic>
          <a:graphicData uri="http://schemas.openxmlformats.org/presentationml/2006/ole">
            <mc:AlternateContent xmlns:mc="http://schemas.openxmlformats.org/markup-compatibility/2006">
              <mc:Choice xmlns:v="urn:schemas-microsoft-com:vml" Requires="v">
                <p:oleObj spid="_x0000_s179313" name="Chart" r:id="rId4" imgW="9686950" imgH="4800600" progId="Excel.Sheet.8">
                  <p:embed/>
                </p:oleObj>
              </mc:Choice>
              <mc:Fallback>
                <p:oleObj name="Chart" r:id="rId4" imgW="9686950" imgH="4800600" progId="Excel.Sheet.8">
                  <p:embed/>
                  <p:pic>
                    <p:nvPicPr>
                      <p:cNvPr id="0" name="Picture 28"/>
                      <p:cNvPicPr>
                        <a:picLocks noGrp="1" noChangeAspect="1" noChangeArrowheads="1"/>
                      </p:cNvPicPr>
                      <p:nvPr/>
                    </p:nvPicPr>
                    <p:blipFill>
                      <a:blip r:embed="rId5">
                        <a:extLst>
                          <a:ext uri="{28A0092B-C50C-407E-A947-70E740481C1C}">
                            <a14:useLocalDpi xmlns:a14="http://schemas.microsoft.com/office/drawing/2010/main" val="0"/>
                          </a:ext>
                        </a:extLst>
                      </a:blip>
                      <a:srcRect b="7619"/>
                      <a:stretch>
                        <a:fillRect/>
                      </a:stretch>
                    </p:blipFill>
                    <p:spPr bwMode="auto">
                      <a:xfrm>
                        <a:off x="762000" y="1011987"/>
                        <a:ext cx="4038600" cy="500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051" name="Rectangle 3"/>
          <p:cNvSpPr>
            <a:spLocks noGrp="1" noChangeArrowheads="1"/>
          </p:cNvSpPr>
          <p:nvPr>
            <p:ph type="title" idx="4294967295"/>
          </p:nvPr>
        </p:nvSpPr>
        <p:spPr bwMode="auto">
          <a:xfrm>
            <a:off x="609600" y="335039"/>
            <a:ext cx="8229600" cy="441068"/>
          </a:xfrm>
          <a:prstGeom prst="rect">
            <a:avLst/>
          </a:prstGeom>
          <a:noFill/>
          <a:ln>
            <a:miter lim="800000"/>
            <a:headEnd/>
            <a:tailEnd/>
          </a:ln>
        </p:spPr>
        <p:txBody>
          <a:bodyPr>
            <a:spAutoFit/>
          </a:bodyPr>
          <a:lstStyle/>
          <a:p>
            <a:pPr eaLnBrk="1" hangingPunct="1"/>
            <a:r>
              <a:rPr lang="en-US" sz="3200" b="0" dirty="0">
                <a:solidFill>
                  <a:srgbClr val="C00000"/>
                </a:solidFill>
              </a:rPr>
              <a:t>Typical Mars Mission Durations (2030-2047)</a:t>
            </a:r>
            <a:endParaRPr lang="en-US" sz="2400" b="0" dirty="0">
              <a:solidFill>
                <a:srgbClr val="C00000"/>
              </a:solidFill>
              <a:cs typeface="Times New Roman" pitchFamily="18" charset="0"/>
            </a:endParaRPr>
          </a:p>
        </p:txBody>
      </p:sp>
      <p:sp>
        <p:nvSpPr>
          <p:cNvPr id="2052" name="Text Box 4"/>
          <p:cNvSpPr txBox="1">
            <a:spLocks noChangeArrowheads="1"/>
          </p:cNvSpPr>
          <p:nvPr/>
        </p:nvSpPr>
        <p:spPr bwMode="ltGray">
          <a:xfrm>
            <a:off x="3375026" y="6339470"/>
            <a:ext cx="2835275" cy="267766"/>
          </a:xfrm>
          <a:prstGeom prst="rect">
            <a:avLst/>
          </a:prstGeom>
          <a:noFill/>
          <a:ln w="12700">
            <a:noFill/>
            <a:miter lim="800000"/>
            <a:headEnd/>
            <a:tailEnd/>
          </a:ln>
        </p:spPr>
        <p:txBody>
          <a:bodyPr lIns="45720" rIns="45720" anchor="ctr" anchorCtr="1">
            <a:spAutoFit/>
          </a:bodyPr>
          <a:lstStyle/>
          <a:p>
            <a:pPr algn="ctr" eaLnBrk="0" hangingPunct="0">
              <a:lnSpc>
                <a:spcPct val="95000"/>
              </a:lnSpc>
              <a:spcBef>
                <a:spcPct val="50000"/>
              </a:spcBef>
            </a:pPr>
            <a:r>
              <a:rPr lang="en-US" sz="1200" dirty="0"/>
              <a:t>Flight Duration (days)</a:t>
            </a:r>
          </a:p>
        </p:txBody>
      </p:sp>
      <p:sp>
        <p:nvSpPr>
          <p:cNvPr id="2053" name="Text Box 5"/>
          <p:cNvSpPr txBox="1">
            <a:spLocks noChangeArrowheads="1"/>
          </p:cNvSpPr>
          <p:nvPr/>
        </p:nvSpPr>
        <p:spPr bwMode="ltGray">
          <a:xfrm rot="-5400000">
            <a:off x="-944715" y="3398909"/>
            <a:ext cx="2727630" cy="267766"/>
          </a:xfrm>
          <a:prstGeom prst="rect">
            <a:avLst/>
          </a:prstGeom>
          <a:noFill/>
          <a:ln w="12700">
            <a:noFill/>
            <a:miter lim="800000"/>
            <a:headEnd/>
            <a:tailEnd/>
          </a:ln>
        </p:spPr>
        <p:txBody>
          <a:bodyPr lIns="45720" rIns="45720" anchor="ctr" anchorCtr="1">
            <a:spAutoFit/>
          </a:bodyPr>
          <a:lstStyle/>
          <a:p>
            <a:pPr algn="ctr" eaLnBrk="0" hangingPunct="0">
              <a:lnSpc>
                <a:spcPct val="95000"/>
              </a:lnSpc>
              <a:spcBef>
                <a:spcPct val="50000"/>
              </a:spcBef>
            </a:pPr>
            <a:r>
              <a:rPr lang="en-US" sz="1200"/>
              <a:t>Individual Exposures</a:t>
            </a:r>
          </a:p>
        </p:txBody>
      </p:sp>
      <p:sp>
        <p:nvSpPr>
          <p:cNvPr id="2054" name="Rectangle 6"/>
          <p:cNvSpPr>
            <a:spLocks noChangeArrowheads="1"/>
          </p:cNvSpPr>
          <p:nvPr/>
        </p:nvSpPr>
        <p:spPr bwMode="auto">
          <a:xfrm>
            <a:off x="4724400" y="1158518"/>
            <a:ext cx="3810000" cy="4835554"/>
          </a:xfrm>
          <a:prstGeom prst="rect">
            <a:avLst/>
          </a:prstGeom>
          <a:solidFill>
            <a:srgbClr val="C0C0C0"/>
          </a:solidFill>
          <a:ln w="9525">
            <a:solidFill>
              <a:schemeClr val="tx1"/>
            </a:solidFill>
            <a:miter lim="800000"/>
            <a:headEnd/>
            <a:tailEnd/>
          </a:ln>
        </p:spPr>
        <p:txBody>
          <a:bodyPr wrap="none" anchor="ctr"/>
          <a:lstStyle/>
          <a:p>
            <a:endParaRPr lang="en-US"/>
          </a:p>
        </p:txBody>
      </p:sp>
      <p:sp>
        <p:nvSpPr>
          <p:cNvPr id="2055" name="Text Box 7"/>
          <p:cNvSpPr txBox="1">
            <a:spLocks noChangeArrowheads="1"/>
          </p:cNvSpPr>
          <p:nvPr/>
        </p:nvSpPr>
        <p:spPr bwMode="auto">
          <a:xfrm>
            <a:off x="746125" y="5934543"/>
            <a:ext cx="282450" cy="276999"/>
          </a:xfrm>
          <a:prstGeom prst="rect">
            <a:avLst/>
          </a:prstGeom>
          <a:noFill/>
          <a:ln w="9525">
            <a:noFill/>
            <a:miter lim="800000"/>
            <a:headEnd/>
            <a:tailEnd/>
          </a:ln>
        </p:spPr>
        <p:txBody>
          <a:bodyPr wrap="none">
            <a:spAutoFit/>
          </a:bodyPr>
          <a:lstStyle/>
          <a:p>
            <a:r>
              <a:rPr lang="en-US" sz="1200"/>
              <a:t>0</a:t>
            </a:r>
          </a:p>
        </p:txBody>
      </p:sp>
      <p:sp>
        <p:nvSpPr>
          <p:cNvPr id="2056" name="Text Box 8"/>
          <p:cNvSpPr txBox="1">
            <a:spLocks noChangeArrowheads="1"/>
          </p:cNvSpPr>
          <p:nvPr/>
        </p:nvSpPr>
        <p:spPr bwMode="auto">
          <a:xfrm>
            <a:off x="4419600" y="5920806"/>
            <a:ext cx="478016" cy="276999"/>
          </a:xfrm>
          <a:prstGeom prst="rect">
            <a:avLst/>
          </a:prstGeom>
          <a:noFill/>
          <a:ln w="9525">
            <a:noFill/>
            <a:miter lim="800000"/>
            <a:headEnd/>
            <a:tailEnd/>
          </a:ln>
        </p:spPr>
        <p:txBody>
          <a:bodyPr wrap="none">
            <a:spAutoFit/>
          </a:bodyPr>
          <a:lstStyle/>
          <a:p>
            <a:r>
              <a:rPr lang="en-US" sz="1200"/>
              <a:t>450</a:t>
            </a:r>
          </a:p>
        </p:txBody>
      </p:sp>
      <p:sp>
        <p:nvSpPr>
          <p:cNvPr id="2057" name="Text Box 9"/>
          <p:cNvSpPr txBox="1">
            <a:spLocks noChangeArrowheads="1"/>
          </p:cNvSpPr>
          <p:nvPr/>
        </p:nvSpPr>
        <p:spPr bwMode="auto">
          <a:xfrm>
            <a:off x="8274050" y="5920806"/>
            <a:ext cx="478016" cy="276999"/>
          </a:xfrm>
          <a:prstGeom prst="rect">
            <a:avLst/>
          </a:prstGeom>
          <a:noFill/>
          <a:ln w="9525">
            <a:noFill/>
            <a:miter lim="800000"/>
            <a:headEnd/>
            <a:tailEnd/>
          </a:ln>
        </p:spPr>
        <p:txBody>
          <a:bodyPr wrap="none">
            <a:spAutoFit/>
          </a:bodyPr>
          <a:lstStyle/>
          <a:p>
            <a:r>
              <a:rPr lang="en-US" sz="1200"/>
              <a:t>900</a:t>
            </a:r>
          </a:p>
        </p:txBody>
      </p:sp>
      <p:grpSp>
        <p:nvGrpSpPr>
          <p:cNvPr id="2" name="Group 39"/>
          <p:cNvGrpSpPr>
            <a:grpSpLocks/>
          </p:cNvGrpSpPr>
          <p:nvPr/>
        </p:nvGrpSpPr>
        <p:grpSpPr bwMode="auto">
          <a:xfrm>
            <a:off x="644526" y="4325745"/>
            <a:ext cx="8118475" cy="422806"/>
            <a:chOff x="644525" y="4498203"/>
            <a:chExt cx="8118475" cy="439716"/>
          </a:xfrm>
        </p:grpSpPr>
        <p:sp>
          <p:nvSpPr>
            <p:cNvPr id="2082" name="Rectangle 17"/>
            <p:cNvSpPr>
              <a:spLocks noChangeArrowheads="1"/>
            </p:cNvSpPr>
            <p:nvPr/>
          </p:nvSpPr>
          <p:spPr bwMode="auto">
            <a:xfrm>
              <a:off x="838200" y="4556919"/>
              <a:ext cx="17526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21540000"/>
            </a:gradFill>
            <a:ln w="9525" algn="ctr">
              <a:solidFill>
                <a:schemeClr val="tx1"/>
              </a:solidFill>
              <a:round/>
              <a:headEnd/>
              <a:tailEnd/>
            </a:ln>
          </p:spPr>
          <p:txBody>
            <a:bodyPr/>
            <a:lstStyle/>
            <a:p>
              <a:endParaRPr lang="en-US"/>
            </a:p>
          </p:txBody>
        </p:sp>
        <p:sp>
          <p:nvSpPr>
            <p:cNvPr id="2083" name="Rectangle 18"/>
            <p:cNvSpPr>
              <a:spLocks noChangeArrowheads="1"/>
            </p:cNvSpPr>
            <p:nvPr/>
          </p:nvSpPr>
          <p:spPr bwMode="auto">
            <a:xfrm>
              <a:off x="2590800" y="4574403"/>
              <a:ext cx="4267200" cy="304800"/>
            </a:xfrm>
            <a:prstGeom prst="rect">
              <a:avLst/>
            </a:prstGeom>
            <a:solidFill>
              <a:srgbClr val="FF0000"/>
            </a:solidFill>
            <a:ln w="9525" algn="ctr">
              <a:solidFill>
                <a:schemeClr val="tx1"/>
              </a:solidFill>
              <a:round/>
              <a:headEnd/>
              <a:tailEnd/>
            </a:ln>
          </p:spPr>
          <p:txBody>
            <a:bodyPr/>
            <a:lstStyle/>
            <a:p>
              <a:endParaRPr lang="en-US"/>
            </a:p>
          </p:txBody>
        </p:sp>
        <p:sp>
          <p:nvSpPr>
            <p:cNvPr id="2084" name="Rectangle 19"/>
            <p:cNvSpPr>
              <a:spLocks noChangeArrowheads="1"/>
            </p:cNvSpPr>
            <p:nvPr/>
          </p:nvSpPr>
          <p:spPr bwMode="auto">
            <a:xfrm>
              <a:off x="6858000" y="4574403"/>
              <a:ext cx="17526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10800000"/>
            </a:gradFill>
            <a:ln w="9525" algn="ctr">
              <a:solidFill>
                <a:schemeClr val="tx1"/>
              </a:solidFill>
              <a:round/>
              <a:headEnd/>
              <a:tailEnd/>
            </a:ln>
          </p:spPr>
          <p:txBody>
            <a:bodyPr/>
            <a:lstStyle/>
            <a:p>
              <a:endParaRPr lang="en-US"/>
            </a:p>
          </p:txBody>
        </p:sp>
        <p:sp>
          <p:nvSpPr>
            <p:cNvPr id="2085" name="Oval 17" descr="Mars2"/>
            <p:cNvSpPr>
              <a:spLocks noChangeAspect="1" noChangeArrowheads="1"/>
            </p:cNvSpPr>
            <p:nvPr/>
          </p:nvSpPr>
          <p:spPr bwMode="gray">
            <a:xfrm>
              <a:off x="6667501" y="4498203"/>
              <a:ext cx="419099" cy="436765"/>
            </a:xfrm>
            <a:prstGeom prst="ellipse">
              <a:avLst/>
            </a:prstGeom>
            <a:blipFill dpi="0" rotWithShape="0">
              <a:blip r:embed="rId6" cstate="print"/>
              <a:srcRect/>
              <a:stretch>
                <a:fillRect/>
              </a:stretch>
            </a:blipFill>
            <a:ln w="12700">
              <a:noFill/>
              <a:round/>
              <a:headEnd/>
              <a:tailEnd/>
            </a:ln>
          </p:spPr>
          <p:txBody>
            <a:bodyPr wrap="none" lIns="45720" rIns="45720" anchor="ctr"/>
            <a:lstStyle/>
            <a:p>
              <a:endParaRPr lang="en-US"/>
            </a:p>
          </p:txBody>
        </p:sp>
        <p:sp>
          <p:nvSpPr>
            <p:cNvPr id="2086" name="Oval 17" descr="Mars2"/>
            <p:cNvSpPr>
              <a:spLocks noChangeAspect="1" noChangeArrowheads="1"/>
            </p:cNvSpPr>
            <p:nvPr/>
          </p:nvSpPr>
          <p:spPr bwMode="gray">
            <a:xfrm>
              <a:off x="2362200" y="4498203"/>
              <a:ext cx="419099" cy="436765"/>
            </a:xfrm>
            <a:prstGeom prst="ellipse">
              <a:avLst/>
            </a:prstGeom>
            <a:blipFill dpi="0" rotWithShape="0">
              <a:blip r:embed="rId6" cstate="print"/>
              <a:srcRect/>
              <a:stretch>
                <a:fillRect/>
              </a:stretch>
            </a:blipFill>
            <a:ln w="12700">
              <a:noFill/>
              <a:round/>
              <a:headEnd/>
              <a:tailEnd/>
            </a:ln>
          </p:spPr>
          <p:txBody>
            <a:bodyPr wrap="none" lIns="45720" rIns="45720" anchor="ctr"/>
            <a:lstStyle/>
            <a:p>
              <a:endParaRPr lang="en-US"/>
            </a:p>
          </p:txBody>
        </p:sp>
        <p:sp>
          <p:nvSpPr>
            <p:cNvPr id="2087" name="Oval 13" descr="Earth2"/>
            <p:cNvSpPr>
              <a:spLocks noChangeAspect="1" noChangeArrowheads="1"/>
            </p:cNvSpPr>
            <p:nvPr/>
          </p:nvSpPr>
          <p:spPr bwMode="gray">
            <a:xfrm>
              <a:off x="644525" y="4498203"/>
              <a:ext cx="422275" cy="439716"/>
            </a:xfrm>
            <a:prstGeom prst="ellipse">
              <a:avLst/>
            </a:prstGeom>
            <a:blipFill dpi="0" rotWithShape="0">
              <a:blip r:embed="rId7" cstate="print"/>
              <a:srcRect/>
              <a:stretch>
                <a:fillRect/>
              </a:stretch>
            </a:blipFill>
            <a:ln w="12700">
              <a:noFill/>
              <a:round/>
              <a:headEnd/>
              <a:tailEnd/>
            </a:ln>
          </p:spPr>
          <p:txBody>
            <a:bodyPr wrap="none" lIns="45720" rIns="45720" anchor="ctr"/>
            <a:lstStyle/>
            <a:p>
              <a:endParaRPr lang="en-US"/>
            </a:p>
          </p:txBody>
        </p:sp>
        <p:sp>
          <p:nvSpPr>
            <p:cNvPr id="2088" name="Oval 13" descr="Earth2"/>
            <p:cNvSpPr>
              <a:spLocks noChangeAspect="1" noChangeArrowheads="1"/>
            </p:cNvSpPr>
            <p:nvPr/>
          </p:nvSpPr>
          <p:spPr bwMode="gray">
            <a:xfrm>
              <a:off x="8340725" y="4498203"/>
              <a:ext cx="422275" cy="439716"/>
            </a:xfrm>
            <a:prstGeom prst="ellipse">
              <a:avLst/>
            </a:prstGeom>
            <a:blipFill dpi="0" rotWithShape="0">
              <a:blip r:embed="rId7" cstate="print"/>
              <a:srcRect/>
              <a:stretch>
                <a:fillRect/>
              </a:stretch>
            </a:blipFill>
            <a:ln w="12700">
              <a:noFill/>
              <a:round/>
              <a:headEnd/>
              <a:tailEnd/>
            </a:ln>
          </p:spPr>
          <p:txBody>
            <a:bodyPr wrap="none" lIns="45720" rIns="45720" anchor="ctr"/>
            <a:lstStyle/>
            <a:p>
              <a:endParaRPr lang="en-US"/>
            </a:p>
          </p:txBody>
        </p:sp>
      </p:grpSp>
      <p:grpSp>
        <p:nvGrpSpPr>
          <p:cNvPr id="3" name="Group 40"/>
          <p:cNvGrpSpPr>
            <a:grpSpLocks/>
          </p:cNvGrpSpPr>
          <p:nvPr/>
        </p:nvGrpSpPr>
        <p:grpSpPr bwMode="auto">
          <a:xfrm>
            <a:off x="644526" y="3063434"/>
            <a:ext cx="5070475" cy="421279"/>
            <a:chOff x="644525" y="3185319"/>
            <a:chExt cx="5070475" cy="439716"/>
          </a:xfrm>
        </p:grpSpPr>
        <p:sp>
          <p:nvSpPr>
            <p:cNvPr id="2077" name="Rectangle 25"/>
            <p:cNvSpPr>
              <a:spLocks noChangeArrowheads="1"/>
            </p:cNvSpPr>
            <p:nvPr/>
          </p:nvSpPr>
          <p:spPr bwMode="auto">
            <a:xfrm>
              <a:off x="838200" y="3261519"/>
              <a:ext cx="16002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21540000"/>
            </a:gradFill>
            <a:ln w="9525" algn="ctr">
              <a:solidFill>
                <a:schemeClr val="tx1"/>
              </a:solidFill>
              <a:round/>
              <a:headEnd/>
              <a:tailEnd/>
            </a:ln>
          </p:spPr>
          <p:txBody>
            <a:bodyPr/>
            <a:lstStyle/>
            <a:p>
              <a:endParaRPr lang="en-US"/>
            </a:p>
          </p:txBody>
        </p:sp>
        <p:sp>
          <p:nvSpPr>
            <p:cNvPr id="2078" name="Rectangle 27"/>
            <p:cNvSpPr>
              <a:spLocks noChangeArrowheads="1"/>
            </p:cNvSpPr>
            <p:nvPr/>
          </p:nvSpPr>
          <p:spPr bwMode="auto">
            <a:xfrm>
              <a:off x="2667000" y="3261519"/>
              <a:ext cx="28194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10800000"/>
            </a:gradFill>
            <a:ln w="9525" algn="ctr">
              <a:solidFill>
                <a:schemeClr val="tx1"/>
              </a:solidFill>
              <a:round/>
              <a:headEnd/>
              <a:tailEnd/>
            </a:ln>
          </p:spPr>
          <p:txBody>
            <a:bodyPr/>
            <a:lstStyle/>
            <a:p>
              <a:endParaRPr lang="en-US"/>
            </a:p>
          </p:txBody>
        </p:sp>
        <p:sp>
          <p:nvSpPr>
            <p:cNvPr id="2079" name="Oval 17" descr="Mars2"/>
            <p:cNvSpPr>
              <a:spLocks noChangeAspect="1" noChangeArrowheads="1"/>
            </p:cNvSpPr>
            <p:nvPr/>
          </p:nvSpPr>
          <p:spPr bwMode="gray">
            <a:xfrm>
              <a:off x="2362200" y="3185319"/>
              <a:ext cx="419099" cy="436765"/>
            </a:xfrm>
            <a:prstGeom prst="ellipse">
              <a:avLst/>
            </a:prstGeom>
            <a:blipFill dpi="0" rotWithShape="0">
              <a:blip r:embed="rId6" cstate="print"/>
              <a:srcRect/>
              <a:stretch>
                <a:fillRect/>
              </a:stretch>
            </a:blipFill>
            <a:ln w="12700">
              <a:noFill/>
              <a:round/>
              <a:headEnd/>
              <a:tailEnd/>
            </a:ln>
          </p:spPr>
          <p:txBody>
            <a:bodyPr wrap="none" lIns="45720" rIns="45720" anchor="ctr"/>
            <a:lstStyle/>
            <a:p>
              <a:endParaRPr lang="en-US"/>
            </a:p>
          </p:txBody>
        </p:sp>
        <p:sp>
          <p:nvSpPr>
            <p:cNvPr id="2080" name="Oval 13" descr="Earth2"/>
            <p:cNvSpPr>
              <a:spLocks noChangeAspect="1" noChangeArrowheads="1"/>
            </p:cNvSpPr>
            <p:nvPr/>
          </p:nvSpPr>
          <p:spPr bwMode="gray">
            <a:xfrm>
              <a:off x="644525" y="3185319"/>
              <a:ext cx="422275" cy="439716"/>
            </a:xfrm>
            <a:prstGeom prst="ellipse">
              <a:avLst/>
            </a:prstGeom>
            <a:blipFill dpi="0" rotWithShape="0">
              <a:blip r:embed="rId8" cstate="print"/>
              <a:srcRect/>
              <a:stretch>
                <a:fillRect/>
              </a:stretch>
            </a:blipFill>
            <a:ln w="12700">
              <a:noFill/>
              <a:round/>
              <a:headEnd/>
              <a:tailEnd/>
            </a:ln>
          </p:spPr>
          <p:txBody>
            <a:bodyPr wrap="none" lIns="45720" rIns="45720" anchor="ctr"/>
            <a:lstStyle/>
            <a:p>
              <a:endParaRPr lang="en-US"/>
            </a:p>
          </p:txBody>
        </p:sp>
        <p:sp>
          <p:nvSpPr>
            <p:cNvPr id="2081" name="Oval 13" descr="Earth2"/>
            <p:cNvSpPr>
              <a:spLocks noChangeAspect="1" noChangeArrowheads="1"/>
            </p:cNvSpPr>
            <p:nvPr/>
          </p:nvSpPr>
          <p:spPr bwMode="gray">
            <a:xfrm>
              <a:off x="5292725" y="3185319"/>
              <a:ext cx="422275" cy="439716"/>
            </a:xfrm>
            <a:prstGeom prst="ellipse">
              <a:avLst/>
            </a:prstGeom>
            <a:blipFill dpi="0" rotWithShape="0">
              <a:blip r:embed="rId9" cstate="print"/>
              <a:srcRect/>
              <a:stretch>
                <a:fillRect/>
              </a:stretch>
            </a:blipFill>
            <a:ln w="12700">
              <a:noFill/>
              <a:round/>
              <a:headEnd/>
              <a:tailEnd/>
            </a:ln>
          </p:spPr>
          <p:txBody>
            <a:bodyPr wrap="none" lIns="45720" rIns="45720" anchor="ctr"/>
            <a:lstStyle/>
            <a:p>
              <a:endParaRPr lang="en-US"/>
            </a:p>
          </p:txBody>
        </p:sp>
      </p:grpSp>
      <p:grpSp>
        <p:nvGrpSpPr>
          <p:cNvPr id="4" name="Group 41"/>
          <p:cNvGrpSpPr>
            <a:grpSpLocks/>
          </p:cNvGrpSpPr>
          <p:nvPr/>
        </p:nvGrpSpPr>
        <p:grpSpPr bwMode="auto">
          <a:xfrm>
            <a:off x="644525" y="2330774"/>
            <a:ext cx="6102350" cy="421279"/>
            <a:chOff x="644525" y="2423319"/>
            <a:chExt cx="6102350" cy="439716"/>
          </a:xfrm>
        </p:grpSpPr>
        <p:sp>
          <p:nvSpPr>
            <p:cNvPr id="2072" name="Rectangle 31"/>
            <p:cNvSpPr>
              <a:spLocks noChangeArrowheads="1"/>
            </p:cNvSpPr>
            <p:nvPr/>
          </p:nvSpPr>
          <p:spPr bwMode="auto">
            <a:xfrm>
              <a:off x="838200" y="2499519"/>
              <a:ext cx="31242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21540000"/>
            </a:gradFill>
            <a:ln w="9525" algn="ctr">
              <a:solidFill>
                <a:schemeClr val="tx1"/>
              </a:solidFill>
              <a:round/>
              <a:headEnd/>
              <a:tailEnd/>
            </a:ln>
          </p:spPr>
          <p:txBody>
            <a:bodyPr/>
            <a:lstStyle/>
            <a:p>
              <a:endParaRPr lang="en-US"/>
            </a:p>
          </p:txBody>
        </p:sp>
        <p:sp>
          <p:nvSpPr>
            <p:cNvPr id="2073" name="Rectangle 32"/>
            <p:cNvSpPr>
              <a:spLocks noChangeArrowheads="1"/>
            </p:cNvSpPr>
            <p:nvPr/>
          </p:nvSpPr>
          <p:spPr bwMode="auto">
            <a:xfrm>
              <a:off x="4191000" y="2499519"/>
              <a:ext cx="2362200" cy="3048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10800000"/>
            </a:gradFill>
            <a:ln w="9525" algn="ctr">
              <a:solidFill>
                <a:schemeClr val="tx1"/>
              </a:solidFill>
              <a:round/>
              <a:headEnd/>
              <a:tailEnd/>
            </a:ln>
          </p:spPr>
          <p:txBody>
            <a:bodyPr/>
            <a:lstStyle/>
            <a:p>
              <a:endParaRPr lang="en-US"/>
            </a:p>
          </p:txBody>
        </p:sp>
        <p:sp>
          <p:nvSpPr>
            <p:cNvPr id="2074" name="Oval 17" descr="Mars2"/>
            <p:cNvSpPr>
              <a:spLocks noChangeAspect="1" noChangeArrowheads="1"/>
            </p:cNvSpPr>
            <p:nvPr/>
          </p:nvSpPr>
          <p:spPr bwMode="gray">
            <a:xfrm>
              <a:off x="3886200" y="2423319"/>
              <a:ext cx="419099" cy="436765"/>
            </a:xfrm>
            <a:prstGeom prst="ellipse">
              <a:avLst/>
            </a:prstGeom>
            <a:blipFill dpi="0" rotWithShape="0">
              <a:blip r:embed="rId6" cstate="print"/>
              <a:srcRect/>
              <a:stretch>
                <a:fillRect/>
              </a:stretch>
            </a:blipFill>
            <a:ln w="12700">
              <a:noFill/>
              <a:round/>
              <a:headEnd/>
              <a:tailEnd/>
            </a:ln>
          </p:spPr>
          <p:txBody>
            <a:bodyPr wrap="none" lIns="45720" rIns="45720" anchor="ctr"/>
            <a:lstStyle/>
            <a:p>
              <a:endParaRPr lang="en-US"/>
            </a:p>
          </p:txBody>
        </p:sp>
        <p:sp>
          <p:nvSpPr>
            <p:cNvPr id="2075" name="Oval 13" descr="Earth2"/>
            <p:cNvSpPr>
              <a:spLocks noChangeAspect="1" noChangeArrowheads="1"/>
            </p:cNvSpPr>
            <p:nvPr/>
          </p:nvSpPr>
          <p:spPr bwMode="gray">
            <a:xfrm>
              <a:off x="644525" y="2423319"/>
              <a:ext cx="422275" cy="439716"/>
            </a:xfrm>
            <a:prstGeom prst="ellipse">
              <a:avLst/>
            </a:prstGeom>
            <a:blipFill dpi="0" rotWithShape="0">
              <a:blip r:embed="rId9" cstate="print"/>
              <a:srcRect/>
              <a:stretch>
                <a:fillRect/>
              </a:stretch>
            </a:blipFill>
            <a:ln w="12700">
              <a:noFill/>
              <a:round/>
              <a:headEnd/>
              <a:tailEnd/>
            </a:ln>
          </p:spPr>
          <p:txBody>
            <a:bodyPr wrap="none" lIns="45720" rIns="45720" anchor="ctr"/>
            <a:lstStyle/>
            <a:p>
              <a:endParaRPr lang="en-US"/>
            </a:p>
          </p:txBody>
        </p:sp>
        <p:sp>
          <p:nvSpPr>
            <p:cNvPr id="2076" name="Oval 13" descr="Earth2"/>
            <p:cNvSpPr>
              <a:spLocks noChangeAspect="1" noChangeArrowheads="1"/>
            </p:cNvSpPr>
            <p:nvPr/>
          </p:nvSpPr>
          <p:spPr bwMode="gray">
            <a:xfrm>
              <a:off x="6324600" y="2423319"/>
              <a:ext cx="422275" cy="439716"/>
            </a:xfrm>
            <a:prstGeom prst="ellipse">
              <a:avLst/>
            </a:prstGeom>
            <a:blipFill dpi="0" rotWithShape="0">
              <a:blip r:embed="rId9" cstate="print"/>
              <a:srcRect/>
              <a:stretch>
                <a:fillRect/>
              </a:stretch>
            </a:blipFill>
            <a:ln w="12700">
              <a:noFill/>
              <a:round/>
              <a:headEnd/>
              <a:tailEnd/>
            </a:ln>
          </p:spPr>
          <p:txBody>
            <a:bodyPr wrap="none" lIns="45720" rIns="45720" anchor="ctr"/>
            <a:lstStyle/>
            <a:p>
              <a:endParaRPr lang="en-US"/>
            </a:p>
          </p:txBody>
        </p:sp>
      </p:grpSp>
      <p:sp>
        <p:nvSpPr>
          <p:cNvPr id="37" name="TextBox 36"/>
          <p:cNvSpPr txBox="1"/>
          <p:nvPr/>
        </p:nvSpPr>
        <p:spPr>
          <a:xfrm>
            <a:off x="2209800" y="4821817"/>
            <a:ext cx="2962671" cy="276999"/>
          </a:xfrm>
          <a:prstGeom prst="rect">
            <a:avLst/>
          </a:prstGeom>
          <a:noFill/>
        </p:spPr>
        <p:txBody>
          <a:bodyPr wrap="none">
            <a:spAutoFit/>
          </a:bodyPr>
          <a:lstStyle/>
          <a:p>
            <a:pPr>
              <a:defRPr/>
            </a:pPr>
            <a:r>
              <a:rPr lang="en-US" sz="1200" dirty="0"/>
              <a:t>Baselined Conjunction-class Mission</a:t>
            </a:r>
          </a:p>
        </p:txBody>
      </p:sp>
      <p:sp>
        <p:nvSpPr>
          <p:cNvPr id="38" name="TextBox 37"/>
          <p:cNvSpPr txBox="1"/>
          <p:nvPr/>
        </p:nvSpPr>
        <p:spPr>
          <a:xfrm>
            <a:off x="2514600" y="3576296"/>
            <a:ext cx="3462999" cy="276999"/>
          </a:xfrm>
          <a:prstGeom prst="rect">
            <a:avLst/>
          </a:prstGeom>
          <a:noFill/>
        </p:spPr>
        <p:txBody>
          <a:bodyPr wrap="none">
            <a:spAutoFit/>
          </a:bodyPr>
          <a:lstStyle/>
          <a:p>
            <a:pPr>
              <a:defRPr/>
            </a:pPr>
            <a:r>
              <a:rPr lang="en-US" sz="1200" dirty="0"/>
              <a:t>Best-case Opposition-class Mission (2039)</a:t>
            </a:r>
          </a:p>
        </p:txBody>
      </p:sp>
      <p:sp>
        <p:nvSpPr>
          <p:cNvPr id="39" name="TextBox 38"/>
          <p:cNvSpPr txBox="1"/>
          <p:nvPr/>
        </p:nvSpPr>
        <p:spPr>
          <a:xfrm>
            <a:off x="2514600" y="1891178"/>
            <a:ext cx="3569310" cy="276999"/>
          </a:xfrm>
          <a:prstGeom prst="rect">
            <a:avLst/>
          </a:prstGeom>
          <a:noFill/>
        </p:spPr>
        <p:txBody>
          <a:bodyPr wrap="none">
            <a:spAutoFit/>
          </a:bodyPr>
          <a:lstStyle/>
          <a:p>
            <a:pPr>
              <a:defRPr/>
            </a:pPr>
            <a:r>
              <a:rPr lang="en-US" sz="1200" dirty="0"/>
              <a:t>Worst-case Opposition-class Mission (2030)</a:t>
            </a:r>
          </a:p>
        </p:txBody>
      </p:sp>
      <p:sp>
        <p:nvSpPr>
          <p:cNvPr id="43" name="TextBox 42"/>
          <p:cNvSpPr txBox="1">
            <a:spLocks noChangeArrowheads="1"/>
          </p:cNvSpPr>
          <p:nvPr/>
        </p:nvSpPr>
        <p:spPr bwMode="auto">
          <a:xfrm>
            <a:off x="3352801" y="2404040"/>
            <a:ext cx="478016" cy="276999"/>
          </a:xfrm>
          <a:prstGeom prst="rect">
            <a:avLst/>
          </a:prstGeom>
          <a:noFill/>
          <a:ln w="9525">
            <a:noFill/>
            <a:miter lim="800000"/>
            <a:headEnd/>
            <a:tailEnd/>
          </a:ln>
        </p:spPr>
        <p:txBody>
          <a:bodyPr wrap="none">
            <a:spAutoFit/>
          </a:bodyPr>
          <a:lstStyle/>
          <a:p>
            <a:r>
              <a:rPr lang="en-US" sz="1200">
                <a:solidFill>
                  <a:schemeClr val="bg1"/>
                </a:solidFill>
              </a:rPr>
              <a:t>369</a:t>
            </a:r>
          </a:p>
        </p:txBody>
      </p:sp>
      <p:sp>
        <p:nvSpPr>
          <p:cNvPr id="44" name="TextBox 43"/>
          <p:cNvSpPr txBox="1">
            <a:spLocks noChangeArrowheads="1"/>
          </p:cNvSpPr>
          <p:nvPr/>
        </p:nvSpPr>
        <p:spPr bwMode="auto">
          <a:xfrm>
            <a:off x="4267201" y="2404040"/>
            <a:ext cx="478016" cy="276999"/>
          </a:xfrm>
          <a:prstGeom prst="rect">
            <a:avLst/>
          </a:prstGeom>
          <a:noFill/>
          <a:ln w="9525">
            <a:noFill/>
            <a:miter lim="800000"/>
            <a:headEnd/>
            <a:tailEnd/>
          </a:ln>
        </p:spPr>
        <p:txBody>
          <a:bodyPr wrap="none">
            <a:spAutoFit/>
          </a:bodyPr>
          <a:lstStyle/>
          <a:p>
            <a:r>
              <a:rPr lang="en-US" sz="1200">
                <a:solidFill>
                  <a:schemeClr val="bg1"/>
                </a:solidFill>
              </a:rPr>
              <a:t>399</a:t>
            </a:r>
          </a:p>
        </p:txBody>
      </p:sp>
      <p:sp>
        <p:nvSpPr>
          <p:cNvPr id="45" name="TextBox 44"/>
          <p:cNvSpPr txBox="1">
            <a:spLocks noChangeArrowheads="1"/>
          </p:cNvSpPr>
          <p:nvPr/>
        </p:nvSpPr>
        <p:spPr bwMode="auto">
          <a:xfrm>
            <a:off x="6781801" y="2330774"/>
            <a:ext cx="478016" cy="276999"/>
          </a:xfrm>
          <a:prstGeom prst="rect">
            <a:avLst/>
          </a:prstGeom>
          <a:noFill/>
          <a:ln w="9525">
            <a:noFill/>
            <a:miter lim="800000"/>
            <a:headEnd/>
            <a:tailEnd/>
          </a:ln>
        </p:spPr>
        <p:txBody>
          <a:bodyPr wrap="none">
            <a:spAutoFit/>
          </a:bodyPr>
          <a:lstStyle/>
          <a:p>
            <a:r>
              <a:rPr lang="en-US" sz="1200"/>
              <a:t>671</a:t>
            </a:r>
          </a:p>
        </p:txBody>
      </p:sp>
      <p:sp>
        <p:nvSpPr>
          <p:cNvPr id="46" name="TextBox 45"/>
          <p:cNvSpPr txBox="1">
            <a:spLocks noChangeArrowheads="1"/>
          </p:cNvSpPr>
          <p:nvPr/>
        </p:nvSpPr>
        <p:spPr bwMode="auto">
          <a:xfrm>
            <a:off x="1828801" y="3136700"/>
            <a:ext cx="478016" cy="276999"/>
          </a:xfrm>
          <a:prstGeom prst="rect">
            <a:avLst/>
          </a:prstGeom>
          <a:noFill/>
          <a:ln w="9525">
            <a:noFill/>
            <a:miter lim="800000"/>
            <a:headEnd/>
            <a:tailEnd/>
          </a:ln>
        </p:spPr>
        <p:txBody>
          <a:bodyPr wrap="none">
            <a:spAutoFit/>
          </a:bodyPr>
          <a:lstStyle/>
          <a:p>
            <a:r>
              <a:rPr lang="en-US" sz="1200">
                <a:solidFill>
                  <a:schemeClr val="bg1"/>
                </a:solidFill>
              </a:rPr>
              <a:t>192</a:t>
            </a:r>
          </a:p>
        </p:txBody>
      </p:sp>
      <p:sp>
        <p:nvSpPr>
          <p:cNvPr id="47" name="TextBox 46"/>
          <p:cNvSpPr txBox="1">
            <a:spLocks noChangeArrowheads="1"/>
          </p:cNvSpPr>
          <p:nvPr/>
        </p:nvSpPr>
        <p:spPr bwMode="auto">
          <a:xfrm>
            <a:off x="2706688" y="3116856"/>
            <a:ext cx="478016" cy="276999"/>
          </a:xfrm>
          <a:prstGeom prst="rect">
            <a:avLst/>
          </a:prstGeom>
          <a:noFill/>
          <a:ln w="9525">
            <a:noFill/>
            <a:miter lim="800000"/>
            <a:headEnd/>
            <a:tailEnd/>
          </a:ln>
        </p:spPr>
        <p:txBody>
          <a:bodyPr wrap="none">
            <a:spAutoFit/>
          </a:bodyPr>
          <a:lstStyle/>
          <a:p>
            <a:r>
              <a:rPr lang="en-US" sz="1200">
                <a:solidFill>
                  <a:schemeClr val="bg1"/>
                </a:solidFill>
              </a:rPr>
              <a:t>222</a:t>
            </a:r>
          </a:p>
        </p:txBody>
      </p:sp>
      <p:sp>
        <p:nvSpPr>
          <p:cNvPr id="48" name="TextBox 47"/>
          <p:cNvSpPr txBox="1">
            <a:spLocks noChangeArrowheads="1"/>
          </p:cNvSpPr>
          <p:nvPr/>
        </p:nvSpPr>
        <p:spPr bwMode="auto">
          <a:xfrm>
            <a:off x="5754688" y="3063434"/>
            <a:ext cx="478016" cy="276999"/>
          </a:xfrm>
          <a:prstGeom prst="rect">
            <a:avLst/>
          </a:prstGeom>
          <a:noFill/>
          <a:ln w="9525">
            <a:noFill/>
            <a:miter lim="800000"/>
            <a:headEnd/>
            <a:tailEnd/>
          </a:ln>
        </p:spPr>
        <p:txBody>
          <a:bodyPr wrap="none">
            <a:spAutoFit/>
          </a:bodyPr>
          <a:lstStyle/>
          <a:p>
            <a:r>
              <a:rPr lang="en-US" sz="1200"/>
              <a:t>548</a:t>
            </a:r>
          </a:p>
        </p:txBody>
      </p:sp>
      <p:sp>
        <p:nvSpPr>
          <p:cNvPr id="49" name="TextBox 48"/>
          <p:cNvSpPr txBox="1">
            <a:spLocks noChangeArrowheads="1"/>
          </p:cNvSpPr>
          <p:nvPr/>
        </p:nvSpPr>
        <p:spPr bwMode="auto">
          <a:xfrm>
            <a:off x="2706688" y="4362378"/>
            <a:ext cx="478016" cy="276999"/>
          </a:xfrm>
          <a:prstGeom prst="rect">
            <a:avLst/>
          </a:prstGeom>
          <a:noFill/>
          <a:ln w="9525">
            <a:noFill/>
            <a:miter lim="800000"/>
            <a:headEnd/>
            <a:tailEnd/>
          </a:ln>
        </p:spPr>
        <p:txBody>
          <a:bodyPr wrap="none">
            <a:spAutoFit/>
          </a:bodyPr>
          <a:lstStyle/>
          <a:p>
            <a:r>
              <a:rPr lang="en-US" sz="1200">
                <a:solidFill>
                  <a:schemeClr val="bg1"/>
                </a:solidFill>
              </a:rPr>
              <a:t>200</a:t>
            </a:r>
          </a:p>
        </p:txBody>
      </p:sp>
      <p:sp>
        <p:nvSpPr>
          <p:cNvPr id="50" name="TextBox 49"/>
          <p:cNvSpPr txBox="1">
            <a:spLocks noChangeArrowheads="1"/>
          </p:cNvSpPr>
          <p:nvPr/>
        </p:nvSpPr>
        <p:spPr bwMode="auto">
          <a:xfrm>
            <a:off x="6135688" y="4362378"/>
            <a:ext cx="478016" cy="276999"/>
          </a:xfrm>
          <a:prstGeom prst="rect">
            <a:avLst/>
          </a:prstGeom>
          <a:noFill/>
          <a:ln w="9525">
            <a:noFill/>
            <a:miter lim="800000"/>
            <a:headEnd/>
            <a:tailEnd/>
          </a:ln>
        </p:spPr>
        <p:txBody>
          <a:bodyPr wrap="none">
            <a:spAutoFit/>
          </a:bodyPr>
          <a:lstStyle/>
          <a:p>
            <a:r>
              <a:rPr lang="en-US" sz="1200">
                <a:solidFill>
                  <a:schemeClr val="bg1"/>
                </a:solidFill>
              </a:rPr>
              <a:t>700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3000"/>
                                        <p:tgtEl>
                                          <p:spTgt spid="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3000"/>
                                        <p:tgtEl>
                                          <p:spTgt spid="4"/>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3" grpId="0"/>
      <p:bldP spid="44" grpId="0"/>
      <p:bldP spid="45" grpId="0"/>
      <p:bldP spid="46" grpId="0"/>
      <p:bldP spid="47" grpId="0"/>
      <p:bldP spid="48"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4"/>
          <p:cNvSpPr>
            <a:spLocks noChangeArrowheads="1"/>
          </p:cNvSpPr>
          <p:nvPr/>
        </p:nvSpPr>
        <p:spPr bwMode="auto">
          <a:xfrm>
            <a:off x="0" y="-1"/>
            <a:ext cx="9144000" cy="7060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graphicFrame>
        <p:nvGraphicFramePr>
          <p:cNvPr id="9218" name="Object 2"/>
          <p:cNvGraphicFramePr>
            <a:graphicFrameLocks noGrp="1" noChangeAspect="1"/>
          </p:cNvGraphicFramePr>
          <p:nvPr>
            <p:ph sz="half" idx="4294967295"/>
          </p:nvPr>
        </p:nvGraphicFramePr>
        <p:xfrm>
          <a:off x="762000" y="1011238"/>
          <a:ext cx="4038600" cy="5008562"/>
        </p:xfrm>
        <a:graphic>
          <a:graphicData uri="http://schemas.openxmlformats.org/presentationml/2006/ole">
            <mc:AlternateContent xmlns:mc="http://schemas.openxmlformats.org/markup-compatibility/2006">
              <mc:Choice xmlns:v="urn:schemas-microsoft-com:vml" Requires="v">
                <p:oleObj spid="_x0000_s9329" name="Chart" r:id="rId4" imgW="9686950" imgH="4800600" progId="Excel.Sheet.8">
                  <p:embed/>
                </p:oleObj>
              </mc:Choice>
              <mc:Fallback>
                <p:oleObj name="Chart" r:id="rId4" imgW="9686950" imgH="4800600" progId="Excel.Sheet.8">
                  <p:embed/>
                  <p:pic>
                    <p:nvPicPr>
                      <p:cNvPr id="0" name="Picture 28"/>
                      <p:cNvPicPr>
                        <a:picLocks noGrp="1" noChangeAspect="1" noChangeArrowheads="1"/>
                      </p:cNvPicPr>
                      <p:nvPr/>
                    </p:nvPicPr>
                    <p:blipFill>
                      <a:blip r:embed="rId5">
                        <a:extLst>
                          <a:ext uri="{28A0092B-C50C-407E-A947-70E740481C1C}">
                            <a14:useLocalDpi xmlns:a14="http://schemas.microsoft.com/office/drawing/2010/main" val="0"/>
                          </a:ext>
                        </a:extLst>
                      </a:blip>
                      <a:srcRect b="7619"/>
                      <a:stretch>
                        <a:fillRect/>
                      </a:stretch>
                    </p:blipFill>
                    <p:spPr bwMode="auto">
                      <a:xfrm>
                        <a:off x="762000" y="1011238"/>
                        <a:ext cx="4038600" cy="500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654339" name="Rectangle 3"/>
          <p:cNvSpPr>
            <a:spLocks noGrp="1" noChangeArrowheads="1"/>
          </p:cNvSpPr>
          <p:nvPr>
            <p:ph type="title" idx="4294967295"/>
          </p:nvPr>
        </p:nvSpPr>
        <p:spPr>
          <a:xfrm>
            <a:off x="457200" y="70696"/>
            <a:ext cx="8229600" cy="584775"/>
          </a:xfrm>
        </p:spPr>
        <p:txBody>
          <a:bodyPr>
            <a:spAutoFit/>
          </a:bodyPr>
          <a:lstStyle/>
          <a:p>
            <a:pPr eaLnBrk="1" hangingPunct="1">
              <a:defRPr/>
            </a:pPr>
            <a:r>
              <a:rPr lang="en-US" sz="3200" dirty="0">
                <a:solidFill>
                  <a:schemeClr val="bg2"/>
                </a:solidFill>
                <a:latin typeface="Cambria" pitchFamily="18" charset="0"/>
              </a:rPr>
              <a:t>Continuous space flight exposure </a:t>
            </a:r>
            <a:r>
              <a:rPr lang="en-US" sz="3200" dirty="0">
                <a:solidFill>
                  <a:schemeClr val="bg2"/>
                </a:solidFill>
                <a:latin typeface="Cambria" pitchFamily="18" charset="0"/>
                <a:cs typeface="Times New Roman" pitchFamily="18" charset="0"/>
              </a:rPr>
              <a:t>≥ 30 days</a:t>
            </a:r>
            <a:endParaRPr lang="en-US" sz="2400" dirty="0">
              <a:solidFill>
                <a:schemeClr val="bg2"/>
              </a:solidFill>
              <a:latin typeface="Cambria" pitchFamily="18" charset="0"/>
              <a:cs typeface="Times New Roman" pitchFamily="18" charset="0"/>
            </a:endParaRPr>
          </a:p>
        </p:txBody>
      </p:sp>
      <p:sp>
        <p:nvSpPr>
          <p:cNvPr id="9220" name="Text Box 4"/>
          <p:cNvSpPr txBox="1">
            <a:spLocks noChangeArrowheads="1"/>
          </p:cNvSpPr>
          <p:nvPr/>
        </p:nvSpPr>
        <p:spPr bwMode="ltGray">
          <a:xfrm>
            <a:off x="3375025" y="6289675"/>
            <a:ext cx="2835275" cy="366713"/>
          </a:xfrm>
          <a:prstGeom prst="rect">
            <a:avLst/>
          </a:prstGeom>
          <a:noFill/>
          <a:ln w="12700">
            <a:noFill/>
            <a:miter lim="800000"/>
            <a:headEnd/>
            <a:tailEnd/>
          </a:ln>
        </p:spPr>
        <p:txBody>
          <a:bodyPr lIns="45720" rIns="45720" anchor="ctr" anchorCtr="1">
            <a:spAutoFit/>
          </a:bodyPr>
          <a:lstStyle/>
          <a:p>
            <a:pPr algn="ctr" eaLnBrk="0" hangingPunct="0">
              <a:lnSpc>
                <a:spcPct val="95000"/>
              </a:lnSpc>
              <a:spcBef>
                <a:spcPct val="50000"/>
              </a:spcBef>
            </a:pPr>
            <a:r>
              <a:rPr lang="en-US" sz="2000">
                <a:latin typeface="Times New Roman" pitchFamily="18" charset="0"/>
              </a:rPr>
              <a:t>Flight Duration (days)</a:t>
            </a:r>
          </a:p>
        </p:txBody>
      </p:sp>
      <p:sp>
        <p:nvSpPr>
          <p:cNvPr id="9221" name="Text Box 5"/>
          <p:cNvSpPr txBox="1">
            <a:spLocks noChangeArrowheads="1"/>
          </p:cNvSpPr>
          <p:nvPr/>
        </p:nvSpPr>
        <p:spPr bwMode="ltGray">
          <a:xfrm rot="-5400000">
            <a:off x="-806450" y="3341688"/>
            <a:ext cx="2727325" cy="381000"/>
          </a:xfrm>
          <a:prstGeom prst="rect">
            <a:avLst/>
          </a:prstGeom>
          <a:noFill/>
          <a:ln w="12700">
            <a:noFill/>
            <a:miter lim="800000"/>
            <a:headEnd/>
            <a:tailEnd/>
          </a:ln>
        </p:spPr>
        <p:txBody>
          <a:bodyPr lIns="45720" rIns="45720" anchor="ctr" anchorCtr="1">
            <a:spAutoFit/>
          </a:bodyPr>
          <a:lstStyle/>
          <a:p>
            <a:pPr algn="ctr" eaLnBrk="0" hangingPunct="0">
              <a:lnSpc>
                <a:spcPct val="95000"/>
              </a:lnSpc>
              <a:spcBef>
                <a:spcPct val="50000"/>
              </a:spcBef>
            </a:pPr>
            <a:r>
              <a:rPr lang="en-US" sz="2000">
                <a:latin typeface="Times New Roman" pitchFamily="18" charset="0"/>
              </a:rPr>
              <a:t>Individual Exposures</a:t>
            </a:r>
          </a:p>
        </p:txBody>
      </p:sp>
      <p:sp>
        <p:nvSpPr>
          <p:cNvPr id="9222" name="Rectangle 6"/>
          <p:cNvSpPr>
            <a:spLocks noChangeArrowheads="1"/>
          </p:cNvSpPr>
          <p:nvPr/>
        </p:nvSpPr>
        <p:spPr bwMode="auto">
          <a:xfrm>
            <a:off x="4724400" y="1158875"/>
            <a:ext cx="3810000" cy="4835525"/>
          </a:xfrm>
          <a:prstGeom prst="rect">
            <a:avLst/>
          </a:prstGeom>
          <a:solidFill>
            <a:srgbClr val="C0C0C0"/>
          </a:solidFill>
          <a:ln w="9525">
            <a:solidFill>
              <a:schemeClr val="tx1"/>
            </a:solidFill>
            <a:miter lim="800000"/>
            <a:headEnd/>
            <a:tailEnd/>
          </a:ln>
        </p:spPr>
        <p:txBody>
          <a:bodyPr wrap="none" anchor="ctr"/>
          <a:lstStyle/>
          <a:p>
            <a:endParaRPr lang="en-US" sz="2000" i="1">
              <a:latin typeface="Times New Roman" pitchFamily="18" charset="0"/>
            </a:endParaRPr>
          </a:p>
        </p:txBody>
      </p:sp>
      <p:sp>
        <p:nvSpPr>
          <p:cNvPr id="9223" name="Text Box 7"/>
          <p:cNvSpPr txBox="1">
            <a:spLocks noChangeArrowheads="1"/>
          </p:cNvSpPr>
          <p:nvPr/>
        </p:nvSpPr>
        <p:spPr bwMode="auto">
          <a:xfrm>
            <a:off x="746125" y="5934075"/>
            <a:ext cx="311150" cy="382588"/>
          </a:xfrm>
          <a:prstGeom prst="rect">
            <a:avLst/>
          </a:prstGeom>
          <a:noFill/>
          <a:ln w="9525">
            <a:noFill/>
            <a:miter lim="800000"/>
            <a:headEnd/>
            <a:tailEnd/>
          </a:ln>
        </p:spPr>
        <p:txBody>
          <a:bodyPr wrap="none">
            <a:spAutoFit/>
          </a:bodyPr>
          <a:lstStyle/>
          <a:p>
            <a:r>
              <a:rPr lang="en-US" sz="2000">
                <a:latin typeface="Times New Roman" pitchFamily="18" charset="0"/>
              </a:rPr>
              <a:t>0</a:t>
            </a:r>
          </a:p>
        </p:txBody>
      </p:sp>
      <p:sp>
        <p:nvSpPr>
          <p:cNvPr id="9224" name="Text Box 8"/>
          <p:cNvSpPr txBox="1">
            <a:spLocks noChangeArrowheads="1"/>
          </p:cNvSpPr>
          <p:nvPr/>
        </p:nvSpPr>
        <p:spPr bwMode="auto">
          <a:xfrm>
            <a:off x="4419600" y="5921375"/>
            <a:ext cx="565150" cy="381000"/>
          </a:xfrm>
          <a:prstGeom prst="rect">
            <a:avLst/>
          </a:prstGeom>
          <a:noFill/>
          <a:ln w="9525">
            <a:noFill/>
            <a:miter lim="800000"/>
            <a:headEnd/>
            <a:tailEnd/>
          </a:ln>
        </p:spPr>
        <p:txBody>
          <a:bodyPr wrap="none">
            <a:spAutoFit/>
          </a:bodyPr>
          <a:lstStyle/>
          <a:p>
            <a:r>
              <a:rPr lang="en-US" sz="2000">
                <a:latin typeface="Times New Roman" pitchFamily="18" charset="0"/>
              </a:rPr>
              <a:t>450</a:t>
            </a:r>
          </a:p>
        </p:txBody>
      </p:sp>
      <p:sp>
        <p:nvSpPr>
          <p:cNvPr id="9225" name="Text Box 9"/>
          <p:cNvSpPr txBox="1">
            <a:spLocks noChangeArrowheads="1"/>
          </p:cNvSpPr>
          <p:nvPr/>
        </p:nvSpPr>
        <p:spPr bwMode="auto">
          <a:xfrm>
            <a:off x="8274050" y="5921375"/>
            <a:ext cx="565150" cy="381000"/>
          </a:xfrm>
          <a:prstGeom prst="rect">
            <a:avLst/>
          </a:prstGeom>
          <a:noFill/>
          <a:ln w="9525">
            <a:noFill/>
            <a:miter lim="800000"/>
            <a:headEnd/>
            <a:tailEnd/>
          </a:ln>
        </p:spPr>
        <p:txBody>
          <a:bodyPr wrap="none">
            <a:spAutoFit/>
          </a:bodyPr>
          <a:lstStyle/>
          <a:p>
            <a:r>
              <a:rPr lang="en-US" sz="2000">
                <a:latin typeface="Times New Roman" pitchFamily="18" charset="0"/>
              </a:rPr>
              <a:t>900</a:t>
            </a:r>
          </a:p>
        </p:txBody>
      </p:sp>
      <p:sp>
        <p:nvSpPr>
          <p:cNvPr id="166922" name="AutoShape 10"/>
          <p:cNvSpPr>
            <a:spLocks noChangeArrowheads="1"/>
          </p:cNvSpPr>
          <p:nvPr/>
        </p:nvSpPr>
        <p:spPr bwMode="auto">
          <a:xfrm>
            <a:off x="2438400" y="1671638"/>
            <a:ext cx="5791200" cy="4249737"/>
          </a:xfrm>
          <a:prstGeom prst="leftRightArrow">
            <a:avLst>
              <a:gd name="adj1" fmla="val 50000"/>
              <a:gd name="adj2" fmla="val 27254"/>
            </a:avLst>
          </a:prstGeom>
          <a:solidFill>
            <a:srgbClr val="00CCFF"/>
          </a:solidFill>
          <a:ln w="9525">
            <a:noFill/>
            <a:miter lim="800000"/>
            <a:headEnd/>
            <a:tailEnd/>
          </a:ln>
        </p:spPr>
        <p:txBody>
          <a:bodyPr wrap="none" anchor="ctr"/>
          <a:lstStyle/>
          <a:p>
            <a:pPr algn="ctr"/>
            <a:r>
              <a:rPr lang="en-US" sz="4400" i="1">
                <a:solidFill>
                  <a:srgbClr val="FF0000"/>
                </a:solidFill>
                <a:latin typeface="Times New Roman" pitchFamily="18" charset="0"/>
              </a:rPr>
              <a:t>But what</a:t>
            </a:r>
          </a:p>
          <a:p>
            <a:pPr algn="ctr"/>
            <a:r>
              <a:rPr lang="en-US" sz="4400" i="1">
                <a:solidFill>
                  <a:srgbClr val="FF0000"/>
                </a:solidFill>
                <a:latin typeface="Times New Roman" pitchFamily="18" charset="0"/>
              </a:rPr>
              <a:t>about this…?</a:t>
            </a:r>
          </a:p>
        </p:txBody>
      </p:sp>
      <p:sp>
        <p:nvSpPr>
          <p:cNvPr id="166923" name="AutoShape 11"/>
          <p:cNvSpPr>
            <a:spLocks noChangeArrowheads="1"/>
          </p:cNvSpPr>
          <p:nvPr/>
        </p:nvSpPr>
        <p:spPr bwMode="auto">
          <a:xfrm rot="-703761">
            <a:off x="2244725" y="1525588"/>
            <a:ext cx="2668588" cy="2009775"/>
          </a:xfrm>
          <a:prstGeom prst="curvedLeftArrow">
            <a:avLst>
              <a:gd name="adj1" fmla="val 23926"/>
              <a:gd name="adj2" fmla="val 40000"/>
              <a:gd name="adj3" fmla="val 41383"/>
            </a:avLst>
          </a:prstGeom>
          <a:gradFill rotWithShape="0">
            <a:gsLst>
              <a:gs pos="0">
                <a:srgbClr val="CD7773"/>
              </a:gs>
              <a:gs pos="100000">
                <a:srgbClr val="C0534E"/>
              </a:gs>
            </a:gsLst>
            <a:path path="rect">
              <a:fillToRect l="50000" t="50000" r="50000" b="50000"/>
            </a:path>
          </a:gradFill>
          <a:ln w="12700">
            <a:noFill/>
            <a:miter lim="800000"/>
            <a:headEnd/>
            <a:tailEnd/>
          </a:ln>
        </p:spPr>
        <p:txBody>
          <a:bodyPr wrap="none" lIns="45720" rIns="45720" anchor="ctr"/>
          <a:lstStyle/>
          <a:p>
            <a:endParaRPr lang="en-US" sz="2000" i="1">
              <a:latin typeface="Times New Roman" pitchFamily="18" charset="0"/>
            </a:endParaRPr>
          </a:p>
        </p:txBody>
      </p:sp>
      <p:sp>
        <p:nvSpPr>
          <p:cNvPr id="166924" name="AutoShape 12"/>
          <p:cNvSpPr>
            <a:spLocks noChangeArrowheads="1"/>
          </p:cNvSpPr>
          <p:nvPr/>
        </p:nvSpPr>
        <p:spPr bwMode="gray">
          <a:xfrm>
            <a:off x="1981200" y="1759786"/>
            <a:ext cx="2963863" cy="590467"/>
          </a:xfrm>
          <a:prstGeom prst="roundRect">
            <a:avLst>
              <a:gd name="adj" fmla="val 8264"/>
            </a:avLst>
          </a:prstGeom>
          <a:solidFill>
            <a:srgbClr val="C0534E"/>
          </a:solidFill>
          <a:ln w="12700">
            <a:solidFill>
              <a:srgbClr val="C0534E"/>
            </a:solidFill>
            <a:round/>
            <a:headEnd/>
            <a:tailEnd/>
          </a:ln>
          <a:effectLst/>
        </p:spPr>
        <p:txBody>
          <a:bodyPr lIns="45720" rIns="45720" anchor="ctr" anchorCtr="1">
            <a:spAutoFit/>
          </a:bodyPr>
          <a:lstStyle/>
          <a:p>
            <a:pPr algn="ctr" eaLnBrk="0" hangingPunct="0">
              <a:lnSpc>
                <a:spcPct val="85000"/>
              </a:lnSpc>
              <a:spcBef>
                <a:spcPct val="10000"/>
              </a:spcBef>
              <a:defRPr/>
            </a:pPr>
            <a:r>
              <a:rPr lang="en-US" sz="1800" dirty="0">
                <a:solidFill>
                  <a:schemeClr val="bg1"/>
                </a:solidFill>
                <a:effectLst>
                  <a:outerShdw blurRad="38100" dist="38100" dir="2700000" algn="tl">
                    <a:srgbClr val="000000"/>
                  </a:outerShdw>
                </a:effectLst>
                <a:latin typeface="Arial" charset="0"/>
                <a:cs typeface="+mn-cs"/>
              </a:rPr>
              <a:t>Most long-duration flights have been 4-7 months long</a:t>
            </a:r>
          </a:p>
        </p:txBody>
      </p:sp>
      <p:sp>
        <p:nvSpPr>
          <p:cNvPr id="166925" name="Oval 13" descr="Earth2"/>
          <p:cNvSpPr>
            <a:spLocks noChangeAspect="1" noChangeArrowheads="1"/>
          </p:cNvSpPr>
          <p:nvPr/>
        </p:nvSpPr>
        <p:spPr bwMode="gray">
          <a:xfrm>
            <a:off x="3235325" y="2457450"/>
            <a:ext cx="1314450" cy="1316038"/>
          </a:xfrm>
          <a:prstGeom prst="ellipse">
            <a:avLst/>
          </a:prstGeom>
          <a:blipFill dpi="0" rotWithShape="0">
            <a:blip r:embed="rId6" cstate="print"/>
            <a:srcRect/>
            <a:stretch>
              <a:fillRect/>
            </a:stretch>
          </a:blipFill>
          <a:ln w="12700">
            <a:noFill/>
            <a:round/>
            <a:headEnd/>
            <a:tailEnd/>
          </a:ln>
        </p:spPr>
        <p:txBody>
          <a:bodyPr wrap="none" lIns="45720" rIns="45720" anchor="ctr"/>
          <a:lstStyle/>
          <a:p>
            <a:endParaRPr lang="en-US" sz="2000" i="1">
              <a:latin typeface="Times New Roman" pitchFamily="18" charset="0"/>
            </a:endParaRPr>
          </a:p>
        </p:txBody>
      </p:sp>
      <p:sp>
        <p:nvSpPr>
          <p:cNvPr id="166926" name="Oval 14" descr="Moon"/>
          <p:cNvSpPr>
            <a:spLocks noChangeAspect="1" noChangeArrowheads="1"/>
          </p:cNvSpPr>
          <p:nvPr/>
        </p:nvSpPr>
        <p:spPr bwMode="gray">
          <a:xfrm>
            <a:off x="4699000" y="2673350"/>
            <a:ext cx="365125" cy="363538"/>
          </a:xfrm>
          <a:prstGeom prst="ellipse">
            <a:avLst/>
          </a:prstGeom>
          <a:blipFill dpi="0" rotWithShape="0">
            <a:blip r:embed="rId7" cstate="print"/>
            <a:srcRect/>
            <a:stretch>
              <a:fillRect/>
            </a:stretch>
          </a:blipFill>
          <a:ln w="12700">
            <a:noFill/>
            <a:round/>
            <a:headEnd/>
            <a:tailEnd/>
          </a:ln>
        </p:spPr>
        <p:txBody>
          <a:bodyPr wrap="none" lIns="45720" rIns="45720" anchor="ctr"/>
          <a:lstStyle/>
          <a:p>
            <a:endParaRPr lang="en-US" sz="2000" i="1">
              <a:latin typeface="Times New Roman" pitchFamily="18" charset="0"/>
            </a:endParaRPr>
          </a:p>
        </p:txBody>
      </p:sp>
      <p:sp>
        <p:nvSpPr>
          <p:cNvPr id="166927" name="AutoShape 15"/>
          <p:cNvSpPr>
            <a:spLocks noChangeArrowheads="1"/>
          </p:cNvSpPr>
          <p:nvPr/>
        </p:nvSpPr>
        <p:spPr bwMode="auto">
          <a:xfrm rot="768826" flipH="1">
            <a:off x="6248400" y="3503613"/>
            <a:ext cx="2155825" cy="2000250"/>
          </a:xfrm>
          <a:prstGeom prst="curvedLeftArrow">
            <a:avLst>
              <a:gd name="adj1" fmla="val 21653"/>
              <a:gd name="adj2" fmla="val 32190"/>
              <a:gd name="adj3" fmla="val 30552"/>
            </a:avLst>
          </a:prstGeom>
          <a:gradFill rotWithShape="0">
            <a:gsLst>
              <a:gs pos="0">
                <a:srgbClr val="CD7773"/>
              </a:gs>
              <a:gs pos="100000">
                <a:srgbClr val="C0534E"/>
              </a:gs>
            </a:gsLst>
            <a:path path="rect">
              <a:fillToRect l="50000" t="50000" r="50000" b="50000"/>
            </a:path>
          </a:gradFill>
          <a:ln w="12700">
            <a:noFill/>
            <a:miter lim="800000"/>
            <a:headEnd/>
            <a:tailEnd/>
          </a:ln>
        </p:spPr>
        <p:txBody>
          <a:bodyPr wrap="none" lIns="45720" rIns="45720" anchor="ctr"/>
          <a:lstStyle/>
          <a:p>
            <a:endParaRPr lang="en-US" sz="2000" i="1">
              <a:latin typeface="Times New Roman" pitchFamily="18" charset="0"/>
            </a:endParaRPr>
          </a:p>
        </p:txBody>
      </p:sp>
      <p:sp>
        <p:nvSpPr>
          <p:cNvPr id="166928" name="AutoShape 16"/>
          <p:cNvSpPr>
            <a:spLocks noChangeArrowheads="1"/>
          </p:cNvSpPr>
          <p:nvPr/>
        </p:nvSpPr>
        <p:spPr bwMode="gray">
          <a:xfrm>
            <a:off x="5813425" y="3621088"/>
            <a:ext cx="2797175" cy="627062"/>
          </a:xfrm>
          <a:prstGeom prst="roundRect">
            <a:avLst>
              <a:gd name="adj" fmla="val 8264"/>
            </a:avLst>
          </a:prstGeom>
          <a:solidFill>
            <a:srgbClr val="C0534E"/>
          </a:solidFill>
          <a:ln w="12700">
            <a:solidFill>
              <a:srgbClr val="CD7773"/>
            </a:solidFill>
            <a:round/>
            <a:headEnd/>
            <a:tailEnd/>
          </a:ln>
          <a:effectLst/>
        </p:spPr>
        <p:txBody>
          <a:bodyPr lIns="45720" rIns="45720" anchor="ctr" anchorCtr="1">
            <a:spAutoFit/>
          </a:bodyPr>
          <a:lstStyle/>
          <a:p>
            <a:pPr algn="ctr" eaLnBrk="0" hangingPunct="0">
              <a:lnSpc>
                <a:spcPct val="95000"/>
              </a:lnSpc>
              <a:spcBef>
                <a:spcPct val="50000"/>
              </a:spcBef>
              <a:defRPr/>
            </a:pPr>
            <a:r>
              <a:rPr lang="en-US" sz="1800">
                <a:solidFill>
                  <a:schemeClr val="bg1"/>
                </a:solidFill>
                <a:effectLst>
                  <a:outerShdw blurRad="38100" dist="38100" dir="2700000" algn="tl">
                    <a:srgbClr val="000000"/>
                  </a:outerShdw>
                </a:effectLst>
                <a:latin typeface="Arial" charset="0"/>
                <a:cs typeface="+mn-cs"/>
              </a:rPr>
              <a:t>Mars missions may last up to 30 months</a:t>
            </a:r>
          </a:p>
        </p:txBody>
      </p:sp>
      <p:sp>
        <p:nvSpPr>
          <p:cNvPr id="166929" name="Oval 17" descr="Mars2"/>
          <p:cNvSpPr>
            <a:spLocks noChangeAspect="1" noChangeArrowheads="1"/>
          </p:cNvSpPr>
          <p:nvPr/>
        </p:nvSpPr>
        <p:spPr bwMode="gray">
          <a:xfrm>
            <a:off x="6896100" y="4449763"/>
            <a:ext cx="784225" cy="785812"/>
          </a:xfrm>
          <a:prstGeom prst="ellipse">
            <a:avLst/>
          </a:prstGeom>
          <a:blipFill dpi="0" rotWithShape="0">
            <a:blip r:embed="rId8" cstate="print"/>
            <a:srcRect/>
            <a:stretch>
              <a:fillRect/>
            </a:stretch>
          </a:blipFill>
          <a:ln w="12700">
            <a:noFill/>
            <a:round/>
            <a:headEnd/>
            <a:tailEnd/>
          </a:ln>
        </p:spPr>
        <p:txBody>
          <a:bodyPr wrap="none" lIns="45720" rIns="45720" anchor="ctr"/>
          <a:lstStyle/>
          <a:p>
            <a:endParaRPr lang="en-US" sz="2000" i="1">
              <a:latin typeface="Times New Roman" pitchFamily="18" charset="0"/>
            </a:endParaRPr>
          </a:p>
        </p:txBody>
      </p:sp>
      <p:pic>
        <p:nvPicPr>
          <p:cNvPr id="19" name="Picture 11" descr="MEATBAL"/>
          <p:cNvPicPr>
            <a:picLocks noChangeAspect="1" noChangeArrowheads="1"/>
          </p:cNvPicPr>
          <p:nvPr/>
        </p:nvPicPr>
        <p:blipFill>
          <a:blip r:embed="rId9"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926"/>
                                        </p:tgtEl>
                                        <p:attrNameLst>
                                          <p:attrName>style.visibility</p:attrName>
                                        </p:attrNameLst>
                                      </p:cBhvr>
                                      <p:to>
                                        <p:strVal val="visible"/>
                                      </p:to>
                                    </p:set>
                                    <p:animEffect transition="in" filter="fade">
                                      <p:cBhvr>
                                        <p:cTn id="7" dur="500"/>
                                        <p:tgtEl>
                                          <p:spTgt spid="1669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6925"/>
                                        </p:tgtEl>
                                        <p:attrNameLst>
                                          <p:attrName>style.visibility</p:attrName>
                                        </p:attrNameLst>
                                      </p:cBhvr>
                                      <p:to>
                                        <p:strVal val="visible"/>
                                      </p:to>
                                    </p:set>
                                    <p:animEffect transition="in" filter="fade">
                                      <p:cBhvr>
                                        <p:cTn id="10" dur="500"/>
                                        <p:tgtEl>
                                          <p:spTgt spid="1669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6923"/>
                                        </p:tgtEl>
                                        <p:attrNameLst>
                                          <p:attrName>style.visibility</p:attrName>
                                        </p:attrNameLst>
                                      </p:cBhvr>
                                      <p:to>
                                        <p:strVal val="visible"/>
                                      </p:to>
                                    </p:set>
                                    <p:animEffect transition="in" filter="fade">
                                      <p:cBhvr>
                                        <p:cTn id="13" dur="500"/>
                                        <p:tgtEl>
                                          <p:spTgt spid="16692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66924"/>
                                        </p:tgtEl>
                                        <p:attrNameLst>
                                          <p:attrName>style.visibility</p:attrName>
                                        </p:attrNameLst>
                                      </p:cBhvr>
                                      <p:to>
                                        <p:strVal val="visible"/>
                                      </p:to>
                                    </p:set>
                                    <p:animEffect transition="in" filter="fade">
                                      <p:cBhvr>
                                        <p:cTn id="16" dur="500"/>
                                        <p:tgtEl>
                                          <p:spTgt spid="1669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66928"/>
                                        </p:tgtEl>
                                        <p:attrNameLst>
                                          <p:attrName>style.visibility</p:attrName>
                                        </p:attrNameLst>
                                      </p:cBhvr>
                                      <p:to>
                                        <p:strVal val="visible"/>
                                      </p:to>
                                    </p:set>
                                    <p:animEffect transition="in" filter="fade">
                                      <p:cBhvr>
                                        <p:cTn id="21" dur="500"/>
                                        <p:tgtEl>
                                          <p:spTgt spid="1669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6927"/>
                                        </p:tgtEl>
                                        <p:attrNameLst>
                                          <p:attrName>style.visibility</p:attrName>
                                        </p:attrNameLst>
                                      </p:cBhvr>
                                      <p:to>
                                        <p:strVal val="visible"/>
                                      </p:to>
                                    </p:set>
                                    <p:animEffect transition="in" filter="fade">
                                      <p:cBhvr>
                                        <p:cTn id="24" dur="500"/>
                                        <p:tgtEl>
                                          <p:spTgt spid="1669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6929"/>
                                        </p:tgtEl>
                                        <p:attrNameLst>
                                          <p:attrName>style.visibility</p:attrName>
                                        </p:attrNameLst>
                                      </p:cBhvr>
                                      <p:to>
                                        <p:strVal val="visible"/>
                                      </p:to>
                                    </p:set>
                                    <p:animEffect transition="in" filter="fade">
                                      <p:cBhvr>
                                        <p:cTn id="27" dur="500"/>
                                        <p:tgtEl>
                                          <p:spTgt spid="1669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6924"/>
                                        </p:tgtEl>
                                      </p:cBhvr>
                                    </p:animEffect>
                                    <p:set>
                                      <p:cBhvr>
                                        <p:cTn id="32" dur="1" fill="hold">
                                          <p:stCondLst>
                                            <p:cond delay="499"/>
                                          </p:stCondLst>
                                        </p:cTn>
                                        <p:tgtEl>
                                          <p:spTgt spid="16692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66923"/>
                                        </p:tgtEl>
                                      </p:cBhvr>
                                    </p:animEffect>
                                    <p:set>
                                      <p:cBhvr>
                                        <p:cTn id="35" dur="1" fill="hold">
                                          <p:stCondLst>
                                            <p:cond delay="499"/>
                                          </p:stCondLst>
                                        </p:cTn>
                                        <p:tgtEl>
                                          <p:spTgt spid="1669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6925"/>
                                        </p:tgtEl>
                                      </p:cBhvr>
                                    </p:animEffect>
                                    <p:set>
                                      <p:cBhvr>
                                        <p:cTn id="38" dur="1" fill="hold">
                                          <p:stCondLst>
                                            <p:cond delay="499"/>
                                          </p:stCondLst>
                                        </p:cTn>
                                        <p:tgtEl>
                                          <p:spTgt spid="16692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6926"/>
                                        </p:tgtEl>
                                      </p:cBhvr>
                                    </p:animEffect>
                                    <p:set>
                                      <p:cBhvr>
                                        <p:cTn id="41" dur="1" fill="hold">
                                          <p:stCondLst>
                                            <p:cond delay="499"/>
                                          </p:stCondLst>
                                        </p:cTn>
                                        <p:tgtEl>
                                          <p:spTgt spid="16692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66928"/>
                                        </p:tgtEl>
                                      </p:cBhvr>
                                    </p:animEffect>
                                    <p:set>
                                      <p:cBhvr>
                                        <p:cTn id="44" dur="1" fill="hold">
                                          <p:stCondLst>
                                            <p:cond delay="499"/>
                                          </p:stCondLst>
                                        </p:cTn>
                                        <p:tgtEl>
                                          <p:spTgt spid="16692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6927"/>
                                        </p:tgtEl>
                                      </p:cBhvr>
                                    </p:animEffect>
                                    <p:set>
                                      <p:cBhvr>
                                        <p:cTn id="47" dur="1" fill="hold">
                                          <p:stCondLst>
                                            <p:cond delay="499"/>
                                          </p:stCondLst>
                                        </p:cTn>
                                        <p:tgtEl>
                                          <p:spTgt spid="16692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66929"/>
                                        </p:tgtEl>
                                      </p:cBhvr>
                                    </p:animEffect>
                                    <p:set>
                                      <p:cBhvr>
                                        <p:cTn id="50" dur="1" fill="hold">
                                          <p:stCondLst>
                                            <p:cond delay="499"/>
                                          </p:stCondLst>
                                        </p:cTn>
                                        <p:tgtEl>
                                          <p:spTgt spid="166929"/>
                                        </p:tgtEl>
                                        <p:attrNameLst>
                                          <p:attrName>style.visibility</p:attrName>
                                        </p:attrNameLst>
                                      </p:cBhvr>
                                      <p:to>
                                        <p:strVal val="hidden"/>
                                      </p:to>
                                    </p:set>
                                  </p:childTnLst>
                                </p:cTn>
                              </p:par>
                            </p:childTnLst>
                          </p:cTn>
                        </p:par>
                        <p:par>
                          <p:cTn id="51" fill="hold">
                            <p:stCondLst>
                              <p:cond delay="500"/>
                            </p:stCondLst>
                            <p:childTnLst>
                              <p:par>
                                <p:cTn id="52" presetID="53" presetClass="entr" presetSubtype="0" fill="hold" grpId="0" nodeType="afterEffect">
                                  <p:stCondLst>
                                    <p:cond delay="0"/>
                                  </p:stCondLst>
                                  <p:childTnLst>
                                    <p:set>
                                      <p:cBhvr>
                                        <p:cTn id="53" dur="1" fill="hold">
                                          <p:stCondLst>
                                            <p:cond delay="0"/>
                                          </p:stCondLst>
                                        </p:cTn>
                                        <p:tgtEl>
                                          <p:spTgt spid="166922"/>
                                        </p:tgtEl>
                                        <p:attrNameLst>
                                          <p:attrName>style.visibility</p:attrName>
                                        </p:attrNameLst>
                                      </p:cBhvr>
                                      <p:to>
                                        <p:strVal val="visible"/>
                                      </p:to>
                                    </p:set>
                                    <p:anim calcmode="lin" valueType="num">
                                      <p:cBhvr>
                                        <p:cTn id="54" dur="500" fill="hold"/>
                                        <p:tgtEl>
                                          <p:spTgt spid="166922"/>
                                        </p:tgtEl>
                                        <p:attrNameLst>
                                          <p:attrName>ppt_w</p:attrName>
                                        </p:attrNameLst>
                                      </p:cBhvr>
                                      <p:tavLst>
                                        <p:tav tm="0">
                                          <p:val>
                                            <p:fltVal val="0"/>
                                          </p:val>
                                        </p:tav>
                                        <p:tav tm="100000">
                                          <p:val>
                                            <p:strVal val="#ppt_w"/>
                                          </p:val>
                                        </p:tav>
                                      </p:tavLst>
                                    </p:anim>
                                    <p:anim calcmode="lin" valueType="num">
                                      <p:cBhvr>
                                        <p:cTn id="55" dur="500" fill="hold"/>
                                        <p:tgtEl>
                                          <p:spTgt spid="166922"/>
                                        </p:tgtEl>
                                        <p:attrNameLst>
                                          <p:attrName>ppt_h</p:attrName>
                                        </p:attrNameLst>
                                      </p:cBhvr>
                                      <p:tavLst>
                                        <p:tav tm="0">
                                          <p:val>
                                            <p:fltVal val="0"/>
                                          </p:val>
                                        </p:tav>
                                        <p:tav tm="100000">
                                          <p:val>
                                            <p:strVal val="#ppt_h"/>
                                          </p:val>
                                        </p:tav>
                                      </p:tavLst>
                                    </p:anim>
                                    <p:animEffect transition="in" filter="fade">
                                      <p:cBhvr>
                                        <p:cTn id="56" dur="500"/>
                                        <p:tgtEl>
                                          <p:spTgt spid="166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2" grpId="0" animBg="1"/>
      <p:bldP spid="166923" grpId="0" animBg="1"/>
      <p:bldP spid="166923" grpId="1" animBg="1"/>
      <p:bldP spid="166924" grpId="0" animBg="1"/>
      <p:bldP spid="166924" grpId="1" animBg="1"/>
      <p:bldP spid="166925" grpId="0" animBg="1"/>
      <p:bldP spid="166925" grpId="1" animBg="1"/>
      <p:bldP spid="166926" grpId="0" animBg="1"/>
      <p:bldP spid="166926" grpId="1" animBg="1"/>
      <p:bldP spid="166927" grpId="0" animBg="1"/>
      <p:bldP spid="166927" grpId="1" animBg="1"/>
      <p:bldP spid="166928" grpId="0" animBg="1"/>
      <p:bldP spid="166928" grpId="1" animBg="1"/>
      <p:bldP spid="166929" grpId="0" animBg="1"/>
      <p:bldP spid="16692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560388" y="1390650"/>
          <a:ext cx="7856537" cy="5359400"/>
        </p:xfrm>
        <a:graphic>
          <a:graphicData uri="http://schemas.openxmlformats.org/presentationml/2006/ole">
            <mc:AlternateContent xmlns:mc="http://schemas.openxmlformats.org/markup-compatibility/2006">
              <mc:Choice xmlns:v="urn:schemas-microsoft-com:vml" Requires="v">
                <p:oleObj spid="_x0000_s6257" name="Slide" r:id="rId4" imgW="4567593" imgH="3426246" progId="PowerPoint.Slide.8">
                  <p:embed/>
                </p:oleObj>
              </mc:Choice>
              <mc:Fallback>
                <p:oleObj name="Slide" r:id="rId4" imgW="4567593" imgH="3426246" progId="PowerPoint.Slide.8">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t="21333"/>
                      <a:stretch>
                        <a:fillRect/>
                      </a:stretch>
                    </p:blipFill>
                    <p:spPr bwMode="auto">
                      <a:xfrm>
                        <a:off x="560388" y="1390650"/>
                        <a:ext cx="7856537"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6147" name="Rectangle 3"/>
          <p:cNvSpPr>
            <a:spLocks noChangeArrowheads="1"/>
          </p:cNvSpPr>
          <p:nvPr/>
        </p:nvSpPr>
        <p:spPr bwMode="auto">
          <a:xfrm>
            <a:off x="0" y="9263"/>
            <a:ext cx="9144000" cy="1206079"/>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pic>
        <p:nvPicPr>
          <p:cNvPr id="6148" name="Picture 4" descr="meatball best"/>
          <p:cNvPicPr>
            <a:picLocks noChangeAspect="1" noChangeArrowheads="1"/>
          </p:cNvPicPr>
          <p:nvPr/>
        </p:nvPicPr>
        <p:blipFill>
          <a:blip r:embed="rId6" cstate="print"/>
          <a:srcRect/>
          <a:stretch>
            <a:fillRect/>
          </a:stretch>
        </p:blipFill>
        <p:spPr bwMode="auto">
          <a:xfrm>
            <a:off x="76200" y="58738"/>
            <a:ext cx="838200" cy="738187"/>
          </a:xfrm>
          <a:prstGeom prst="rect">
            <a:avLst/>
          </a:prstGeom>
          <a:noFill/>
          <a:ln w="9525">
            <a:noFill/>
            <a:miter lim="800000"/>
            <a:headEnd/>
            <a:tailEnd/>
          </a:ln>
        </p:spPr>
      </p:pic>
      <p:sp>
        <p:nvSpPr>
          <p:cNvPr id="6149" name="Text Box 5"/>
          <p:cNvSpPr txBox="1">
            <a:spLocks noChangeArrowheads="1"/>
          </p:cNvSpPr>
          <p:nvPr/>
        </p:nvSpPr>
        <p:spPr bwMode="auto">
          <a:xfrm>
            <a:off x="774515" y="5300"/>
            <a:ext cx="7529882" cy="1200329"/>
          </a:xfrm>
          <a:prstGeom prst="rect">
            <a:avLst/>
          </a:prstGeom>
          <a:noFill/>
          <a:ln w="57150" cmpd="thickThin">
            <a:noFill/>
            <a:miter lim="800000"/>
            <a:headEnd/>
            <a:tailEnd/>
          </a:ln>
        </p:spPr>
        <p:txBody>
          <a:bodyPr wrap="none">
            <a:spAutoFit/>
          </a:bodyPr>
          <a:lstStyle/>
          <a:p>
            <a:pPr algn="ctr"/>
            <a:r>
              <a:rPr lang="en-US" sz="3600" dirty="0">
                <a:solidFill>
                  <a:schemeClr val="bg2"/>
                </a:solidFill>
                <a:effectLst>
                  <a:outerShdw blurRad="38100" dist="38100" dir="2700000" algn="tl">
                    <a:srgbClr val="000000">
                      <a:alpha val="43137"/>
                    </a:srgbClr>
                  </a:outerShdw>
                </a:effectLst>
                <a:latin typeface="Cambria" pitchFamily="18" charset="0"/>
              </a:rPr>
              <a:t>Time Course of Physiological</a:t>
            </a:r>
          </a:p>
          <a:p>
            <a:pPr algn="ctr"/>
            <a:r>
              <a:rPr lang="en-US" sz="3600" dirty="0">
                <a:solidFill>
                  <a:schemeClr val="bg2"/>
                </a:solidFill>
                <a:effectLst>
                  <a:outerShdw blurRad="38100" dist="38100" dir="2700000" algn="tl">
                    <a:srgbClr val="000000">
                      <a:alpha val="43137"/>
                    </a:srgbClr>
                  </a:outerShdw>
                </a:effectLst>
                <a:latin typeface="Cambria" pitchFamily="18" charset="0"/>
              </a:rPr>
              <a:t>Changes in Weightlessness (notional)</a:t>
            </a:r>
          </a:p>
        </p:txBody>
      </p:sp>
      <p:sp>
        <p:nvSpPr>
          <p:cNvPr id="648198" name="Rectangle 6"/>
          <p:cNvSpPr>
            <a:spLocks noChangeArrowheads="1"/>
          </p:cNvSpPr>
          <p:nvPr/>
        </p:nvSpPr>
        <p:spPr bwMode="auto">
          <a:xfrm>
            <a:off x="1676400" y="1763713"/>
            <a:ext cx="4267200" cy="3956050"/>
          </a:xfrm>
          <a:prstGeom prst="rect">
            <a:avLst/>
          </a:prstGeom>
          <a:gradFill rotWithShape="1">
            <a:gsLst>
              <a:gs pos="0">
                <a:schemeClr val="accent1">
                  <a:alpha val="50000"/>
                </a:schemeClr>
              </a:gs>
              <a:gs pos="100000">
                <a:schemeClr val="accent1">
                  <a:gamma/>
                  <a:shade val="46275"/>
                  <a:invGamma/>
                  <a:alpha val="24001"/>
                </a:schemeClr>
              </a:gs>
            </a:gsLst>
            <a:lin ang="0" scaled="1"/>
          </a:gradFill>
          <a:ln w="9525">
            <a:noFill/>
            <a:miter lim="800000"/>
            <a:headEnd/>
            <a:tailEnd/>
          </a:ln>
          <a:effectLst/>
        </p:spPr>
        <p:txBody>
          <a:bodyPr wrap="none" anchor="ctr"/>
          <a:lstStyle/>
          <a:p>
            <a:pPr>
              <a:defRPr/>
            </a:pPr>
            <a:endParaRPr lang="en-US">
              <a:cs typeface="+mn-cs"/>
            </a:endParaRPr>
          </a:p>
        </p:txBody>
      </p:sp>
      <p:sp>
        <p:nvSpPr>
          <p:cNvPr id="648199" name="Rectangle 7"/>
          <p:cNvSpPr>
            <a:spLocks noChangeArrowheads="1"/>
          </p:cNvSpPr>
          <p:nvPr/>
        </p:nvSpPr>
        <p:spPr bwMode="auto">
          <a:xfrm>
            <a:off x="1676400" y="1763713"/>
            <a:ext cx="1600200" cy="3956050"/>
          </a:xfrm>
          <a:prstGeom prst="rect">
            <a:avLst/>
          </a:prstGeom>
          <a:gradFill rotWithShape="1">
            <a:gsLst>
              <a:gs pos="0">
                <a:schemeClr val="accent1">
                  <a:alpha val="50000"/>
                </a:schemeClr>
              </a:gs>
              <a:gs pos="100000">
                <a:schemeClr val="accent1">
                  <a:gamma/>
                  <a:shade val="46275"/>
                  <a:invGamma/>
                  <a:alpha val="24001"/>
                </a:schemeClr>
              </a:gs>
            </a:gsLst>
            <a:lin ang="0" scaled="1"/>
          </a:gradFill>
          <a:ln w="9525">
            <a:noFill/>
            <a:miter lim="800000"/>
            <a:headEnd/>
            <a:tailEnd/>
          </a:ln>
          <a:effectLst/>
        </p:spPr>
        <p:txBody>
          <a:bodyPr wrap="none" anchor="ctr"/>
          <a:lstStyle/>
          <a:p>
            <a:pPr>
              <a:defRPr/>
            </a:pPr>
            <a:endParaRPr lang="en-US">
              <a:cs typeface="+mn-cs"/>
            </a:endParaRPr>
          </a:p>
        </p:txBody>
      </p:sp>
      <p:sp>
        <p:nvSpPr>
          <p:cNvPr id="648200" name="Text Box 8"/>
          <p:cNvSpPr txBox="1">
            <a:spLocks noChangeArrowheads="1"/>
          </p:cNvSpPr>
          <p:nvPr/>
        </p:nvSpPr>
        <p:spPr bwMode="auto">
          <a:xfrm>
            <a:off x="5867400" y="2198688"/>
            <a:ext cx="860425" cy="381000"/>
          </a:xfrm>
          <a:prstGeom prst="rect">
            <a:avLst/>
          </a:prstGeom>
          <a:noFill/>
          <a:ln w="9525">
            <a:noFill/>
            <a:miter lim="800000"/>
            <a:headEnd/>
            <a:tailEnd/>
          </a:ln>
        </p:spPr>
        <p:txBody>
          <a:bodyPr wrap="none">
            <a:spAutoFit/>
          </a:bodyPr>
          <a:lstStyle/>
          <a:p>
            <a:r>
              <a:rPr lang="en-US" sz="2000" i="1">
                <a:latin typeface="Times New Roman" pitchFamily="18" charset="0"/>
              </a:rPr>
              <a:t>Skylab</a:t>
            </a:r>
          </a:p>
        </p:txBody>
      </p:sp>
      <p:sp>
        <p:nvSpPr>
          <p:cNvPr id="648201" name="Text Box 9"/>
          <p:cNvSpPr txBox="1">
            <a:spLocks noChangeArrowheads="1"/>
          </p:cNvSpPr>
          <p:nvPr/>
        </p:nvSpPr>
        <p:spPr bwMode="auto">
          <a:xfrm>
            <a:off x="3200400" y="3954463"/>
            <a:ext cx="887413" cy="396875"/>
          </a:xfrm>
          <a:prstGeom prst="rect">
            <a:avLst/>
          </a:prstGeom>
          <a:noFill/>
          <a:ln w="9525">
            <a:noFill/>
            <a:miter lim="800000"/>
            <a:headEnd/>
            <a:tailEnd/>
          </a:ln>
        </p:spPr>
        <p:txBody>
          <a:bodyPr wrap="none">
            <a:spAutoFit/>
          </a:bodyPr>
          <a:lstStyle/>
          <a:p>
            <a:r>
              <a:rPr lang="en-US" sz="2000" i="1">
                <a:latin typeface="Times New Roman" pitchFamily="18" charset="0"/>
              </a:rPr>
              <a:t>Shuttle</a:t>
            </a:r>
          </a:p>
        </p:txBody>
      </p:sp>
      <p:sp>
        <p:nvSpPr>
          <p:cNvPr id="648203" name="Rectangle 11"/>
          <p:cNvSpPr>
            <a:spLocks noChangeArrowheads="1"/>
          </p:cNvSpPr>
          <p:nvPr/>
        </p:nvSpPr>
        <p:spPr bwMode="auto">
          <a:xfrm>
            <a:off x="1660525" y="1803400"/>
            <a:ext cx="6272213" cy="3889375"/>
          </a:xfrm>
          <a:prstGeom prst="rect">
            <a:avLst/>
          </a:prstGeom>
          <a:solidFill>
            <a:srgbClr val="00FFFF">
              <a:alpha val="30196"/>
            </a:srgbClr>
          </a:solidFill>
          <a:ln w="3175">
            <a:noFill/>
            <a:miter lim="800000"/>
            <a:headEnd/>
            <a:tailEnd/>
          </a:ln>
        </p:spPr>
        <p:txBody>
          <a:bodyPr anchor="ctr">
            <a:spAutoFit/>
          </a:bodyPr>
          <a:lstStyle/>
          <a:p>
            <a:endParaRPr lang="en-US"/>
          </a:p>
        </p:txBody>
      </p:sp>
      <p:sp>
        <p:nvSpPr>
          <p:cNvPr id="648204" name="Text Box 12"/>
          <p:cNvSpPr txBox="1">
            <a:spLocks noChangeArrowheads="1"/>
          </p:cNvSpPr>
          <p:nvPr/>
        </p:nvSpPr>
        <p:spPr bwMode="auto">
          <a:xfrm>
            <a:off x="8012113" y="2109788"/>
            <a:ext cx="522287" cy="396875"/>
          </a:xfrm>
          <a:prstGeom prst="rect">
            <a:avLst/>
          </a:prstGeom>
          <a:noFill/>
          <a:ln w="9525">
            <a:noFill/>
            <a:miter lim="800000"/>
            <a:headEnd/>
            <a:tailEnd/>
          </a:ln>
        </p:spPr>
        <p:txBody>
          <a:bodyPr wrap="none">
            <a:spAutoFit/>
          </a:bodyPr>
          <a:lstStyle/>
          <a:p>
            <a:r>
              <a:rPr lang="en-US" sz="2000" i="1">
                <a:latin typeface="Times New Roman" pitchFamily="18" charset="0"/>
              </a:rPr>
              <a:t>ISS</a:t>
            </a:r>
          </a:p>
        </p:txBody>
      </p:sp>
      <p:sp>
        <p:nvSpPr>
          <p:cNvPr id="12" name="TextBox 11"/>
          <p:cNvSpPr txBox="1"/>
          <p:nvPr/>
        </p:nvSpPr>
        <p:spPr>
          <a:xfrm rot="2633690">
            <a:off x="2743200" y="2762250"/>
            <a:ext cx="4903788" cy="1200150"/>
          </a:xfrm>
          <a:prstGeom prst="rect">
            <a:avLst/>
          </a:prstGeom>
          <a:noFill/>
        </p:spPr>
        <p:txBody>
          <a:bodyPr wrap="none">
            <a:spAutoFit/>
          </a:bodyPr>
          <a:lstStyle/>
          <a:p>
            <a:pPr>
              <a:defRPr/>
            </a:pPr>
            <a:r>
              <a:rPr lang="en-US" sz="7200" dirty="0">
                <a:solidFill>
                  <a:schemeClr val="bg2">
                    <a:lumMod val="60000"/>
                    <a:lumOff val="40000"/>
                  </a:schemeClr>
                </a:solidFill>
                <a:latin typeface="Arial" charset="0"/>
                <a:ea typeface="ＭＳ Ｐゴシック" pitchFamily="-112" charset="-128"/>
                <a:cs typeface="+mn-cs"/>
              </a:rPr>
              <a:t>NOTIONAL</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8198"/>
                                        </p:tgtEl>
                                        <p:attrNameLst>
                                          <p:attrName>style.visibility</p:attrName>
                                        </p:attrNameLst>
                                      </p:cBhvr>
                                      <p:to>
                                        <p:strVal val="visible"/>
                                      </p:to>
                                    </p:set>
                                    <p:animEffect transition="in" filter="wipe(left)">
                                      <p:cBhvr>
                                        <p:cTn id="7" dur="1000"/>
                                        <p:tgtEl>
                                          <p:spTgt spid="64819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48200"/>
                                        </p:tgtEl>
                                        <p:attrNameLst>
                                          <p:attrName>style.visibility</p:attrName>
                                        </p:attrNameLst>
                                      </p:cBhvr>
                                      <p:to>
                                        <p:strVal val="visible"/>
                                      </p:to>
                                    </p:set>
                                    <p:animEffect transition="in" filter="wipe(left)">
                                      <p:cBhvr>
                                        <p:cTn id="11" dur="1000"/>
                                        <p:tgtEl>
                                          <p:spTgt spid="64820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48199"/>
                                        </p:tgtEl>
                                        <p:attrNameLst>
                                          <p:attrName>style.visibility</p:attrName>
                                        </p:attrNameLst>
                                      </p:cBhvr>
                                      <p:to>
                                        <p:strVal val="visible"/>
                                      </p:to>
                                    </p:set>
                                    <p:animEffect transition="in" filter="wipe(left)">
                                      <p:cBhvr>
                                        <p:cTn id="15" dur="1000"/>
                                        <p:tgtEl>
                                          <p:spTgt spid="648199"/>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48201"/>
                                        </p:tgtEl>
                                        <p:attrNameLst>
                                          <p:attrName>style.visibility</p:attrName>
                                        </p:attrNameLst>
                                      </p:cBhvr>
                                      <p:to>
                                        <p:strVal val="visible"/>
                                      </p:to>
                                    </p:set>
                                    <p:animEffect transition="in" filter="wipe(left)">
                                      <p:cBhvr>
                                        <p:cTn id="19" dur="1000"/>
                                        <p:tgtEl>
                                          <p:spTgt spid="6482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48203"/>
                                        </p:tgtEl>
                                        <p:attrNameLst>
                                          <p:attrName>style.visibility</p:attrName>
                                        </p:attrNameLst>
                                      </p:cBhvr>
                                      <p:to>
                                        <p:strVal val="visible"/>
                                      </p:to>
                                    </p:set>
                                    <p:animEffect transition="in" filter="wipe(left)">
                                      <p:cBhvr>
                                        <p:cTn id="24" dur="1000"/>
                                        <p:tgtEl>
                                          <p:spTgt spid="64820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48204"/>
                                        </p:tgtEl>
                                        <p:attrNameLst>
                                          <p:attrName>style.visibility</p:attrName>
                                        </p:attrNameLst>
                                      </p:cBhvr>
                                      <p:to>
                                        <p:strVal val="visible"/>
                                      </p:to>
                                    </p:set>
                                    <p:animEffect transition="in" filter="wipe(left)">
                                      <p:cBhvr>
                                        <p:cTn id="28" dur="1000"/>
                                        <p:tgtEl>
                                          <p:spTgt spid="64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199" grpId="0" animBg="1"/>
      <p:bldP spid="648200" grpId="0"/>
      <p:bldP spid="648201" grpId="0"/>
      <p:bldP spid="648203" grpId="0" animBg="1"/>
      <p:bldP spid="64820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ott-kelly-thumbs-up.jpg"/>
          <p:cNvPicPr>
            <a:picLocks noChangeAspect="1"/>
          </p:cNvPicPr>
          <p:nvPr/>
        </p:nvPicPr>
        <p:blipFill rotWithShape="1">
          <a:blip r:embed="rId3">
            <a:extLst>
              <a:ext uri="{28A0092B-C50C-407E-A947-70E740481C1C}">
                <a14:useLocalDpi xmlns:a14="http://schemas.microsoft.com/office/drawing/2010/main" val="0"/>
              </a:ext>
            </a:extLst>
          </a:blip>
          <a:srcRect l="798" r="790"/>
          <a:stretch/>
        </p:blipFill>
        <p:spPr>
          <a:xfrm>
            <a:off x="0" y="0"/>
            <a:ext cx="9234692" cy="6858000"/>
          </a:xfrm>
          <a:prstGeom prst="rect">
            <a:avLst/>
          </a:prstGeom>
        </p:spPr>
      </p:pic>
    </p:spTree>
    <p:extLst>
      <p:ext uri="{BB962C8B-B14F-4D97-AF65-F5344CB8AC3E}">
        <p14:creationId xmlns:p14="http://schemas.microsoft.com/office/powerpoint/2010/main" val="19123893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
            <a:ext cx="9144000" cy="7986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7" name="Text Box 9"/>
          <p:cNvSpPr txBox="1">
            <a:spLocks noChangeArrowheads="1"/>
          </p:cNvSpPr>
          <p:nvPr/>
        </p:nvSpPr>
        <p:spPr bwMode="auto">
          <a:xfrm>
            <a:off x="0" y="18703"/>
            <a:ext cx="9144000" cy="677108"/>
          </a:xfrm>
          <a:prstGeom prst="rect">
            <a:avLst/>
          </a:prstGeom>
          <a:noFill/>
          <a:ln w="12700">
            <a:noFill/>
            <a:miter lim="800000"/>
            <a:headEnd/>
            <a:tailEnd/>
          </a:ln>
          <a:effectLst/>
        </p:spPr>
        <p:txBody>
          <a:bodyPr lIns="45720" rIns="45720" anchor="ctr" anchorCtr="1">
            <a:spAutoFit/>
          </a:bodyPr>
          <a:lstStyle/>
          <a:p>
            <a:pPr algn="ctr" eaLnBrk="0" hangingPunct="0">
              <a:lnSpc>
                <a:spcPct val="95000"/>
              </a:lnSpc>
              <a:defRPr/>
            </a:pPr>
            <a:r>
              <a:rPr lang="en-US" sz="4000" dirty="0">
                <a:solidFill>
                  <a:schemeClr val="bg2"/>
                </a:solidFill>
                <a:effectLst>
                  <a:outerShdw blurRad="38100" dist="38100" dir="2700000" algn="tl">
                    <a:srgbClr val="000000">
                      <a:alpha val="43137"/>
                    </a:srgbClr>
                  </a:outerShdw>
                </a:effectLst>
                <a:latin typeface="Cambria" pitchFamily="18" charset="0"/>
                <a:cs typeface="+mn-cs"/>
              </a:rPr>
              <a:t>Mars Transit</a:t>
            </a:r>
          </a:p>
        </p:txBody>
      </p:sp>
      <p:pic>
        <p:nvPicPr>
          <p:cNvPr id="77826" name="Picture 2" descr="Solar electric TMI jfa"/>
          <p:cNvPicPr>
            <a:picLocks noChangeAspect="1" noChangeArrowheads="1"/>
          </p:cNvPicPr>
          <p:nvPr/>
        </p:nvPicPr>
        <p:blipFill>
          <a:blip r:embed="rId3" cstate="print"/>
          <a:srcRect/>
          <a:stretch>
            <a:fillRect/>
          </a:stretch>
        </p:blipFill>
        <p:spPr bwMode="auto">
          <a:xfrm>
            <a:off x="1122519" y="798075"/>
            <a:ext cx="8021481" cy="6059925"/>
          </a:xfrm>
          <a:prstGeom prst="rect">
            <a:avLst/>
          </a:prstGeom>
          <a:noFill/>
          <a:ln w="9525">
            <a:noFill/>
            <a:miter lim="800000"/>
            <a:headEnd/>
            <a:tailEnd/>
          </a:ln>
        </p:spPr>
      </p:pic>
      <p:pic>
        <p:nvPicPr>
          <p:cNvPr id="5"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sp>
        <p:nvSpPr>
          <p:cNvPr id="8" name="Rectangle 223" descr="3D_transhab"/>
          <p:cNvSpPr>
            <a:spLocks noChangeAspect="1" noChangeArrowheads="1"/>
          </p:cNvSpPr>
          <p:nvPr/>
        </p:nvSpPr>
        <p:spPr bwMode="gray">
          <a:xfrm>
            <a:off x="0" y="3846187"/>
            <a:ext cx="2268638" cy="3011813"/>
          </a:xfrm>
          <a:prstGeom prst="rect">
            <a:avLst/>
          </a:prstGeom>
          <a:blipFill dpi="0" rotWithShape="0">
            <a:blip r:embed="rId5" cstate="print"/>
            <a:srcRect/>
            <a:stretch>
              <a:fillRect/>
            </a:stretch>
          </a:blipFill>
          <a:ln w="12700">
            <a:solidFill>
              <a:schemeClr val="tx1"/>
            </a:solidFill>
            <a:miter lim="800000"/>
            <a:headEnd/>
            <a:tailEnd/>
          </a:ln>
          <a:effectLst>
            <a:outerShdw blurRad="50800" dist="38100" dir="2700000" algn="tl" rotWithShape="0">
              <a:prstClr val="black">
                <a:alpha val="40000"/>
              </a:prstClr>
            </a:outerShdw>
          </a:effectLst>
        </p:spPr>
        <p:txBody>
          <a:bodyPr wrap="none" lIns="45720" rIns="45720" anchor="ctr"/>
          <a:lstStyle/>
          <a:p>
            <a:endParaRPr lang="en-US"/>
          </a:p>
        </p:txBody>
      </p:sp>
      <p:pic>
        <p:nvPicPr>
          <p:cNvPr id="9" name="Picture 13" descr="ISS016E011281 Chef Peggy W.jpg"/>
          <p:cNvPicPr>
            <a:picLocks noChangeAspect="1"/>
          </p:cNvPicPr>
          <p:nvPr/>
        </p:nvPicPr>
        <p:blipFill>
          <a:blip r:embed="rId6" cstate="print"/>
          <a:srcRect r="7512" b="4414"/>
          <a:stretch>
            <a:fillRect/>
          </a:stretch>
        </p:blipFill>
        <p:spPr bwMode="auto">
          <a:xfrm>
            <a:off x="0" y="766260"/>
            <a:ext cx="4362121" cy="30712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AutoShape 5"/>
          <p:cNvSpPr>
            <a:spLocks noChangeArrowheads="1"/>
          </p:cNvSpPr>
          <p:nvPr/>
        </p:nvSpPr>
        <p:spPr bwMode="ltGray">
          <a:xfrm>
            <a:off x="4375230" y="905767"/>
            <a:ext cx="4768770" cy="1006215"/>
          </a:xfrm>
          <a:prstGeom prst="roundRect">
            <a:avLst>
              <a:gd name="adj" fmla="val 10318"/>
            </a:avLst>
          </a:prstGeom>
          <a:solidFill>
            <a:schemeClr val="accent5">
              <a:alpha val="44000"/>
            </a:schemeClr>
          </a:solidFill>
          <a:ln w="12700">
            <a:noFill/>
            <a:round/>
            <a:headEnd/>
            <a:tailEnd/>
          </a:ln>
          <a:effectLst/>
        </p:spPr>
        <p:txBody>
          <a:bodyPr wrap="square" lIns="45720" rIns="45720" anchor="ctr">
            <a:spAutoFit/>
          </a:bodyPr>
          <a:lstStyle/>
          <a:p>
            <a:pPr eaLnBrk="0" hangingPunct="0">
              <a:lnSpc>
                <a:spcPct val="90000"/>
              </a:lnSpc>
              <a:spcBef>
                <a:spcPct val="20000"/>
              </a:spcBef>
              <a:defRPr/>
            </a:pPr>
            <a:r>
              <a:rPr lang="en-US" sz="2200" dirty="0">
                <a:solidFill>
                  <a:srgbClr val="FFDC45"/>
                </a:solidFill>
                <a:effectLst>
                  <a:outerShdw blurRad="38100" dist="38100" dir="2700000" algn="tl">
                    <a:srgbClr val="000000"/>
                  </a:outerShdw>
                </a:effectLst>
                <a:latin typeface="Cambria" pitchFamily="18" charset="0"/>
                <a:cs typeface="+mn-cs"/>
              </a:rPr>
              <a:t>Facilities must be mostly autonomous </a:t>
            </a:r>
            <a:r>
              <a:rPr lang="en-US" sz="2000" dirty="0">
                <a:solidFill>
                  <a:srgbClr val="FFDC45"/>
                </a:solidFill>
                <a:effectLst>
                  <a:outerShdw blurRad="38100" dist="38100" dir="2700000" algn="tl">
                    <a:srgbClr val="000000"/>
                  </a:outerShdw>
                </a:effectLst>
                <a:latin typeface="Cambria" pitchFamily="18" charset="0"/>
                <a:cs typeface="+mn-cs"/>
              </a:rPr>
              <a:t>(one-way Earth-Mars communications  time is 3-22 min.)</a:t>
            </a:r>
          </a:p>
        </p:txBody>
      </p:sp>
      <p:sp>
        <p:nvSpPr>
          <p:cNvPr id="11" name="Rectangle 3"/>
          <p:cNvSpPr txBox="1">
            <a:spLocks noChangeArrowheads="1"/>
          </p:cNvSpPr>
          <p:nvPr/>
        </p:nvSpPr>
        <p:spPr bwMode="ltGray">
          <a:xfrm>
            <a:off x="2256312" y="3767281"/>
            <a:ext cx="6887688" cy="3090719"/>
          </a:xfrm>
          <a:prstGeom prst="rect">
            <a:avLst/>
          </a:prstGeom>
          <a:solidFill>
            <a:schemeClr val="accent5">
              <a:alpha val="34000"/>
            </a:schemeClr>
          </a:solidFill>
          <a:ln>
            <a:miter lim="800000"/>
            <a:headEnd/>
            <a:tailEnd/>
          </a:ln>
        </p:spPr>
        <p:txBody>
          <a:bodyPr vert="horz" wrap="square" lIns="92075" tIns="46038" rIns="92075" bIns="46038" numCol="1" anchor="ctr" anchorCtr="1" compatLnSpc="1">
            <a:prstTxWarp prst="textNoShape">
              <a:avLst/>
            </a:prstTxWarp>
            <a:spAutoFit/>
          </a:bodyPr>
          <a:lstStyle/>
          <a:p>
            <a:pPr marL="225425" marR="0" lvl="0" indent="-2254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è"/>
              <a:tabLst/>
              <a:defRPr/>
            </a:pPr>
            <a:r>
              <a:rPr kumimoji="0" lang="en-US" sz="18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cs typeface="+mn-cs"/>
              </a:rPr>
              <a:t>Nutrition</a:t>
            </a:r>
          </a:p>
          <a:p>
            <a:pPr marL="225425" marR="0" lvl="0" indent="-2254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è"/>
              <a:tabLst/>
              <a:defRPr/>
            </a:pPr>
            <a:r>
              <a:rPr kumimoji="0" lang="en-US" sz="18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cs typeface="+mn-cs"/>
              </a:rPr>
              <a:t>Exercise</a:t>
            </a:r>
          </a:p>
          <a:p>
            <a:pPr marL="225425" marR="0" lvl="0" indent="-2254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è"/>
              <a:tabLst/>
              <a:defRPr/>
            </a:pPr>
            <a:r>
              <a:rPr kumimoji="0" lang="en-US" sz="18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cs typeface="+mn-cs"/>
              </a:rPr>
              <a:t>Psychological support</a:t>
            </a:r>
          </a:p>
          <a:p>
            <a:pPr marL="519113" marR="0" lvl="1" indent="-179388"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ç"/>
              <a:tabLst/>
              <a:defRPr/>
            </a:pPr>
            <a:r>
              <a:rPr kumimoji="0" lang="en-US" sz="16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planned activities</a:t>
            </a:r>
            <a:endParaRPr kumimoji="0" lang="en-US" sz="18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endParaRPr>
          </a:p>
          <a:p>
            <a:pPr marL="744538" marR="0" lvl="2" indent="-1111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F"/>
              <a:tabLst/>
              <a:defRPr/>
            </a:pPr>
            <a:r>
              <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entry/landing simulations</a:t>
            </a:r>
          </a:p>
          <a:p>
            <a:pPr marL="744538" marR="0" lvl="2" indent="-1111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F"/>
              <a:tabLst/>
              <a:defRPr/>
            </a:pPr>
            <a:r>
              <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housekeeping</a:t>
            </a:r>
          </a:p>
          <a:p>
            <a:pPr marL="744538" marR="0" lvl="2" indent="-1111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F"/>
              <a:tabLst/>
              <a:defRPr/>
            </a:pPr>
            <a:r>
              <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refresher training</a:t>
            </a:r>
          </a:p>
          <a:p>
            <a:pPr marL="744538" marR="0" lvl="2" indent="-1111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F"/>
              <a:tabLst/>
              <a:defRPr/>
            </a:pPr>
            <a:r>
              <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cruise science (rover operations/site preparation, microgravity, astronomy, and biomedicine)</a:t>
            </a:r>
            <a:endParaRPr kumimoji="0" lang="en-US" sz="16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endParaRPr>
          </a:p>
          <a:p>
            <a:pPr marL="519113" marR="0" lvl="1" indent="-179388"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ç"/>
              <a:tabLst/>
              <a:defRPr/>
            </a:pPr>
            <a:r>
              <a:rPr kumimoji="0" lang="en-US" sz="16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communications </a:t>
            </a:r>
          </a:p>
          <a:p>
            <a:pPr marL="744538" marR="0" lvl="2" indent="-1111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F"/>
              <a:tabLst/>
              <a:defRPr/>
            </a:pPr>
            <a:r>
              <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reliable contact with mission control, family, &amp; friends</a:t>
            </a:r>
            <a:endParaRPr kumimoji="0" lang="en-US" sz="10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endParaRPr>
          </a:p>
          <a:p>
            <a:pPr marL="225425" marR="0" lvl="0" indent="-225425"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è"/>
              <a:tabLst/>
              <a:defRPr/>
            </a:pPr>
            <a:r>
              <a:rPr kumimoji="0" lang="en-US" sz="18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cs typeface="+mn-cs"/>
              </a:rPr>
              <a:t>Health Care</a:t>
            </a:r>
          </a:p>
          <a:p>
            <a:pPr marL="519113" marR="0" lvl="1" indent="-179388"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ç"/>
              <a:tabLst/>
              <a:defRPr/>
            </a:pPr>
            <a:r>
              <a:rPr kumimoji="0" lang="en-US" sz="16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autonomous care</a:t>
            </a:r>
          </a:p>
          <a:p>
            <a:pPr marL="519113" marR="0" lvl="1" indent="-179388" algn="l" defTabSz="914400" rtl="0" eaLnBrk="0" fontAlgn="base" latinLnBrk="0" hangingPunct="0">
              <a:lnSpc>
                <a:spcPct val="80000"/>
              </a:lnSpc>
              <a:spcBef>
                <a:spcPct val="10000"/>
              </a:spcBef>
              <a:spcAft>
                <a:spcPct val="0"/>
              </a:spcAft>
              <a:buClr>
                <a:srgbClr val="C0534E"/>
              </a:buClr>
              <a:buSzPct val="70000"/>
              <a:buFont typeface="Monotype Sorts" pitchFamily="2" charset="2"/>
              <a:buChar char="ç"/>
              <a:tabLst/>
              <a:defRPr/>
            </a:pPr>
            <a:r>
              <a:rPr kumimoji="0" lang="en-US" sz="16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rPr>
              <a:t>telemedicine</a:t>
            </a:r>
            <a:endParaRPr kumimoji="0" lang="en-US" sz="1400" b="0" i="0" u="none" strike="noStrike" kern="0" cap="none" spc="0" normalizeH="0" baseline="0" noProof="0" dirty="0">
              <a:ln>
                <a:noFill/>
              </a:ln>
              <a:solidFill>
                <a:srgbClr val="FFF8D9"/>
              </a:solidFill>
              <a:effectLst>
                <a:outerShdw blurRad="38100" dist="38100" dir="2700000" algn="tl">
                  <a:srgbClr val="000000"/>
                </a:outerShdw>
              </a:effectLst>
              <a:uLnTx/>
              <a:uFillTx/>
              <a:latin typeface="Cambria" pitchFamily="18"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012-03-10nlt EFT1 overview.jpg"/>
          <p:cNvPicPr>
            <a:picLocks noGrp="1" noChangeAspect="1"/>
          </p:cNvPicPr>
          <p:nvPr>
            <p:ph sz="half" idx="1"/>
          </p:nvPr>
        </p:nvPicPr>
        <p:blipFill>
          <a:blip r:embed="rId2" cstate="print"/>
          <a:srcRect r="996"/>
          <a:stretch>
            <a:fillRect/>
          </a:stretch>
        </p:blipFill>
        <p:spPr>
          <a:xfrm>
            <a:off x="688498" y="461999"/>
            <a:ext cx="4929498" cy="2799442"/>
          </a:xfrm>
        </p:spPr>
      </p:pic>
      <p:pic>
        <p:nvPicPr>
          <p:cNvPr id="8" name="Picture 2" descr="http://www.nasaspaceflight.com/wp-content/uploads/2012/02/Z325.jpg"/>
          <p:cNvPicPr>
            <a:picLocks noChangeAspect="1" noChangeArrowheads="1"/>
          </p:cNvPicPr>
          <p:nvPr/>
        </p:nvPicPr>
        <p:blipFill>
          <a:blip r:embed="rId3" cstate="print"/>
          <a:srcRect l="35657" r="13714"/>
          <a:stretch>
            <a:fillRect/>
          </a:stretch>
        </p:blipFill>
        <p:spPr bwMode="auto">
          <a:xfrm>
            <a:off x="1424266" y="3102708"/>
            <a:ext cx="1833343" cy="3352216"/>
          </a:xfrm>
          <a:prstGeom prst="rect">
            <a:avLst/>
          </a:prstGeom>
          <a:noFill/>
          <a:ln>
            <a:solidFill>
              <a:schemeClr val="accent1"/>
            </a:solidFill>
          </a:ln>
          <a:effectLst>
            <a:outerShdw blurRad="50800" dist="38100" dir="2700000" algn="tl" rotWithShape="0">
              <a:prstClr val="black">
                <a:alpha val="40000"/>
              </a:prstClr>
            </a:outerShdw>
          </a:effectLst>
        </p:spPr>
      </p:pic>
      <p:pic>
        <p:nvPicPr>
          <p:cNvPr id="9" name="Picture 8" descr="2012-11-22 Orion w ATV SM co Spflt Now.jpg"/>
          <p:cNvPicPr>
            <a:picLocks noChangeAspect="1"/>
          </p:cNvPicPr>
          <p:nvPr/>
        </p:nvPicPr>
        <p:blipFill>
          <a:blip r:embed="rId4" cstate="print"/>
          <a:stretch>
            <a:fillRect/>
          </a:stretch>
        </p:blipFill>
        <p:spPr>
          <a:xfrm>
            <a:off x="5656037" y="618673"/>
            <a:ext cx="2406264" cy="2027779"/>
          </a:xfrm>
          <a:prstGeom prst="rect">
            <a:avLst/>
          </a:prstGeom>
        </p:spPr>
      </p:pic>
      <p:sp>
        <p:nvSpPr>
          <p:cNvPr id="11" name="TextBox 10"/>
          <p:cNvSpPr txBox="1"/>
          <p:nvPr/>
        </p:nvSpPr>
        <p:spPr>
          <a:xfrm>
            <a:off x="1768584" y="2599854"/>
            <a:ext cx="2114016" cy="400110"/>
          </a:xfrm>
          <a:prstGeom prst="rect">
            <a:avLst/>
          </a:prstGeom>
          <a:noFill/>
        </p:spPr>
        <p:txBody>
          <a:bodyPr wrap="square" rtlCol="0">
            <a:spAutoFit/>
          </a:bodyPr>
          <a:lstStyle/>
          <a:p>
            <a:r>
              <a:rPr lang="en-US" sz="2000" dirty="0">
                <a:solidFill>
                  <a:schemeClr val="bg1"/>
                </a:solidFill>
              </a:rPr>
              <a:t>EFT-1 (2014)</a:t>
            </a:r>
          </a:p>
        </p:txBody>
      </p:sp>
      <p:sp>
        <p:nvSpPr>
          <p:cNvPr id="3" name="Title 2"/>
          <p:cNvSpPr>
            <a:spLocks noGrp="1"/>
          </p:cNvSpPr>
          <p:nvPr>
            <p:ph type="title"/>
          </p:nvPr>
        </p:nvSpPr>
        <p:spPr>
          <a:xfrm>
            <a:off x="0" y="15923"/>
            <a:ext cx="9144000" cy="707886"/>
          </a:xfrm>
        </p:spPr>
        <p:txBody>
          <a:bodyPr wrap="square">
            <a:spAutoFit/>
          </a:bodyPr>
          <a:lstStyle/>
          <a:p>
            <a:r>
              <a:rPr lang="en-US" sz="4000" dirty="0">
                <a:effectLst>
                  <a:outerShdw blurRad="38100" dist="38100" dir="2700000" algn="tl">
                    <a:srgbClr val="000000">
                      <a:alpha val="43137"/>
                    </a:srgbClr>
                  </a:outerShdw>
                </a:effectLst>
                <a:latin typeface="Cambria" pitchFamily="18" charset="0"/>
              </a:rPr>
              <a:t>Orion &amp; SLS</a:t>
            </a:r>
          </a:p>
        </p:txBody>
      </p:sp>
      <p:pic>
        <p:nvPicPr>
          <p:cNvPr id="2" name="Picture 1"/>
          <p:cNvPicPr>
            <a:picLocks noChangeAspect="1"/>
          </p:cNvPicPr>
          <p:nvPr/>
        </p:nvPicPr>
        <p:blipFill>
          <a:blip r:embed="rId5"/>
          <a:stretch>
            <a:fillRect/>
          </a:stretch>
        </p:blipFill>
        <p:spPr>
          <a:xfrm>
            <a:off x="3388275" y="3006163"/>
            <a:ext cx="4356592" cy="3554981"/>
          </a:xfrm>
          <a:prstGeom prst="rect">
            <a:avLst/>
          </a:prstGeom>
        </p:spPr>
      </p:pic>
      <p:sp>
        <p:nvSpPr>
          <p:cNvPr id="10" name="TextBox 9"/>
          <p:cNvSpPr txBox="1"/>
          <p:nvPr/>
        </p:nvSpPr>
        <p:spPr>
          <a:xfrm>
            <a:off x="5533818" y="2661322"/>
            <a:ext cx="2952144" cy="707886"/>
          </a:xfrm>
          <a:prstGeom prst="rect">
            <a:avLst/>
          </a:prstGeom>
          <a:noFill/>
        </p:spPr>
        <p:txBody>
          <a:bodyPr wrap="square" rtlCol="0">
            <a:spAutoFit/>
          </a:bodyPr>
          <a:lstStyle/>
          <a:p>
            <a:pPr algn="r"/>
            <a:r>
              <a:rPr lang="en-US" sz="2000" dirty="0">
                <a:solidFill>
                  <a:schemeClr val="bg1"/>
                </a:solidFill>
              </a:rPr>
              <a:t>EM-1 (</a:t>
            </a:r>
            <a:r>
              <a:rPr lang="en-US" sz="2000" dirty="0" err="1">
                <a:solidFill>
                  <a:schemeClr val="bg1"/>
                </a:solidFill>
              </a:rPr>
              <a:t>nlt</a:t>
            </a:r>
            <a:r>
              <a:rPr lang="en-US" sz="2000" dirty="0">
                <a:solidFill>
                  <a:schemeClr val="bg1"/>
                </a:solidFill>
              </a:rPr>
              <a:t> Nov. 2018) EM-2 (net 2023)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4"/>
          <p:cNvSpPr>
            <a:spLocks noChangeArrowheads="1"/>
          </p:cNvSpPr>
          <p:nvPr/>
        </p:nvSpPr>
        <p:spPr bwMode="auto">
          <a:xfrm>
            <a:off x="0" y="0"/>
            <a:ext cx="9144000" cy="18288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sp>
        <p:nvSpPr>
          <p:cNvPr id="586754" name="Rectangle 2"/>
          <p:cNvSpPr>
            <a:spLocks noGrp="1" noChangeArrowheads="1"/>
          </p:cNvSpPr>
          <p:nvPr>
            <p:ph type="title"/>
          </p:nvPr>
        </p:nvSpPr>
        <p:spPr>
          <a:xfrm>
            <a:off x="556550" y="-1726"/>
            <a:ext cx="8001000" cy="1754326"/>
          </a:xfrm>
          <a:effectLst>
            <a:outerShdw dist="17961" dir="2700000" algn="ctr" rotWithShape="0">
              <a:srgbClr val="000000"/>
            </a:outerShdw>
          </a:effectLst>
        </p:spPr>
        <p:txBody>
          <a:bodyPr wrap="square">
            <a:spAutoFit/>
          </a:bodyPr>
          <a:lstStyle/>
          <a:p>
            <a:pPr>
              <a:defRPr/>
            </a:pPr>
            <a:r>
              <a:rPr lang="en-US" sz="3600" dirty="0">
                <a:solidFill>
                  <a:schemeClr val="bg2"/>
                </a:solidFill>
                <a:latin typeface="Cambria" pitchFamily="18" charset="0"/>
              </a:rPr>
              <a:t>Variation in Distance and Communications Delay Between Earth and Mars (example: 2001-2005)</a:t>
            </a:r>
          </a:p>
        </p:txBody>
      </p:sp>
      <p:graphicFrame>
        <p:nvGraphicFramePr>
          <p:cNvPr id="12290" name="Object 3"/>
          <p:cNvGraphicFramePr>
            <a:graphicFrameLocks noChangeAspect="1"/>
          </p:cNvGraphicFramePr>
          <p:nvPr/>
        </p:nvGraphicFramePr>
        <p:xfrm>
          <a:off x="914400" y="1981200"/>
          <a:ext cx="7373938" cy="4192588"/>
        </p:xfrm>
        <a:graphic>
          <a:graphicData uri="http://schemas.openxmlformats.org/presentationml/2006/ole">
            <mc:AlternateContent xmlns:mc="http://schemas.openxmlformats.org/markup-compatibility/2006">
              <mc:Choice xmlns:v="urn:schemas-microsoft-com:vml" Requires="v">
                <p:oleObj spid="_x0000_s169073" name="Chart" r:id="rId4" imgW="9108360" imgH="5871240" progId="Excel.Sheet.8">
                  <p:embed/>
                </p:oleObj>
              </mc:Choice>
              <mc:Fallback>
                <p:oleObj name="Chart" r:id="rId4" imgW="9108360" imgH="5871240" progId="Excel.Sheet.8">
                  <p:embed/>
                  <p:pic>
                    <p:nvPicPr>
                      <p:cNvPr id="0" name="Picture 28"/>
                      <p:cNvPicPr>
                        <a:picLocks noChangeAspect="1" noChangeArrowheads="1"/>
                      </p:cNvPicPr>
                      <p:nvPr/>
                    </p:nvPicPr>
                    <p:blipFill>
                      <a:blip r:embed="rId5">
                        <a:extLst>
                          <a:ext uri="{28A0092B-C50C-407E-A947-70E740481C1C}">
                            <a14:useLocalDpi xmlns:a14="http://schemas.microsoft.com/office/drawing/2010/main" val="0"/>
                          </a:ext>
                        </a:extLst>
                      </a:blip>
                      <a:srcRect l="4706" t="7779" r="3764" b="6223"/>
                      <a:stretch>
                        <a:fillRect/>
                      </a:stretch>
                    </p:blipFill>
                    <p:spPr bwMode="auto">
                      <a:xfrm>
                        <a:off x="914400" y="1981200"/>
                        <a:ext cx="7373938" cy="41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2292" name="Text Box 4"/>
          <p:cNvSpPr txBox="1">
            <a:spLocks noChangeArrowheads="1"/>
          </p:cNvSpPr>
          <p:nvPr/>
        </p:nvSpPr>
        <p:spPr bwMode="auto">
          <a:xfrm rot="5400000">
            <a:off x="7344099" y="3658675"/>
            <a:ext cx="2198038" cy="369332"/>
          </a:xfrm>
          <a:prstGeom prst="rect">
            <a:avLst/>
          </a:prstGeom>
          <a:noFill/>
          <a:ln w="57150" cmpd="thickThin">
            <a:noFill/>
            <a:miter lim="800000"/>
            <a:headEnd/>
            <a:tailEnd/>
          </a:ln>
        </p:spPr>
        <p:txBody>
          <a:bodyPr wrap="none">
            <a:spAutoFit/>
          </a:bodyPr>
          <a:lstStyle/>
          <a:p>
            <a:pPr algn="ctr"/>
            <a:r>
              <a:rPr lang="en-US" sz="1800" dirty="0"/>
              <a:t>Comm. delay (min.)</a:t>
            </a:r>
          </a:p>
        </p:txBody>
      </p:sp>
      <p:sp>
        <p:nvSpPr>
          <p:cNvPr id="12293" name="Text Box 5"/>
          <p:cNvSpPr txBox="1">
            <a:spLocks noChangeArrowheads="1"/>
          </p:cNvSpPr>
          <p:nvPr/>
        </p:nvSpPr>
        <p:spPr bwMode="auto">
          <a:xfrm rot="-5400000">
            <a:off x="-17519" y="3681690"/>
            <a:ext cx="1620957" cy="369332"/>
          </a:xfrm>
          <a:prstGeom prst="rect">
            <a:avLst/>
          </a:prstGeom>
          <a:noFill/>
          <a:ln w="57150" cmpd="thickThin">
            <a:noFill/>
            <a:miter lim="800000"/>
            <a:headEnd/>
            <a:tailEnd/>
          </a:ln>
        </p:spPr>
        <p:txBody>
          <a:bodyPr wrap="none">
            <a:spAutoFit/>
          </a:bodyPr>
          <a:lstStyle/>
          <a:p>
            <a:pPr algn="ctr"/>
            <a:r>
              <a:rPr lang="en-US" sz="1800"/>
              <a:t>Distance (AU)</a:t>
            </a:r>
          </a:p>
        </p:txBody>
      </p:sp>
      <p:sp>
        <p:nvSpPr>
          <p:cNvPr id="12294" name="Text Box 6"/>
          <p:cNvSpPr txBox="1">
            <a:spLocks noChangeArrowheads="1"/>
          </p:cNvSpPr>
          <p:nvPr/>
        </p:nvSpPr>
        <p:spPr bwMode="auto">
          <a:xfrm>
            <a:off x="3719394" y="6262688"/>
            <a:ext cx="1633781" cy="369332"/>
          </a:xfrm>
          <a:prstGeom prst="rect">
            <a:avLst/>
          </a:prstGeom>
          <a:noFill/>
          <a:ln w="57150" cmpd="thickThin">
            <a:noFill/>
            <a:miter lim="800000"/>
            <a:headEnd/>
            <a:tailEnd/>
          </a:ln>
        </p:spPr>
        <p:txBody>
          <a:bodyPr wrap="none">
            <a:spAutoFit/>
          </a:bodyPr>
          <a:lstStyle/>
          <a:p>
            <a:pPr algn="ctr"/>
            <a:r>
              <a:rPr lang="en-US" sz="1800"/>
              <a:t>Calendar date</a:t>
            </a:r>
          </a:p>
        </p:txBody>
      </p:sp>
      <p:sp>
        <p:nvSpPr>
          <p:cNvPr id="586759" name="Line 7"/>
          <p:cNvSpPr>
            <a:spLocks noChangeShapeType="1"/>
          </p:cNvSpPr>
          <p:nvPr/>
        </p:nvSpPr>
        <p:spPr bwMode="auto">
          <a:xfrm flipV="1">
            <a:off x="1981200" y="4572000"/>
            <a:ext cx="609600" cy="1143000"/>
          </a:xfrm>
          <a:prstGeom prst="line">
            <a:avLst/>
          </a:prstGeom>
          <a:noFill/>
          <a:ln w="50800">
            <a:solidFill>
              <a:schemeClr val="accent2"/>
            </a:solidFill>
            <a:round/>
            <a:headEnd/>
            <a:tailEnd type="triangle" w="med" len="med"/>
          </a:ln>
        </p:spPr>
        <p:txBody>
          <a:bodyPr/>
          <a:lstStyle/>
          <a:p>
            <a:endParaRPr lang="en-US"/>
          </a:p>
        </p:txBody>
      </p:sp>
      <p:sp>
        <p:nvSpPr>
          <p:cNvPr id="586760" name="Freeform 8"/>
          <p:cNvSpPr>
            <a:spLocks/>
          </p:cNvSpPr>
          <p:nvPr/>
        </p:nvSpPr>
        <p:spPr bwMode="auto">
          <a:xfrm>
            <a:off x="4318000" y="4597406"/>
            <a:ext cx="528638" cy="1135063"/>
          </a:xfrm>
          <a:custGeom>
            <a:avLst/>
            <a:gdLst>
              <a:gd name="T0" fmla="*/ 0 w 333"/>
              <a:gd name="T1" fmla="*/ 0 h 715"/>
              <a:gd name="T2" fmla="*/ 528638 w 333"/>
              <a:gd name="T3" fmla="*/ 1135063 h 715"/>
              <a:gd name="T4" fmla="*/ 0 60000 65536"/>
              <a:gd name="T5" fmla="*/ 0 60000 65536"/>
              <a:gd name="T6" fmla="*/ 0 w 333"/>
              <a:gd name="T7" fmla="*/ 0 h 715"/>
              <a:gd name="T8" fmla="*/ 333 w 333"/>
              <a:gd name="T9" fmla="*/ 715 h 715"/>
            </a:gdLst>
            <a:ahLst/>
            <a:cxnLst>
              <a:cxn ang="T4">
                <a:pos x="T0" y="T1"/>
              </a:cxn>
              <a:cxn ang="T5">
                <a:pos x="T2" y="T3"/>
              </a:cxn>
            </a:cxnLst>
            <a:rect l="T6" t="T7" r="T8" b="T9"/>
            <a:pathLst>
              <a:path w="333" h="715">
                <a:moveTo>
                  <a:pt x="0" y="0"/>
                </a:moveTo>
                <a:lnTo>
                  <a:pt x="333" y="715"/>
                </a:lnTo>
              </a:path>
            </a:pathLst>
          </a:custGeom>
          <a:noFill/>
          <a:ln w="50800">
            <a:solidFill>
              <a:schemeClr val="accent2"/>
            </a:solidFill>
            <a:round/>
            <a:headEnd type="none" w="med" len="med"/>
            <a:tailEnd type="triangle" w="med" len="med"/>
          </a:ln>
        </p:spPr>
        <p:txBody>
          <a:bodyPr/>
          <a:lstStyle/>
          <a:p>
            <a:endParaRPr lang="en-US"/>
          </a:p>
        </p:txBody>
      </p:sp>
      <p:sp>
        <p:nvSpPr>
          <p:cNvPr id="10" name="Oval 9"/>
          <p:cNvSpPr/>
          <p:nvPr/>
        </p:nvSpPr>
        <p:spPr>
          <a:xfrm rot="17658761">
            <a:off x="1504845" y="4836512"/>
            <a:ext cx="1506457" cy="5959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38403" y="5421874"/>
            <a:ext cx="1055097" cy="276999"/>
          </a:xfrm>
          <a:prstGeom prst="rect">
            <a:avLst/>
          </a:prstGeom>
          <a:noFill/>
        </p:spPr>
        <p:txBody>
          <a:bodyPr wrap="none" rtlCol="0">
            <a:spAutoFit/>
          </a:bodyPr>
          <a:lstStyle/>
          <a:p>
            <a:r>
              <a:rPr lang="en-US" sz="1200" dirty="0"/>
              <a:t>Depart Earth</a:t>
            </a:r>
          </a:p>
        </p:txBody>
      </p:sp>
      <p:sp>
        <p:nvSpPr>
          <p:cNvPr id="15" name="TextBox 14"/>
          <p:cNvSpPr txBox="1"/>
          <p:nvPr/>
        </p:nvSpPr>
        <p:spPr>
          <a:xfrm>
            <a:off x="2678706" y="4495806"/>
            <a:ext cx="1141659" cy="276999"/>
          </a:xfrm>
          <a:prstGeom prst="rect">
            <a:avLst/>
          </a:prstGeom>
          <a:noFill/>
        </p:spPr>
        <p:txBody>
          <a:bodyPr wrap="none" rtlCol="0">
            <a:spAutoFit/>
          </a:bodyPr>
          <a:lstStyle/>
          <a:p>
            <a:r>
              <a:rPr lang="en-US" sz="1200" dirty="0"/>
              <a:t>Arrive at Mars</a:t>
            </a:r>
          </a:p>
        </p:txBody>
      </p:sp>
      <p:sp>
        <p:nvSpPr>
          <p:cNvPr id="16" name="TextBox 15"/>
          <p:cNvSpPr txBox="1"/>
          <p:nvPr/>
        </p:nvSpPr>
        <p:spPr>
          <a:xfrm>
            <a:off x="4278906" y="4267206"/>
            <a:ext cx="738571" cy="461665"/>
          </a:xfrm>
          <a:prstGeom prst="rect">
            <a:avLst/>
          </a:prstGeom>
          <a:noFill/>
        </p:spPr>
        <p:txBody>
          <a:bodyPr wrap="square" rtlCol="0">
            <a:spAutoFit/>
          </a:bodyPr>
          <a:lstStyle/>
          <a:p>
            <a:pPr algn="ctr"/>
            <a:r>
              <a:rPr lang="en-US" sz="1200" dirty="0"/>
              <a:t>Depart Mars</a:t>
            </a:r>
          </a:p>
        </p:txBody>
      </p:sp>
      <p:sp>
        <p:nvSpPr>
          <p:cNvPr id="17" name="TextBox 16"/>
          <p:cNvSpPr txBox="1"/>
          <p:nvPr/>
        </p:nvSpPr>
        <p:spPr>
          <a:xfrm>
            <a:off x="4878145" y="5410206"/>
            <a:ext cx="1167307" cy="276999"/>
          </a:xfrm>
          <a:prstGeom prst="rect">
            <a:avLst/>
          </a:prstGeom>
          <a:noFill/>
        </p:spPr>
        <p:txBody>
          <a:bodyPr wrap="none" rtlCol="0">
            <a:spAutoFit/>
          </a:bodyPr>
          <a:lstStyle/>
          <a:p>
            <a:r>
              <a:rPr lang="en-US" sz="1200" dirty="0"/>
              <a:t>Arrive at Earth</a:t>
            </a:r>
          </a:p>
        </p:txBody>
      </p:sp>
      <p:sp>
        <p:nvSpPr>
          <p:cNvPr id="18" name="TextBox 17"/>
          <p:cNvSpPr txBox="1"/>
          <p:nvPr/>
        </p:nvSpPr>
        <p:spPr>
          <a:xfrm>
            <a:off x="1752603" y="3657603"/>
            <a:ext cx="990599" cy="830997"/>
          </a:xfrm>
          <a:prstGeom prst="rect">
            <a:avLst/>
          </a:prstGeom>
          <a:noFill/>
        </p:spPr>
        <p:txBody>
          <a:bodyPr wrap="square" rtlCol="0">
            <a:spAutoFit/>
          </a:bodyPr>
          <a:lstStyle/>
          <a:p>
            <a:pPr algn="ctr"/>
            <a:r>
              <a:rPr lang="en-US" sz="1200" dirty="0">
                <a:solidFill>
                  <a:srgbClr val="FF0000"/>
                </a:solidFill>
              </a:rPr>
              <a:t>Outbound transit to be simulated on ISS</a:t>
            </a:r>
          </a:p>
        </p:txBody>
      </p:sp>
      <p:sp>
        <p:nvSpPr>
          <p:cNvPr id="19" name="TextBox 18"/>
          <p:cNvSpPr txBox="1"/>
          <p:nvPr/>
        </p:nvSpPr>
        <p:spPr>
          <a:xfrm>
            <a:off x="228600" y="4979319"/>
            <a:ext cx="762000" cy="430887"/>
          </a:xfrm>
          <a:prstGeom prst="rect">
            <a:avLst/>
          </a:prstGeom>
          <a:noFill/>
        </p:spPr>
        <p:txBody>
          <a:bodyPr wrap="square" rtlCol="0">
            <a:spAutoFit/>
          </a:bodyPr>
          <a:lstStyle/>
          <a:p>
            <a:pPr algn="r"/>
            <a:r>
              <a:rPr lang="en-US" sz="1050" dirty="0"/>
              <a:t>Closest to Earth</a:t>
            </a:r>
          </a:p>
        </p:txBody>
      </p:sp>
      <p:sp>
        <p:nvSpPr>
          <p:cNvPr id="20" name="Right Arrow 19"/>
          <p:cNvSpPr/>
          <p:nvPr/>
        </p:nvSpPr>
        <p:spPr>
          <a:xfrm>
            <a:off x="990600" y="5181600"/>
            <a:ext cx="76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2400" y="2362200"/>
            <a:ext cx="838200" cy="415498"/>
          </a:xfrm>
          <a:prstGeom prst="rect">
            <a:avLst/>
          </a:prstGeom>
          <a:noFill/>
        </p:spPr>
        <p:txBody>
          <a:bodyPr wrap="square" rtlCol="0">
            <a:spAutoFit/>
          </a:bodyPr>
          <a:lstStyle/>
          <a:p>
            <a:pPr algn="r"/>
            <a:r>
              <a:rPr lang="en-US" sz="1050" dirty="0"/>
              <a:t>Farthest from Earth</a:t>
            </a:r>
          </a:p>
        </p:txBody>
      </p:sp>
      <p:sp>
        <p:nvSpPr>
          <p:cNvPr id="22" name="Right Arrow 21"/>
          <p:cNvSpPr/>
          <p:nvPr/>
        </p:nvSpPr>
        <p:spPr>
          <a:xfrm>
            <a:off x="990600" y="2564487"/>
            <a:ext cx="76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11" descr="MEATBAL"/>
          <p:cNvPicPr>
            <a:picLocks noChangeAspect="1" noChangeArrowheads="1"/>
          </p:cNvPicPr>
          <p:nvPr/>
        </p:nvPicPr>
        <p:blipFill>
          <a:blip r:embed="rId6"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86759"/>
                                        </p:tgtEl>
                                        <p:attrNameLst>
                                          <p:attrName>style.visibility</p:attrName>
                                        </p:attrNameLst>
                                      </p:cBhvr>
                                      <p:to>
                                        <p:strVal val="visible"/>
                                      </p:to>
                                    </p:set>
                                    <p:animEffect transition="in" filter="wipe(down)">
                                      <p:cBhvr>
                                        <p:cTn id="7" dur="500"/>
                                        <p:tgtEl>
                                          <p:spTgt spid="586759"/>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3000"/>
                            </p:stCondLst>
                            <p:childTnLst>
                              <p:par>
                                <p:cTn id="16" presetID="22" presetClass="entr" presetSubtype="1" fill="hold" grpId="0" nodeType="afterEffect">
                                  <p:stCondLst>
                                    <p:cond delay="2000"/>
                                  </p:stCondLst>
                                  <p:childTnLst>
                                    <p:set>
                                      <p:cBhvr>
                                        <p:cTn id="17" dur="1" fill="hold">
                                          <p:stCondLst>
                                            <p:cond delay="0"/>
                                          </p:stCondLst>
                                        </p:cTn>
                                        <p:tgtEl>
                                          <p:spTgt spid="586760"/>
                                        </p:tgtEl>
                                        <p:attrNameLst>
                                          <p:attrName>style.visibility</p:attrName>
                                        </p:attrNameLst>
                                      </p:cBhvr>
                                      <p:to>
                                        <p:strVal val="visible"/>
                                      </p:to>
                                    </p:set>
                                    <p:animEffect transition="in" filter="wipe(up)">
                                      <p:cBhvr>
                                        <p:cTn id="18" dur="500"/>
                                        <p:tgtEl>
                                          <p:spTgt spid="586760"/>
                                        </p:tgtEl>
                                      </p:cBhvr>
                                    </p:animEffect>
                                  </p:childTnLst>
                                </p:cTn>
                              </p:par>
                              <p:par>
                                <p:cTn id="19" presetID="22" presetClass="entr" presetSubtype="1" fill="hold" grpId="0" nodeType="withEffect">
                                  <p:stCondLst>
                                    <p:cond delay="200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6000"/>
                            </p:stCondLst>
                            <p:childTnLst>
                              <p:par>
                                <p:cTn id="27" presetID="10" presetClass="entr" presetSubtype="0" fill="hold" grpId="0" nodeType="afterEffect">
                                  <p:stCondLst>
                                    <p:cond delay="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26" presetClass="emph" presetSubtype="0" repeatCount="5000" fill="hold" grpId="1" nodeType="withEffect">
                                  <p:stCondLst>
                                    <p:cond delay="100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par>
                          <p:cTn id="33" fill="hold">
                            <p:stCondLst>
                              <p:cond delay="9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22" presetClass="entr" presetSubtype="8" fill="hold" grpId="0" nodeType="withEffect">
                                  <p:stCondLst>
                                    <p:cond delay="2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200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9" grpId="0" animBg="1"/>
      <p:bldP spid="586760" grpId="0" animBg="1"/>
      <p:bldP spid="10" grpId="0" animBg="1"/>
      <p:bldP spid="10" grpId="1" animBg="1"/>
      <p:bldP spid="14" grpId="0"/>
      <p:bldP spid="15" grpId="0"/>
      <p:bldP spid="16" grpId="0"/>
      <p:bldP spid="17" grpId="0"/>
      <p:bldP spid="18"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ian-pic-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895"/>
            <a:ext cx="9228590" cy="3831004"/>
          </a:xfrm>
          <a:prstGeom prst="rect">
            <a:avLst/>
          </a:prstGeom>
        </p:spPr>
      </p:pic>
      <p:pic>
        <p:nvPicPr>
          <p:cNvPr id="3" name="Picture 2" descr="nasa-MARS-habitat-580x3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3752850"/>
            <a:ext cx="5524500" cy="3105150"/>
          </a:xfrm>
          <a:prstGeom prst="rect">
            <a:avLst/>
          </a:prstGeom>
          <a:ln>
            <a:solidFill>
              <a:srgbClr val="FF6600"/>
            </a:solidFill>
          </a:ln>
        </p:spPr>
      </p:pic>
    </p:spTree>
    <p:extLst>
      <p:ext uri="{BB962C8B-B14F-4D97-AF65-F5344CB8AC3E}">
        <p14:creationId xmlns:p14="http://schemas.microsoft.com/office/powerpoint/2010/main" val="32394237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tian-gallery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19472"/>
          </a:xfrm>
          <a:prstGeom prst="rect">
            <a:avLst/>
          </a:prstGeom>
        </p:spPr>
      </p:pic>
    </p:spTree>
    <p:extLst>
      <p:ext uri="{BB962C8B-B14F-4D97-AF65-F5344CB8AC3E}">
        <p14:creationId xmlns:p14="http://schemas.microsoft.com/office/powerpoint/2010/main" val="35470421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3"/>
          <p:cNvSpPr>
            <a:spLocks noChangeArrowheads="1"/>
          </p:cNvSpPr>
          <p:nvPr/>
        </p:nvSpPr>
        <p:spPr bwMode="auto">
          <a:xfrm>
            <a:off x="0" y="9263"/>
            <a:ext cx="9144000" cy="1206079"/>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sp>
        <p:nvSpPr>
          <p:cNvPr id="688139" name="Rectangle 11"/>
          <p:cNvSpPr>
            <a:spLocks noGrp="1" noChangeArrowheads="1"/>
          </p:cNvSpPr>
          <p:nvPr>
            <p:ph type="title"/>
          </p:nvPr>
        </p:nvSpPr>
        <p:spPr>
          <a:xfrm>
            <a:off x="0" y="-46920"/>
            <a:ext cx="9144000" cy="1200329"/>
          </a:xfrm>
        </p:spPr>
        <p:txBody>
          <a:bodyPr>
            <a:spAutoFit/>
          </a:bodyPr>
          <a:lstStyle/>
          <a:p>
            <a:r>
              <a:rPr lang="en-US" sz="3600" dirty="0">
                <a:effectLst>
                  <a:outerShdw blurRad="38100" dist="38100" dir="2700000" algn="tl">
                    <a:srgbClr val="000000">
                      <a:alpha val="43137"/>
                    </a:srgbClr>
                  </a:outerShdw>
                </a:effectLst>
                <a:latin typeface="Cambria" pitchFamily="18" charset="0"/>
              </a:rPr>
              <a:t>Initial Identification of the VIIP:</a:t>
            </a:r>
            <a:br>
              <a:rPr lang="en-US" sz="3600" dirty="0">
                <a:effectLst>
                  <a:outerShdw blurRad="38100" dist="38100" dir="2700000" algn="tl">
                    <a:srgbClr val="000000">
                      <a:alpha val="43137"/>
                    </a:srgbClr>
                  </a:outerShdw>
                </a:effectLst>
                <a:latin typeface="Cambria" pitchFamily="18" charset="0"/>
              </a:rPr>
            </a:br>
            <a:r>
              <a:rPr lang="en-US" sz="3600" dirty="0">
                <a:effectLst>
                  <a:outerShdw blurRad="38100" dist="38100" dir="2700000" algn="tl">
                    <a:srgbClr val="000000">
                      <a:alpha val="43137"/>
                    </a:srgbClr>
                  </a:outerShdw>
                </a:effectLst>
                <a:latin typeface="Cambria" pitchFamily="18" charset="0"/>
              </a:rPr>
              <a:t>Subjective Changes in Vision</a:t>
            </a:r>
          </a:p>
        </p:txBody>
      </p:sp>
      <p:sp>
        <p:nvSpPr>
          <p:cNvPr id="688140" name="Rectangle 12"/>
          <p:cNvSpPr>
            <a:spLocks noGrp="1" noChangeArrowheads="1"/>
          </p:cNvSpPr>
          <p:nvPr>
            <p:ph type="body" idx="1"/>
          </p:nvPr>
        </p:nvSpPr>
        <p:spPr>
          <a:xfrm>
            <a:off x="381000" y="1219200"/>
            <a:ext cx="8232775" cy="1643527"/>
          </a:xfrm>
        </p:spPr>
        <p:txBody>
          <a:bodyPr>
            <a:spAutoFit/>
          </a:bodyPr>
          <a:lstStyle/>
          <a:p>
            <a:pPr lvl="1"/>
            <a:r>
              <a:rPr lang="en-US" sz="2400" dirty="0">
                <a:latin typeface="Arial" charset="0"/>
                <a:cs typeface="Arial" charset="0"/>
              </a:rPr>
              <a:t>50% of long- duration (ISS) mission astronauts report a subjective degradation in vision, primarily increasing </a:t>
            </a:r>
            <a:r>
              <a:rPr lang="en-US" sz="2400" i="1" dirty="0">
                <a:latin typeface="Arial" charset="0"/>
                <a:cs typeface="Arial" charset="0"/>
              </a:rPr>
              <a:t>farsightedness</a:t>
            </a:r>
          </a:p>
          <a:p>
            <a:pPr lvl="1"/>
            <a:r>
              <a:rPr lang="en-US" sz="2400" b="1" i="1" dirty="0">
                <a:latin typeface="Arial" charset="0"/>
                <a:cs typeface="Arial" charset="0"/>
              </a:rPr>
              <a:t>Hyperopic shift</a:t>
            </a:r>
            <a:endParaRPr lang="en-US" sz="2400" b="1" i="1" dirty="0"/>
          </a:p>
        </p:txBody>
      </p:sp>
      <p:pic>
        <p:nvPicPr>
          <p:cNvPr id="688134" name="Picture 6" descr="hyperopia"/>
          <p:cNvPicPr>
            <a:picLocks noChangeAspect="1" noChangeArrowheads="1"/>
          </p:cNvPicPr>
          <p:nvPr/>
        </p:nvPicPr>
        <p:blipFill>
          <a:blip r:embed="rId3" cstate="print"/>
          <a:srcRect/>
          <a:stretch>
            <a:fillRect/>
          </a:stretch>
        </p:blipFill>
        <p:spPr bwMode="auto">
          <a:xfrm>
            <a:off x="6858000" y="3276600"/>
            <a:ext cx="2000250" cy="2667000"/>
          </a:xfrm>
          <a:prstGeom prst="rect">
            <a:avLst/>
          </a:prstGeom>
          <a:noFill/>
          <a:ln w="9525">
            <a:solidFill>
              <a:schemeClr val="tx1"/>
            </a:solidFill>
            <a:miter lim="800000"/>
            <a:headEnd/>
            <a:tailEnd/>
          </a:ln>
        </p:spPr>
      </p:pic>
      <p:pic>
        <p:nvPicPr>
          <p:cNvPr id="688136" name="Picture 6" descr="http://www.optivision2020.com/image-files/snellen-chart.jpg"/>
          <p:cNvPicPr>
            <a:picLocks noChangeAspect="1" noChangeArrowheads="1"/>
          </p:cNvPicPr>
          <p:nvPr/>
        </p:nvPicPr>
        <p:blipFill>
          <a:blip r:embed="rId4" cstate="print"/>
          <a:srcRect/>
          <a:stretch>
            <a:fillRect/>
          </a:stretch>
        </p:blipFill>
        <p:spPr bwMode="auto">
          <a:xfrm>
            <a:off x="533400" y="3733800"/>
            <a:ext cx="1460500" cy="1943100"/>
          </a:xfrm>
          <a:prstGeom prst="rect">
            <a:avLst/>
          </a:prstGeom>
          <a:noFill/>
          <a:ln w="9525">
            <a:noFill/>
            <a:miter lim="800000"/>
            <a:headEnd/>
            <a:tailEnd/>
          </a:ln>
        </p:spPr>
      </p:pic>
      <p:pic>
        <p:nvPicPr>
          <p:cNvPr id="688138" name="Picture 10" descr="farsightedness"/>
          <p:cNvPicPr>
            <a:picLocks noChangeAspect="1" noChangeArrowheads="1"/>
          </p:cNvPicPr>
          <p:nvPr/>
        </p:nvPicPr>
        <p:blipFill>
          <a:blip r:embed="rId5" cstate="print"/>
          <a:srcRect t="11560" b="11560"/>
          <a:stretch>
            <a:fillRect/>
          </a:stretch>
        </p:blipFill>
        <p:spPr bwMode="auto">
          <a:xfrm>
            <a:off x="2667000" y="3581400"/>
            <a:ext cx="3429000" cy="2203450"/>
          </a:xfrm>
          <a:prstGeom prst="rect">
            <a:avLst/>
          </a:prstGeom>
          <a:noFill/>
          <a:ln w="9525">
            <a:solidFill>
              <a:schemeClr val="tx1"/>
            </a:solidFill>
            <a:miter lim="800000"/>
            <a:headEnd/>
            <a:tailEnd/>
          </a:ln>
        </p:spPr>
      </p:pic>
      <p:cxnSp>
        <p:nvCxnSpPr>
          <p:cNvPr id="54" name="Straight Arrow Connector 53"/>
          <p:cNvCxnSpPr/>
          <p:nvPr/>
        </p:nvCxnSpPr>
        <p:spPr>
          <a:xfrm rot="5400000" flipH="1" flipV="1">
            <a:off x="1614487" y="4786313"/>
            <a:ext cx="119062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8142" name="Rectangle 14"/>
          <p:cNvSpPr>
            <a:spLocks noChangeArrowheads="1"/>
          </p:cNvSpPr>
          <p:nvPr/>
        </p:nvSpPr>
        <p:spPr bwMode="auto">
          <a:xfrm>
            <a:off x="304800" y="3276600"/>
            <a:ext cx="6248400" cy="2743200"/>
          </a:xfrm>
          <a:prstGeom prst="rect">
            <a:avLst/>
          </a:prstGeom>
          <a:noFill/>
          <a:ln w="12700">
            <a:solidFill>
              <a:schemeClr val="tx1"/>
            </a:solidFill>
            <a:miter lim="800000"/>
            <a:headEnd/>
            <a:tailEnd/>
          </a:ln>
          <a:effectLst/>
        </p:spPr>
        <p:txBody>
          <a:bodyPr wrap="none" anchor="ctr"/>
          <a:lstStyle/>
          <a:p>
            <a:endParaRPr lang="en-US"/>
          </a:p>
        </p:txBody>
      </p:sp>
      <p:sp>
        <p:nvSpPr>
          <p:cNvPr id="688143" name="Text Box 15"/>
          <p:cNvSpPr txBox="1">
            <a:spLocks noChangeArrowheads="1"/>
          </p:cNvSpPr>
          <p:nvPr/>
        </p:nvSpPr>
        <p:spPr bwMode="auto">
          <a:xfrm>
            <a:off x="685800" y="2819400"/>
            <a:ext cx="5867400" cy="366713"/>
          </a:xfrm>
          <a:prstGeom prst="rect">
            <a:avLst/>
          </a:prstGeom>
          <a:noFill/>
          <a:ln w="9525">
            <a:noFill/>
            <a:miter lim="800000"/>
            <a:headEnd/>
            <a:tailEnd/>
          </a:ln>
          <a:effectLst/>
        </p:spPr>
        <p:txBody>
          <a:bodyPr>
            <a:spAutoFit/>
          </a:bodyPr>
          <a:lstStyle/>
          <a:p>
            <a:pPr>
              <a:spcBef>
                <a:spcPct val="50000"/>
              </a:spcBef>
            </a:pPr>
            <a:r>
              <a:rPr lang="en-US" b="1" dirty="0"/>
              <a:t>Decreased near visual acuity, distant vision intact</a:t>
            </a:r>
          </a:p>
        </p:txBody>
      </p:sp>
      <p:sp>
        <p:nvSpPr>
          <p:cNvPr id="688144" name="Oval 16"/>
          <p:cNvSpPr>
            <a:spLocks noChangeArrowheads="1"/>
          </p:cNvSpPr>
          <p:nvPr/>
        </p:nvSpPr>
        <p:spPr bwMode="auto">
          <a:xfrm>
            <a:off x="7391400" y="4724400"/>
            <a:ext cx="1371600" cy="1219200"/>
          </a:xfrm>
          <a:prstGeom prst="ellipse">
            <a:avLst/>
          </a:prstGeom>
          <a:noFill/>
          <a:ln w="28575">
            <a:solidFill>
              <a:schemeClr val="tx1"/>
            </a:solidFill>
            <a:prstDash val="sysDot"/>
            <a:round/>
            <a:headEnd/>
            <a:tailEnd/>
          </a:ln>
          <a:effectLst/>
        </p:spPr>
        <p:txBody>
          <a:bodyPr wrap="none" anchor="ctr"/>
          <a:lstStyle/>
          <a:p>
            <a:endParaRPr lang="en-US"/>
          </a:p>
        </p:txBody>
      </p:sp>
      <p:sp>
        <p:nvSpPr>
          <p:cNvPr id="688147" name="Line 19"/>
          <p:cNvSpPr>
            <a:spLocks noChangeShapeType="1"/>
          </p:cNvSpPr>
          <p:nvPr/>
        </p:nvSpPr>
        <p:spPr bwMode="auto">
          <a:xfrm flipH="1">
            <a:off x="8534400" y="5029200"/>
            <a:ext cx="152400" cy="0"/>
          </a:xfrm>
          <a:prstGeom prst="line">
            <a:avLst/>
          </a:prstGeom>
          <a:noFill/>
          <a:ln w="19050">
            <a:solidFill>
              <a:srgbClr val="FF0000"/>
            </a:solidFill>
            <a:round/>
            <a:headEnd/>
            <a:tailEnd type="triangle" w="med" len="med"/>
          </a:ln>
          <a:effectLst/>
        </p:spPr>
        <p:txBody>
          <a:bodyPr/>
          <a:lstStyle/>
          <a:p>
            <a:endParaRPr lang="en-US"/>
          </a:p>
        </p:txBody>
      </p:sp>
      <p:sp>
        <p:nvSpPr>
          <p:cNvPr id="688148" name="Line 20"/>
          <p:cNvSpPr>
            <a:spLocks noChangeShapeType="1"/>
          </p:cNvSpPr>
          <p:nvPr/>
        </p:nvSpPr>
        <p:spPr bwMode="auto">
          <a:xfrm flipH="1">
            <a:off x="8534400" y="5181600"/>
            <a:ext cx="228600" cy="0"/>
          </a:xfrm>
          <a:prstGeom prst="line">
            <a:avLst/>
          </a:prstGeom>
          <a:noFill/>
          <a:ln w="19050">
            <a:solidFill>
              <a:srgbClr val="FF0000"/>
            </a:solidFill>
            <a:round/>
            <a:headEnd/>
            <a:tailEnd type="triangle" w="med" len="med"/>
          </a:ln>
          <a:effectLst/>
        </p:spPr>
        <p:txBody>
          <a:bodyPr/>
          <a:lstStyle/>
          <a:p>
            <a:endParaRPr lang="en-US"/>
          </a:p>
        </p:txBody>
      </p:sp>
      <p:sp>
        <p:nvSpPr>
          <p:cNvPr id="688150" name="Line 22"/>
          <p:cNvSpPr>
            <a:spLocks noChangeShapeType="1"/>
          </p:cNvSpPr>
          <p:nvPr/>
        </p:nvSpPr>
        <p:spPr bwMode="auto">
          <a:xfrm flipH="1">
            <a:off x="8534400" y="5486400"/>
            <a:ext cx="228600" cy="0"/>
          </a:xfrm>
          <a:prstGeom prst="line">
            <a:avLst/>
          </a:prstGeom>
          <a:noFill/>
          <a:ln w="19050">
            <a:solidFill>
              <a:srgbClr val="FF0000"/>
            </a:solidFill>
            <a:round/>
            <a:headEnd/>
            <a:tailEnd type="triangle" w="med" len="med"/>
          </a:ln>
          <a:effectLst/>
        </p:spPr>
        <p:txBody>
          <a:bodyPr/>
          <a:lstStyle/>
          <a:p>
            <a:endParaRPr lang="en-US"/>
          </a:p>
        </p:txBody>
      </p:sp>
      <p:sp>
        <p:nvSpPr>
          <p:cNvPr id="688151" name="Line 23"/>
          <p:cNvSpPr>
            <a:spLocks noChangeShapeType="1"/>
          </p:cNvSpPr>
          <p:nvPr/>
        </p:nvSpPr>
        <p:spPr bwMode="auto">
          <a:xfrm flipH="1">
            <a:off x="8458200" y="5638800"/>
            <a:ext cx="228600" cy="0"/>
          </a:xfrm>
          <a:prstGeom prst="line">
            <a:avLst/>
          </a:prstGeom>
          <a:noFill/>
          <a:ln w="19050">
            <a:solidFill>
              <a:srgbClr val="FF0000"/>
            </a:solidFill>
            <a:round/>
            <a:headEnd/>
            <a:tailEnd type="triangle" w="med" len="med"/>
          </a:ln>
          <a:effectLst/>
        </p:spPr>
        <p:txBody>
          <a:bodyPr/>
          <a:lstStyle/>
          <a:p>
            <a:endParaRPr lang="en-US"/>
          </a:p>
        </p:txBody>
      </p:sp>
      <p:sp>
        <p:nvSpPr>
          <p:cNvPr id="688152" name="Oval 24"/>
          <p:cNvSpPr>
            <a:spLocks noChangeArrowheads="1"/>
          </p:cNvSpPr>
          <p:nvPr/>
        </p:nvSpPr>
        <p:spPr bwMode="auto">
          <a:xfrm>
            <a:off x="87630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88153" name="Oval 25"/>
          <p:cNvSpPr>
            <a:spLocks noChangeArrowheads="1"/>
          </p:cNvSpPr>
          <p:nvPr/>
        </p:nvSpPr>
        <p:spPr bwMode="auto">
          <a:xfrm>
            <a:off x="86868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688155" name="Text Box 27"/>
          <p:cNvSpPr txBox="1">
            <a:spLocks noChangeArrowheads="1"/>
          </p:cNvSpPr>
          <p:nvPr/>
        </p:nvSpPr>
        <p:spPr bwMode="auto">
          <a:xfrm>
            <a:off x="6772458" y="5943600"/>
            <a:ext cx="2286000" cy="366713"/>
          </a:xfrm>
          <a:prstGeom prst="rect">
            <a:avLst/>
          </a:prstGeom>
          <a:noFill/>
          <a:ln w="9525">
            <a:noFill/>
            <a:miter lim="800000"/>
            <a:headEnd/>
            <a:tailEnd/>
          </a:ln>
          <a:effectLst/>
        </p:spPr>
        <p:txBody>
          <a:bodyPr>
            <a:spAutoFit/>
          </a:bodyPr>
          <a:lstStyle/>
          <a:p>
            <a:pPr algn="ctr">
              <a:spcBef>
                <a:spcPct val="50000"/>
              </a:spcBef>
            </a:pPr>
            <a:r>
              <a:rPr lang="en-US" b="1" dirty="0">
                <a:solidFill>
                  <a:srgbClr val="FF0000"/>
                </a:solidFill>
              </a:rPr>
              <a:t>Hyperopic Eye</a:t>
            </a:r>
          </a:p>
        </p:txBody>
      </p:sp>
      <p:sp>
        <p:nvSpPr>
          <p:cNvPr id="688156" name="Text Box 28"/>
          <p:cNvSpPr txBox="1">
            <a:spLocks noChangeArrowheads="1"/>
          </p:cNvSpPr>
          <p:nvPr/>
        </p:nvSpPr>
        <p:spPr bwMode="auto">
          <a:xfrm>
            <a:off x="6705600" y="2819400"/>
            <a:ext cx="2286000" cy="366713"/>
          </a:xfrm>
          <a:prstGeom prst="rect">
            <a:avLst/>
          </a:prstGeom>
          <a:noFill/>
          <a:ln w="9525">
            <a:noFill/>
            <a:miter lim="800000"/>
            <a:headEnd/>
            <a:tailEnd/>
          </a:ln>
          <a:effectLst/>
        </p:spPr>
        <p:txBody>
          <a:bodyPr>
            <a:spAutoFit/>
          </a:bodyPr>
          <a:lstStyle/>
          <a:p>
            <a:pPr algn="ctr">
              <a:spcBef>
                <a:spcPct val="50000"/>
              </a:spcBef>
            </a:pPr>
            <a:r>
              <a:rPr lang="en-US" b="1"/>
              <a:t>Normal Eye</a:t>
            </a:r>
          </a:p>
        </p:txBody>
      </p:sp>
      <p:sp>
        <p:nvSpPr>
          <p:cNvPr id="688157" name="Text Box 29"/>
          <p:cNvSpPr txBox="1">
            <a:spLocks noChangeArrowheads="1"/>
          </p:cNvSpPr>
          <p:nvPr/>
        </p:nvSpPr>
        <p:spPr bwMode="auto">
          <a:xfrm>
            <a:off x="65802" y="5943600"/>
            <a:ext cx="7106608" cy="461665"/>
          </a:xfrm>
          <a:prstGeom prst="rect">
            <a:avLst/>
          </a:prstGeom>
          <a:noFill/>
          <a:ln w="9525">
            <a:noFill/>
            <a:miter lim="800000"/>
            <a:headEnd/>
            <a:tailEnd/>
          </a:ln>
          <a:effectLst/>
        </p:spPr>
        <p:txBody>
          <a:bodyPr wrap="square">
            <a:spAutoFit/>
          </a:bodyPr>
          <a:lstStyle/>
          <a:p>
            <a:pPr algn="ctr">
              <a:spcBef>
                <a:spcPct val="50000"/>
              </a:spcBef>
            </a:pPr>
            <a:r>
              <a:rPr lang="en-US" sz="1400" dirty="0"/>
              <a:t>(1 mm decrease in axial length is equivalent to a 3 </a:t>
            </a:r>
            <a:r>
              <a:rPr lang="en-US" sz="1400" dirty="0" smtClean="0"/>
              <a:t>diopter hyperopic </a:t>
            </a:r>
            <a:r>
              <a:rPr lang="en-US" sz="1400" dirty="0"/>
              <a:t>shift)</a:t>
            </a:r>
            <a:r>
              <a:rPr lang="en-US" dirty="0"/>
              <a:t> </a:t>
            </a:r>
          </a:p>
        </p:txBody>
      </p:sp>
      <p:pic>
        <p:nvPicPr>
          <p:cNvPr id="21" name="Picture 4" descr="meatball best"/>
          <p:cNvPicPr>
            <a:picLocks noChangeAspect="1" noChangeArrowheads="1"/>
          </p:cNvPicPr>
          <p:nvPr/>
        </p:nvPicPr>
        <p:blipFill>
          <a:blip r:embed="rId6" cstate="print"/>
          <a:srcRect/>
          <a:stretch>
            <a:fillRect/>
          </a:stretch>
        </p:blipFill>
        <p:spPr bwMode="auto">
          <a:xfrm>
            <a:off x="76200" y="58738"/>
            <a:ext cx="838200" cy="73818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43746" name="Picture 2"/>
          <p:cNvPicPr>
            <a:picLocks noGrp="1" noChangeAspect="1" noChangeArrowheads="1"/>
          </p:cNvPicPr>
          <p:nvPr>
            <p:ph sz="half" idx="4294967295"/>
          </p:nvPr>
        </p:nvPicPr>
        <p:blipFill>
          <a:blip r:embed="rId3" cstate="print"/>
          <a:srcRect l="3227" t="4987" r="4051" b="4718"/>
          <a:stretch>
            <a:fillRect/>
          </a:stretch>
        </p:blipFill>
        <p:spPr>
          <a:xfrm>
            <a:off x="5094288" y="1090613"/>
            <a:ext cx="2906712" cy="2605087"/>
          </a:xfrm>
          <a:prstGeom prst="rect">
            <a:avLst/>
          </a:prstGeom>
        </p:spPr>
      </p:pic>
      <p:sp>
        <p:nvSpPr>
          <p:cNvPr id="6" name="Rectangle 3"/>
          <p:cNvSpPr>
            <a:spLocks noChangeArrowheads="1"/>
          </p:cNvSpPr>
          <p:nvPr/>
        </p:nvSpPr>
        <p:spPr bwMode="auto">
          <a:xfrm>
            <a:off x="0" y="9263"/>
            <a:ext cx="9144000" cy="1206079"/>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sp>
        <p:nvSpPr>
          <p:cNvPr id="543745" name="Title 1"/>
          <p:cNvSpPr>
            <a:spLocks noGrp="1"/>
          </p:cNvSpPr>
          <p:nvPr>
            <p:ph type="title" idx="4294967295"/>
          </p:nvPr>
        </p:nvSpPr>
        <p:spPr>
          <a:xfrm>
            <a:off x="462703" y="22108"/>
            <a:ext cx="8229600" cy="1143000"/>
          </a:xfrm>
        </p:spPr>
        <p:txBody>
          <a:bodyPr lIns="91440" tIns="45720" rIns="91440" bIns="45720"/>
          <a:lstStyle/>
          <a:p>
            <a:r>
              <a:rPr lang="en-CA" sz="4000" dirty="0">
                <a:effectLst>
                  <a:outerShdw blurRad="38100" dist="38100" dir="2700000" algn="tl">
                    <a:srgbClr val="000000">
                      <a:alpha val="43137"/>
                    </a:srgbClr>
                  </a:outerShdw>
                </a:effectLst>
                <a:latin typeface="Cambria" pitchFamily="18" charset="0"/>
              </a:rPr>
              <a:t>In Flight B-scan Ultrasound</a:t>
            </a:r>
          </a:p>
        </p:txBody>
      </p:sp>
      <p:pic>
        <p:nvPicPr>
          <p:cNvPr id="543747" name="Content Placeholder 7" descr="IPCAMS3.jpg"/>
          <p:cNvPicPr>
            <a:picLocks noGrp="1" noChangeAspect="1"/>
          </p:cNvPicPr>
          <p:nvPr>
            <p:ph sz="half" idx="4294967295"/>
          </p:nvPr>
        </p:nvPicPr>
        <p:blipFill>
          <a:blip r:embed="rId4" cstate="print"/>
          <a:srcRect l="13979" t="5434" r="12186" b="12749"/>
          <a:stretch>
            <a:fillRect/>
          </a:stretch>
        </p:blipFill>
        <p:spPr>
          <a:xfrm>
            <a:off x="5359400" y="3683000"/>
            <a:ext cx="2616200" cy="2679700"/>
          </a:xfrm>
          <a:prstGeom prst="rect">
            <a:avLst/>
          </a:prstGeom>
        </p:spPr>
      </p:pic>
      <p:pic>
        <p:nvPicPr>
          <p:cNvPr id="543748" name="Picture 5"/>
          <p:cNvPicPr>
            <a:picLocks noChangeAspect="1" noChangeArrowheads="1"/>
          </p:cNvPicPr>
          <p:nvPr/>
        </p:nvPicPr>
        <p:blipFill>
          <a:blip r:embed="rId5" cstate="print"/>
          <a:srcRect l="958" t="1711" r="61430" b="2438"/>
          <a:stretch>
            <a:fillRect/>
          </a:stretch>
        </p:blipFill>
        <p:spPr bwMode="auto">
          <a:xfrm>
            <a:off x="1168400" y="1219200"/>
            <a:ext cx="3302000" cy="5054600"/>
          </a:xfrm>
          <a:prstGeom prst="rect">
            <a:avLst/>
          </a:prstGeom>
          <a:noFill/>
          <a:ln w="9525">
            <a:noFill/>
            <a:miter lim="800000"/>
            <a:headEnd/>
            <a:tailEnd/>
          </a:ln>
        </p:spPr>
      </p:pic>
      <p:pic>
        <p:nvPicPr>
          <p:cNvPr id="7" name="Picture 4" descr="meatball best"/>
          <p:cNvPicPr>
            <a:picLocks noChangeAspect="1" noChangeArrowheads="1"/>
          </p:cNvPicPr>
          <p:nvPr/>
        </p:nvPicPr>
        <p:blipFill>
          <a:blip r:embed="rId6" cstate="print"/>
          <a:srcRect/>
          <a:stretch>
            <a:fillRect/>
          </a:stretch>
        </p:blipFill>
        <p:spPr bwMode="auto">
          <a:xfrm>
            <a:off x="76200" y="58738"/>
            <a:ext cx="838200" cy="73818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263"/>
            <a:ext cx="9144000" cy="1206079"/>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pic>
        <p:nvPicPr>
          <p:cNvPr id="694276" name="Picture 4"/>
          <p:cNvPicPr>
            <a:picLocks noChangeAspect="1" noChangeArrowheads="1"/>
          </p:cNvPicPr>
          <p:nvPr/>
        </p:nvPicPr>
        <p:blipFill>
          <a:blip r:embed="rId3" cstate="print"/>
          <a:srcRect l="9331" t="26666" r="50238" b="12061"/>
          <a:stretch>
            <a:fillRect/>
          </a:stretch>
        </p:blipFill>
        <p:spPr bwMode="auto">
          <a:xfrm>
            <a:off x="533400" y="1600200"/>
            <a:ext cx="4267200" cy="2079625"/>
          </a:xfrm>
          <a:prstGeom prst="rect">
            <a:avLst/>
          </a:prstGeom>
          <a:noFill/>
          <a:ln w="9525">
            <a:noFill/>
            <a:miter lim="800000"/>
            <a:headEnd/>
            <a:tailEnd/>
          </a:ln>
          <a:effectLst/>
        </p:spPr>
      </p:pic>
      <p:pic>
        <p:nvPicPr>
          <p:cNvPr id="694277" name="Picture 5"/>
          <p:cNvPicPr>
            <a:picLocks noChangeAspect="1" noChangeArrowheads="1"/>
          </p:cNvPicPr>
          <p:nvPr/>
        </p:nvPicPr>
        <p:blipFill>
          <a:blip r:embed="rId4" cstate="print"/>
          <a:srcRect l="12331" t="16438" r="51118" b="28767"/>
          <a:stretch>
            <a:fillRect/>
          </a:stretch>
        </p:blipFill>
        <p:spPr bwMode="auto">
          <a:xfrm>
            <a:off x="533400" y="4267200"/>
            <a:ext cx="4267200" cy="2055813"/>
          </a:xfrm>
          <a:prstGeom prst="rect">
            <a:avLst/>
          </a:prstGeom>
          <a:noFill/>
          <a:ln w="9525">
            <a:noFill/>
            <a:miter lim="800000"/>
            <a:headEnd/>
            <a:tailEnd/>
          </a:ln>
          <a:effectLst/>
        </p:spPr>
      </p:pic>
      <p:pic>
        <p:nvPicPr>
          <p:cNvPr id="694278" name="Picture 3" descr="9_Subj1_OD_1100.jpg"/>
          <p:cNvPicPr>
            <a:picLocks noChangeAspect="1"/>
          </p:cNvPicPr>
          <p:nvPr/>
        </p:nvPicPr>
        <p:blipFill>
          <a:blip r:embed="rId5" cstate="print"/>
          <a:srcRect l="24954" t="17778" r="17941" b="18889"/>
          <a:stretch>
            <a:fillRect/>
          </a:stretch>
        </p:blipFill>
        <p:spPr bwMode="auto">
          <a:xfrm>
            <a:off x="5486400" y="2362200"/>
            <a:ext cx="3124200" cy="3124200"/>
          </a:xfrm>
          <a:prstGeom prst="rect">
            <a:avLst/>
          </a:prstGeom>
          <a:noFill/>
          <a:ln w="9525">
            <a:noFill/>
            <a:miter lim="800000"/>
            <a:headEnd/>
            <a:tailEnd/>
          </a:ln>
        </p:spPr>
      </p:pic>
      <p:sp>
        <p:nvSpPr>
          <p:cNvPr id="694279" name="Rectangle 7"/>
          <p:cNvSpPr>
            <a:spLocks noGrp="1" noChangeArrowheads="1"/>
          </p:cNvSpPr>
          <p:nvPr>
            <p:ph type="title"/>
          </p:nvPr>
        </p:nvSpPr>
        <p:spPr>
          <a:xfrm>
            <a:off x="0" y="80427"/>
            <a:ext cx="9144000" cy="1077218"/>
          </a:xfrm>
        </p:spPr>
        <p:txBody>
          <a:bodyPr>
            <a:spAutoFit/>
          </a:bodyPr>
          <a:lstStyle/>
          <a:p>
            <a:r>
              <a:rPr lang="en-US" sz="3200" dirty="0">
                <a:effectLst>
                  <a:outerShdw blurRad="38100" dist="38100" dir="2700000" algn="tl">
                    <a:srgbClr val="000000">
                      <a:alpha val="43137"/>
                    </a:srgbClr>
                  </a:outerShdw>
                </a:effectLst>
                <a:latin typeface="Cambria" pitchFamily="18" charset="0"/>
              </a:rPr>
              <a:t>ISS In-flight Crew Ultrasound Imaging:</a:t>
            </a:r>
            <a:br>
              <a:rPr lang="en-US" sz="3200" dirty="0">
                <a:effectLst>
                  <a:outerShdw blurRad="38100" dist="38100" dir="2700000" algn="tl">
                    <a:srgbClr val="000000">
                      <a:alpha val="43137"/>
                    </a:srgbClr>
                  </a:outerShdw>
                </a:effectLst>
                <a:latin typeface="Cambria" pitchFamily="18" charset="0"/>
              </a:rPr>
            </a:br>
            <a:r>
              <a:rPr lang="en-US" sz="3200" dirty="0">
                <a:effectLst>
                  <a:outerShdw blurRad="38100" dist="38100" dir="2700000" algn="tl">
                    <a:srgbClr val="000000">
                      <a:alpha val="43137"/>
                    </a:srgbClr>
                  </a:outerShdw>
                </a:effectLst>
                <a:latin typeface="Cambria" pitchFamily="18" charset="0"/>
              </a:rPr>
              <a:t>Additional Signs of Raised Intracranial Pressure</a:t>
            </a:r>
          </a:p>
        </p:txBody>
      </p:sp>
      <p:sp>
        <p:nvSpPr>
          <p:cNvPr id="694280" name="Text Box 8"/>
          <p:cNvSpPr txBox="1">
            <a:spLocks noChangeArrowheads="1"/>
          </p:cNvSpPr>
          <p:nvPr/>
        </p:nvSpPr>
        <p:spPr bwMode="auto">
          <a:xfrm>
            <a:off x="381000" y="1219200"/>
            <a:ext cx="4724400" cy="307777"/>
          </a:xfrm>
          <a:prstGeom prst="rect">
            <a:avLst/>
          </a:prstGeom>
          <a:noFill/>
          <a:ln w="9525">
            <a:noFill/>
            <a:miter lim="800000"/>
            <a:headEnd/>
            <a:tailEnd/>
          </a:ln>
          <a:effectLst/>
        </p:spPr>
        <p:txBody>
          <a:bodyPr>
            <a:spAutoFit/>
          </a:bodyPr>
          <a:lstStyle/>
          <a:p>
            <a:pPr>
              <a:spcBef>
                <a:spcPct val="50000"/>
              </a:spcBef>
            </a:pPr>
            <a:r>
              <a:rPr lang="en-US" sz="1400" b="1" dirty="0"/>
              <a:t>1. Increased Optic Nerve Sheath Diameter</a:t>
            </a:r>
          </a:p>
        </p:txBody>
      </p:sp>
      <p:sp>
        <p:nvSpPr>
          <p:cNvPr id="694281" name="Text Box 9"/>
          <p:cNvSpPr txBox="1">
            <a:spLocks noChangeArrowheads="1"/>
          </p:cNvSpPr>
          <p:nvPr/>
        </p:nvSpPr>
        <p:spPr bwMode="auto">
          <a:xfrm>
            <a:off x="1371600" y="1981200"/>
            <a:ext cx="2438400" cy="274638"/>
          </a:xfrm>
          <a:prstGeom prst="rect">
            <a:avLst/>
          </a:prstGeom>
          <a:noFill/>
          <a:ln w="9525">
            <a:noFill/>
            <a:miter lim="800000"/>
            <a:headEnd/>
            <a:tailEnd/>
          </a:ln>
          <a:effectLst/>
        </p:spPr>
        <p:txBody>
          <a:bodyPr>
            <a:spAutoFit/>
          </a:bodyPr>
          <a:lstStyle/>
          <a:p>
            <a:pPr>
              <a:spcBef>
                <a:spcPct val="50000"/>
              </a:spcBef>
            </a:pPr>
            <a:r>
              <a:rPr lang="en-US" sz="1200" dirty="0">
                <a:solidFill>
                  <a:srgbClr val="FFFF00"/>
                </a:solidFill>
              </a:rPr>
              <a:t>Terrestrial Normal &lt; 5.9mm</a:t>
            </a:r>
          </a:p>
        </p:txBody>
      </p:sp>
      <p:sp>
        <p:nvSpPr>
          <p:cNvPr id="694282" name="Text Box 10"/>
          <p:cNvSpPr txBox="1">
            <a:spLocks noChangeArrowheads="1"/>
          </p:cNvSpPr>
          <p:nvPr/>
        </p:nvSpPr>
        <p:spPr bwMode="auto">
          <a:xfrm>
            <a:off x="228600" y="3886200"/>
            <a:ext cx="4724400" cy="307777"/>
          </a:xfrm>
          <a:prstGeom prst="rect">
            <a:avLst/>
          </a:prstGeom>
          <a:noFill/>
          <a:ln w="9525">
            <a:noFill/>
            <a:miter lim="800000"/>
            <a:headEnd/>
            <a:tailEnd/>
          </a:ln>
          <a:effectLst/>
        </p:spPr>
        <p:txBody>
          <a:bodyPr>
            <a:spAutoFit/>
          </a:bodyPr>
          <a:lstStyle/>
          <a:p>
            <a:pPr algn="ctr">
              <a:spcBef>
                <a:spcPct val="50000"/>
              </a:spcBef>
            </a:pPr>
            <a:r>
              <a:rPr lang="en-US" sz="1400" b="1"/>
              <a:t>2. Posterior Globe Flattening</a:t>
            </a:r>
          </a:p>
        </p:txBody>
      </p:sp>
      <p:sp>
        <p:nvSpPr>
          <p:cNvPr id="694283" name="Text Box 11"/>
          <p:cNvSpPr txBox="1">
            <a:spLocks noChangeArrowheads="1"/>
          </p:cNvSpPr>
          <p:nvPr/>
        </p:nvSpPr>
        <p:spPr bwMode="auto">
          <a:xfrm>
            <a:off x="2743200" y="5105400"/>
            <a:ext cx="2438400" cy="274638"/>
          </a:xfrm>
          <a:prstGeom prst="rect">
            <a:avLst/>
          </a:prstGeom>
          <a:noFill/>
          <a:ln w="9525">
            <a:noFill/>
            <a:miter lim="800000"/>
            <a:headEnd/>
            <a:tailEnd/>
          </a:ln>
          <a:effectLst/>
        </p:spPr>
        <p:txBody>
          <a:bodyPr>
            <a:spAutoFit/>
          </a:bodyPr>
          <a:lstStyle/>
          <a:p>
            <a:pPr>
              <a:spcBef>
                <a:spcPct val="50000"/>
              </a:spcBef>
            </a:pPr>
            <a:r>
              <a:rPr lang="en-US" sz="1200">
                <a:solidFill>
                  <a:srgbClr val="FFFF00"/>
                </a:solidFill>
              </a:rPr>
              <a:t>Flattening of Posterior Globe </a:t>
            </a:r>
          </a:p>
        </p:txBody>
      </p:sp>
      <p:sp>
        <p:nvSpPr>
          <p:cNvPr id="694284" name="Text Box 12"/>
          <p:cNvSpPr txBox="1">
            <a:spLocks noChangeArrowheads="1"/>
          </p:cNvSpPr>
          <p:nvPr/>
        </p:nvSpPr>
        <p:spPr bwMode="auto">
          <a:xfrm>
            <a:off x="4724400" y="1981200"/>
            <a:ext cx="4724400" cy="307777"/>
          </a:xfrm>
          <a:prstGeom prst="rect">
            <a:avLst/>
          </a:prstGeom>
          <a:noFill/>
          <a:ln w="9525">
            <a:noFill/>
            <a:miter lim="800000"/>
            <a:headEnd/>
            <a:tailEnd/>
          </a:ln>
          <a:effectLst/>
        </p:spPr>
        <p:txBody>
          <a:bodyPr>
            <a:spAutoFit/>
          </a:bodyPr>
          <a:lstStyle/>
          <a:p>
            <a:pPr algn="ctr">
              <a:spcBef>
                <a:spcPct val="50000"/>
              </a:spcBef>
            </a:pPr>
            <a:r>
              <a:rPr lang="en-US" sz="1400" b="1"/>
              <a:t>3. Raised Optic Disc</a:t>
            </a:r>
          </a:p>
        </p:txBody>
      </p:sp>
      <p:sp>
        <p:nvSpPr>
          <p:cNvPr id="694285" name="Line 13"/>
          <p:cNvSpPr>
            <a:spLocks noChangeShapeType="1"/>
          </p:cNvSpPr>
          <p:nvPr/>
        </p:nvSpPr>
        <p:spPr bwMode="auto">
          <a:xfrm>
            <a:off x="5867400" y="4038600"/>
            <a:ext cx="762000" cy="304800"/>
          </a:xfrm>
          <a:prstGeom prst="line">
            <a:avLst/>
          </a:prstGeom>
          <a:noFill/>
          <a:ln w="19050">
            <a:solidFill>
              <a:srgbClr val="FFFF00"/>
            </a:solidFill>
            <a:round/>
            <a:headEnd/>
            <a:tailEnd type="triangle" w="med" len="med"/>
          </a:ln>
          <a:effectLst/>
        </p:spPr>
        <p:txBody>
          <a:bodyPr/>
          <a:lstStyle/>
          <a:p>
            <a:endParaRPr lang="en-US"/>
          </a:p>
        </p:txBody>
      </p:sp>
      <p:pic>
        <p:nvPicPr>
          <p:cNvPr id="13" name="Picture 4" descr="meatball best"/>
          <p:cNvPicPr>
            <a:picLocks noChangeAspect="1" noChangeArrowheads="1"/>
          </p:cNvPicPr>
          <p:nvPr/>
        </p:nvPicPr>
        <p:blipFill>
          <a:blip r:embed="rId6" cstate="print"/>
          <a:srcRect/>
          <a:stretch>
            <a:fillRect/>
          </a:stretch>
        </p:blipFill>
        <p:spPr bwMode="auto">
          <a:xfrm>
            <a:off x="76200" y="58738"/>
            <a:ext cx="838200" cy="738187"/>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9" name="Content Placeholder 8" descr="iss045e01550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64703" y="3124200"/>
            <a:ext cx="3117801" cy="3048000"/>
          </a:xfrm>
          <a:prstGeom prst="rect">
            <a:avLst/>
          </a:prstGeom>
          <a:ln>
            <a:noFill/>
          </a:ln>
          <a:effectLst>
            <a:outerShdw blurRad="50800" dist="38100" dir="2700000" algn="tl" rotWithShape="0">
              <a:srgbClr val="000000">
                <a:alpha val="43000"/>
              </a:srgbClr>
            </a:outerShdw>
          </a:effectLst>
        </p:spPr>
      </p:pic>
      <p:sp>
        <p:nvSpPr>
          <p:cNvPr id="11" name="Content Placeholder 2"/>
          <p:cNvSpPr>
            <a:spLocks noGrp="1"/>
          </p:cNvSpPr>
          <p:nvPr>
            <p:ph idx="1"/>
          </p:nvPr>
        </p:nvSpPr>
        <p:spPr>
          <a:xfrm>
            <a:off x="66490" y="792565"/>
            <a:ext cx="9077510" cy="318036"/>
          </a:xfrm>
        </p:spPr>
        <p:txBody>
          <a:bodyPr wrap="square">
            <a:spAutoFit/>
          </a:bodyPr>
          <a:lstStyle/>
          <a:p>
            <a:pPr marL="0" indent="0" algn="ctr">
              <a:lnSpc>
                <a:spcPct val="90000"/>
              </a:lnSpc>
              <a:spcBef>
                <a:spcPts val="0"/>
              </a:spcBef>
              <a:buNone/>
            </a:pPr>
            <a:r>
              <a:rPr lang="en-US" sz="1600" b="0" dirty="0" smtClean="0">
                <a:solidFill>
                  <a:schemeClr val="bg2"/>
                </a:solidFill>
                <a:effectLst>
                  <a:outerShdw blurRad="50800" dist="38100" dir="2700000" algn="tl" rotWithShape="0">
                    <a:srgbClr val="000000">
                      <a:alpha val="43000"/>
                    </a:srgbClr>
                  </a:outerShdw>
                </a:effectLst>
                <a:cs typeface="Arial Narrow"/>
              </a:rPr>
              <a:t>M. Stenger (NASA), A. Hargens (UCSD), S. Dulchavsky (HFH), I. Alferova (RAS IBMP)</a:t>
            </a:r>
            <a:endParaRPr lang="en-US" sz="1600" b="0" dirty="0">
              <a:solidFill>
                <a:schemeClr val="bg2"/>
              </a:solidFill>
              <a:effectLst>
                <a:outerShdw blurRad="50800" dist="38100" dir="2700000" algn="tl" rotWithShape="0">
                  <a:srgbClr val="000000">
                    <a:alpha val="43000"/>
                  </a:srgbClr>
                </a:outerShdw>
              </a:effectLst>
              <a:cs typeface="Arial Narrow"/>
            </a:endParaRPr>
          </a:p>
        </p:txBody>
      </p:sp>
      <p:sp>
        <p:nvSpPr>
          <p:cNvPr id="13" name="Title 1"/>
          <p:cNvSpPr>
            <a:spLocks noGrp="1"/>
          </p:cNvSpPr>
          <p:nvPr>
            <p:ph type="title"/>
          </p:nvPr>
        </p:nvSpPr>
        <p:spPr>
          <a:xfrm>
            <a:off x="450551" y="162730"/>
            <a:ext cx="8229600" cy="605294"/>
          </a:xfrm>
        </p:spPr>
        <p:txBody>
          <a:bodyPr>
            <a:spAutoFit/>
          </a:bodyPr>
          <a:lstStyle/>
          <a:p>
            <a:pPr>
              <a:lnSpc>
                <a:spcPct val="80000"/>
              </a:lnSpc>
            </a:pPr>
            <a:r>
              <a:rPr lang="en-US" sz="4000" b="1" dirty="0" smtClean="0">
                <a:effectLst>
                  <a:outerShdw blurRad="38100" dist="38100" dir="2700000" algn="tl">
                    <a:schemeClr val="tx1"/>
                  </a:outerShdw>
                </a:effectLst>
                <a:latin typeface="Calibri"/>
                <a:cs typeface="Calibri"/>
              </a:rPr>
              <a:t>Fluid Shifts Investigation</a:t>
            </a:r>
            <a:endParaRPr lang="en-US" sz="4000" b="1" dirty="0">
              <a:effectLst>
                <a:outerShdw blurRad="38100" dist="38100" dir="2700000" algn="tl">
                  <a:schemeClr val="tx1"/>
                </a:outerShdw>
              </a:effectLst>
              <a:latin typeface="Calibri"/>
              <a:cs typeface="Calibri"/>
            </a:endParaRPr>
          </a:p>
        </p:txBody>
      </p:sp>
      <p:pic>
        <p:nvPicPr>
          <p:cNvPr id="7" name="Picture 6" descr="2015-04-10 Chibis MartinD.jpg.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3959" y="3764939"/>
            <a:ext cx="3507860" cy="2630895"/>
          </a:xfrm>
          <a:prstGeom prst="rect">
            <a:avLst/>
          </a:prstGeom>
          <a:ln>
            <a:noFill/>
          </a:ln>
          <a:effectLst>
            <a:outerShdw blurRad="50800" dist="38100" dir="2700000" algn="tl" rotWithShape="0">
              <a:srgbClr val="000000">
                <a:alpha val="43000"/>
              </a:srgbClr>
            </a:outerShdw>
          </a:effectLst>
        </p:spPr>
      </p:pic>
      <p:pic>
        <p:nvPicPr>
          <p:cNvPr id="28" name="Content Placeholder 7" descr="2015-06-02 08-39-14 iss043e27620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351209" y="1143000"/>
            <a:ext cx="3038663" cy="2971800"/>
          </a:xfrm>
          <a:prstGeom prst="rect">
            <a:avLst/>
          </a:prstGeom>
          <a:ln>
            <a:noFill/>
          </a:ln>
          <a:effectLst>
            <a:outerShdw blurRad="50800" dist="38100" dir="2700000" algn="tl" rotWithShape="0">
              <a:srgbClr val="000000">
                <a:alpha val="43000"/>
              </a:srgbClr>
            </a:outerShdw>
          </a:effectLst>
        </p:spPr>
      </p:pic>
      <p:pic>
        <p:nvPicPr>
          <p:cNvPr id="10" name="Picture 9" descr="Screenshot 2016-06-09 13.25.37.png"/>
          <p:cNvPicPr>
            <a:picLocks noChangeAspect="1"/>
          </p:cNvPicPr>
          <p:nvPr/>
        </p:nvPicPr>
        <p:blipFill rotWithShape="1">
          <a:blip r:embed="rId6">
            <a:extLst>
              <a:ext uri="{28A0092B-C50C-407E-A947-70E740481C1C}">
                <a14:useLocalDpi xmlns:a14="http://schemas.microsoft.com/office/drawing/2010/main" val="0"/>
              </a:ext>
            </a:extLst>
          </a:blip>
          <a:srcRect l="20665" t="13332" r="5447" b="1221"/>
          <a:stretch/>
        </p:blipFill>
        <p:spPr>
          <a:xfrm>
            <a:off x="178196" y="1204139"/>
            <a:ext cx="3079008" cy="2901778"/>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22504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0" y="-1"/>
            <a:ext cx="9144000" cy="685800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547842" name="Rectangle 2"/>
          <p:cNvSpPr>
            <a:spLocks noGrp="1" noChangeArrowheads="1"/>
          </p:cNvSpPr>
          <p:nvPr>
            <p:ph type="title"/>
          </p:nvPr>
        </p:nvSpPr>
        <p:spPr>
          <a:xfrm>
            <a:off x="0" y="54145"/>
            <a:ext cx="9144000" cy="646331"/>
          </a:xfrm>
        </p:spPr>
        <p:txBody>
          <a:bodyPr>
            <a:spAutoFit/>
          </a:bodyPr>
          <a:lstStyle/>
          <a:p>
            <a:pPr>
              <a:defRPr/>
            </a:pPr>
            <a:r>
              <a:rPr lang="en-US" sz="3600" dirty="0">
                <a:solidFill>
                  <a:schemeClr val="bg2"/>
                </a:solidFill>
                <a:effectLst>
                  <a:outerShdw blurRad="38100" dist="38100" dir="2700000" algn="tl">
                    <a:srgbClr val="000000">
                      <a:alpha val="43137"/>
                    </a:srgbClr>
                  </a:outerShdw>
                </a:effectLst>
                <a:latin typeface="Cambria" pitchFamily="18" charset="0"/>
                <a:cs typeface="Calibri" pitchFamily="34" charset="0"/>
              </a:rPr>
              <a:t>Musculoskeletal Loss &amp; Treatment</a:t>
            </a:r>
          </a:p>
        </p:txBody>
      </p:sp>
      <p:sp>
        <p:nvSpPr>
          <p:cNvPr id="48131" name="Rectangle 3"/>
          <p:cNvSpPr>
            <a:spLocks noGrp="1" noChangeArrowheads="1"/>
          </p:cNvSpPr>
          <p:nvPr>
            <p:ph idx="1"/>
          </p:nvPr>
        </p:nvSpPr>
        <p:spPr bwMode="auto">
          <a:xfrm>
            <a:off x="4554308" y="4834099"/>
            <a:ext cx="4003675" cy="1477328"/>
          </a:xfrm>
          <a:noFill/>
          <a:ln>
            <a:miter lim="800000"/>
            <a:headEnd/>
            <a:tailEnd/>
          </a:ln>
        </p:spPr>
        <p:txBody>
          <a:bodyPr vert="horz" wrap="square" lIns="91440" tIns="45720" rIns="91440" bIns="45720" numCol="1" anchor="t" anchorCtr="0" compatLnSpc="1">
            <a:prstTxWarp prst="textNoShape">
              <a:avLst/>
            </a:prstTxWarp>
            <a:spAutoFit/>
          </a:bodyPr>
          <a:lstStyle/>
          <a:p>
            <a:pPr>
              <a:spcBef>
                <a:spcPts val="0"/>
              </a:spcBef>
            </a:pPr>
            <a:r>
              <a:rPr lang="en-US" sz="1800" b="1" dirty="0">
                <a:latin typeface="Calibri"/>
                <a:cs typeface="Calibri"/>
              </a:rPr>
              <a:t>Bone</a:t>
            </a:r>
          </a:p>
          <a:p>
            <a:pPr lvl="1">
              <a:spcBef>
                <a:spcPts val="0"/>
              </a:spcBef>
            </a:pPr>
            <a:r>
              <a:rPr lang="en-US" sz="1800" b="1" dirty="0">
                <a:latin typeface="Calibri"/>
                <a:cs typeface="Calibri"/>
              </a:rPr>
              <a:t>Resistive Exercise</a:t>
            </a:r>
          </a:p>
          <a:p>
            <a:pPr lvl="1">
              <a:spcBef>
                <a:spcPts val="0"/>
              </a:spcBef>
            </a:pPr>
            <a:r>
              <a:rPr lang="en-US" sz="1800" b="1" dirty="0">
                <a:latin typeface="Calibri"/>
                <a:cs typeface="Calibri"/>
              </a:rPr>
              <a:t>Nutrition</a:t>
            </a:r>
          </a:p>
          <a:p>
            <a:pPr lvl="2">
              <a:spcBef>
                <a:spcPts val="0"/>
              </a:spcBef>
            </a:pPr>
            <a:r>
              <a:rPr lang="en-US" sz="1800" b="1" dirty="0">
                <a:latin typeface="Calibri"/>
                <a:cs typeface="Calibri"/>
              </a:rPr>
              <a:t>Decrease the salt!</a:t>
            </a:r>
          </a:p>
          <a:p>
            <a:pPr lvl="1">
              <a:spcBef>
                <a:spcPts val="0"/>
              </a:spcBef>
            </a:pPr>
            <a:r>
              <a:rPr lang="en-US" sz="1800" b="1" dirty="0">
                <a:latin typeface="Calibri"/>
                <a:cs typeface="Calibri"/>
              </a:rPr>
              <a:t>Bisphosphonates</a:t>
            </a:r>
          </a:p>
        </p:txBody>
      </p:sp>
      <p:pic>
        <p:nvPicPr>
          <p:cNvPr id="10" name="Picture 11" descr="MEATBAL"/>
          <p:cNvPicPr>
            <a:picLocks noChangeAspect="1" noChangeArrowheads="1"/>
          </p:cNvPicPr>
          <p:nvPr/>
        </p:nvPicPr>
        <p:blipFill>
          <a:blip r:embed="rId3" cstate="print"/>
          <a:srcRect/>
          <a:stretch>
            <a:fillRect/>
          </a:stretch>
        </p:blipFill>
        <p:spPr bwMode="auto">
          <a:xfrm>
            <a:off x="3125" y="213"/>
            <a:ext cx="808038" cy="709612"/>
          </a:xfrm>
          <a:prstGeom prst="rect">
            <a:avLst/>
          </a:prstGeom>
          <a:noFill/>
          <a:ln w="9525">
            <a:noFill/>
            <a:miter lim="800000"/>
            <a:headEnd/>
            <a:tailEnd/>
          </a:ln>
        </p:spPr>
      </p:pic>
      <p:grpSp>
        <p:nvGrpSpPr>
          <p:cNvPr id="73" name="Group 4"/>
          <p:cNvGrpSpPr>
            <a:grpSpLocks/>
          </p:cNvGrpSpPr>
          <p:nvPr/>
        </p:nvGrpSpPr>
        <p:grpSpPr bwMode="auto">
          <a:xfrm rot="-1287179">
            <a:off x="120140" y="2133600"/>
            <a:ext cx="2436813" cy="3886200"/>
            <a:chOff x="1920" y="1056"/>
            <a:chExt cx="1779" cy="2832"/>
          </a:xfrm>
        </p:grpSpPr>
        <p:sp>
          <p:nvSpPr>
            <p:cNvPr id="74" name="AutoShape 5"/>
            <p:cNvSpPr>
              <a:spLocks noChangeAspect="1" noChangeArrowheads="1" noTextEdit="1"/>
            </p:cNvSpPr>
            <p:nvPr/>
          </p:nvSpPr>
          <p:spPr bwMode="auto">
            <a:xfrm>
              <a:off x="1920" y="1056"/>
              <a:ext cx="1779" cy="2832"/>
            </a:xfrm>
            <a:prstGeom prst="rect">
              <a:avLst/>
            </a:prstGeom>
            <a:noFill/>
            <a:ln w="9525">
              <a:noFill/>
              <a:miter lim="800000"/>
              <a:headEnd/>
              <a:tailEnd/>
            </a:ln>
          </p:spPr>
          <p:txBody>
            <a:bodyPr/>
            <a:lstStyle/>
            <a:p>
              <a:endParaRPr lang="en-US"/>
            </a:p>
          </p:txBody>
        </p:sp>
        <p:sp>
          <p:nvSpPr>
            <p:cNvPr id="75" name="Freeform 6"/>
            <p:cNvSpPr>
              <a:spLocks/>
            </p:cNvSpPr>
            <p:nvPr/>
          </p:nvSpPr>
          <p:spPr bwMode="auto">
            <a:xfrm>
              <a:off x="1920" y="1056"/>
              <a:ext cx="1779" cy="2832"/>
            </a:xfrm>
            <a:custGeom>
              <a:avLst/>
              <a:gdLst>
                <a:gd name="T0" fmla="*/ 1291 w 1779"/>
                <a:gd name="T1" fmla="*/ 136 h 2832"/>
                <a:gd name="T2" fmla="*/ 1207 w 1779"/>
                <a:gd name="T3" fmla="*/ 71 h 2832"/>
                <a:gd name="T4" fmla="*/ 1119 w 1779"/>
                <a:gd name="T5" fmla="*/ 21 h 2832"/>
                <a:gd name="T6" fmla="*/ 1038 w 1779"/>
                <a:gd name="T7" fmla="*/ 0 h 2832"/>
                <a:gd name="T8" fmla="*/ 981 w 1779"/>
                <a:gd name="T9" fmla="*/ 21 h 2832"/>
                <a:gd name="T10" fmla="*/ 936 w 1779"/>
                <a:gd name="T11" fmla="*/ 74 h 2832"/>
                <a:gd name="T12" fmla="*/ 900 w 1779"/>
                <a:gd name="T13" fmla="*/ 150 h 2832"/>
                <a:gd name="T14" fmla="*/ 886 w 1779"/>
                <a:gd name="T15" fmla="*/ 243 h 2832"/>
                <a:gd name="T16" fmla="*/ 898 w 1779"/>
                <a:gd name="T17" fmla="*/ 353 h 2832"/>
                <a:gd name="T18" fmla="*/ 950 w 1779"/>
                <a:gd name="T19" fmla="*/ 476 h 2832"/>
                <a:gd name="T20" fmla="*/ 1000 w 1779"/>
                <a:gd name="T21" fmla="*/ 576 h 2832"/>
                <a:gd name="T22" fmla="*/ 1019 w 1779"/>
                <a:gd name="T23" fmla="*/ 636 h 2832"/>
                <a:gd name="T24" fmla="*/ 1012 w 1779"/>
                <a:gd name="T25" fmla="*/ 705 h 2832"/>
                <a:gd name="T26" fmla="*/ 988 w 1779"/>
                <a:gd name="T27" fmla="*/ 765 h 2832"/>
                <a:gd name="T28" fmla="*/ 926 w 1779"/>
                <a:gd name="T29" fmla="*/ 936 h 2832"/>
                <a:gd name="T30" fmla="*/ 791 w 1779"/>
                <a:gd name="T31" fmla="*/ 1265 h 2832"/>
                <a:gd name="T32" fmla="*/ 626 w 1779"/>
                <a:gd name="T33" fmla="*/ 1641 h 2832"/>
                <a:gd name="T34" fmla="*/ 474 w 1779"/>
                <a:gd name="T35" fmla="*/ 1951 h 2832"/>
                <a:gd name="T36" fmla="*/ 372 w 1779"/>
                <a:gd name="T37" fmla="*/ 2084 h 2832"/>
                <a:gd name="T38" fmla="*/ 288 w 1779"/>
                <a:gd name="T39" fmla="*/ 2108 h 2832"/>
                <a:gd name="T40" fmla="*/ 181 w 1779"/>
                <a:gd name="T41" fmla="*/ 2172 h 2832"/>
                <a:gd name="T42" fmla="*/ 81 w 1779"/>
                <a:gd name="T43" fmla="*/ 2260 h 2832"/>
                <a:gd name="T44" fmla="*/ 14 w 1779"/>
                <a:gd name="T45" fmla="*/ 2365 h 2832"/>
                <a:gd name="T46" fmla="*/ 5 w 1779"/>
                <a:gd name="T47" fmla="*/ 2468 h 2832"/>
                <a:gd name="T48" fmla="*/ 50 w 1779"/>
                <a:gd name="T49" fmla="*/ 2541 h 2832"/>
                <a:gd name="T50" fmla="*/ 124 w 1779"/>
                <a:gd name="T51" fmla="*/ 2582 h 2832"/>
                <a:gd name="T52" fmla="*/ 207 w 1779"/>
                <a:gd name="T53" fmla="*/ 2601 h 2832"/>
                <a:gd name="T54" fmla="*/ 283 w 1779"/>
                <a:gd name="T55" fmla="*/ 2603 h 2832"/>
                <a:gd name="T56" fmla="*/ 345 w 1779"/>
                <a:gd name="T57" fmla="*/ 2603 h 2832"/>
                <a:gd name="T58" fmla="*/ 410 w 1779"/>
                <a:gd name="T59" fmla="*/ 2644 h 2832"/>
                <a:gd name="T60" fmla="*/ 498 w 1779"/>
                <a:gd name="T61" fmla="*/ 2722 h 2832"/>
                <a:gd name="T62" fmla="*/ 595 w 1779"/>
                <a:gd name="T63" fmla="*/ 2796 h 2832"/>
                <a:gd name="T64" fmla="*/ 695 w 1779"/>
                <a:gd name="T65" fmla="*/ 2832 h 2832"/>
                <a:gd name="T66" fmla="*/ 779 w 1779"/>
                <a:gd name="T67" fmla="*/ 2801 h 2832"/>
                <a:gd name="T68" fmla="*/ 819 w 1779"/>
                <a:gd name="T69" fmla="*/ 2749 h 2832"/>
                <a:gd name="T70" fmla="*/ 850 w 1779"/>
                <a:gd name="T71" fmla="*/ 2680 h 2832"/>
                <a:gd name="T72" fmla="*/ 864 w 1779"/>
                <a:gd name="T73" fmla="*/ 2599 h 2832"/>
                <a:gd name="T74" fmla="*/ 872 w 1779"/>
                <a:gd name="T75" fmla="*/ 2513 h 2832"/>
                <a:gd name="T76" fmla="*/ 864 w 1779"/>
                <a:gd name="T77" fmla="*/ 2434 h 2832"/>
                <a:gd name="T78" fmla="*/ 850 w 1779"/>
                <a:gd name="T79" fmla="*/ 2375 h 2832"/>
                <a:gd name="T80" fmla="*/ 831 w 1779"/>
                <a:gd name="T81" fmla="*/ 2322 h 2832"/>
                <a:gd name="T82" fmla="*/ 810 w 1779"/>
                <a:gd name="T83" fmla="*/ 2265 h 2832"/>
                <a:gd name="T84" fmla="*/ 805 w 1779"/>
                <a:gd name="T85" fmla="*/ 2194 h 2832"/>
                <a:gd name="T86" fmla="*/ 874 w 1779"/>
                <a:gd name="T87" fmla="*/ 1991 h 2832"/>
                <a:gd name="T88" fmla="*/ 1000 w 1779"/>
                <a:gd name="T89" fmla="*/ 1674 h 2832"/>
                <a:gd name="T90" fmla="*/ 1148 w 1779"/>
                <a:gd name="T91" fmla="*/ 1315 h 2832"/>
                <a:gd name="T92" fmla="*/ 1296 w 1779"/>
                <a:gd name="T93" fmla="*/ 993 h 2832"/>
                <a:gd name="T94" fmla="*/ 1391 w 1779"/>
                <a:gd name="T95" fmla="*/ 815 h 2832"/>
                <a:gd name="T96" fmla="*/ 1460 w 1779"/>
                <a:gd name="T97" fmla="*/ 769 h 2832"/>
                <a:gd name="T98" fmla="*/ 1527 w 1779"/>
                <a:gd name="T99" fmla="*/ 741 h 2832"/>
                <a:gd name="T100" fmla="*/ 1596 w 1779"/>
                <a:gd name="T101" fmla="*/ 707 h 2832"/>
                <a:gd name="T102" fmla="*/ 1679 w 1779"/>
                <a:gd name="T103" fmla="*/ 643 h 2832"/>
                <a:gd name="T104" fmla="*/ 1743 w 1779"/>
                <a:gd name="T105" fmla="*/ 555 h 2832"/>
                <a:gd name="T106" fmla="*/ 1779 w 1779"/>
                <a:gd name="T107" fmla="*/ 455 h 2832"/>
                <a:gd name="T108" fmla="*/ 1765 w 1779"/>
                <a:gd name="T109" fmla="*/ 355 h 2832"/>
                <a:gd name="T110" fmla="*/ 1696 w 1779"/>
                <a:gd name="T111" fmla="*/ 272 h 2832"/>
                <a:gd name="T112" fmla="*/ 1591 w 1779"/>
                <a:gd name="T113" fmla="*/ 224 h 2832"/>
                <a:gd name="T114" fmla="*/ 1481 w 1779"/>
                <a:gd name="T115" fmla="*/ 202 h 2832"/>
                <a:gd name="T116" fmla="*/ 1393 w 1779"/>
                <a:gd name="T117" fmla="*/ 200 h 2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79"/>
                <a:gd name="T178" fmla="*/ 0 h 2832"/>
                <a:gd name="T179" fmla="*/ 1779 w 1779"/>
                <a:gd name="T180" fmla="*/ 2832 h 2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79" h="2832">
                  <a:moveTo>
                    <a:pt x="1353" y="202"/>
                  </a:moveTo>
                  <a:lnTo>
                    <a:pt x="1350" y="195"/>
                  </a:lnTo>
                  <a:lnTo>
                    <a:pt x="1346" y="191"/>
                  </a:lnTo>
                  <a:lnTo>
                    <a:pt x="1338" y="186"/>
                  </a:lnTo>
                  <a:lnTo>
                    <a:pt x="1336" y="181"/>
                  </a:lnTo>
                  <a:lnTo>
                    <a:pt x="1329" y="174"/>
                  </a:lnTo>
                  <a:lnTo>
                    <a:pt x="1324" y="169"/>
                  </a:lnTo>
                  <a:lnTo>
                    <a:pt x="1319" y="164"/>
                  </a:lnTo>
                  <a:lnTo>
                    <a:pt x="1315" y="160"/>
                  </a:lnTo>
                  <a:lnTo>
                    <a:pt x="1307" y="155"/>
                  </a:lnTo>
                  <a:lnTo>
                    <a:pt x="1303" y="148"/>
                  </a:lnTo>
                  <a:lnTo>
                    <a:pt x="1298" y="143"/>
                  </a:lnTo>
                  <a:lnTo>
                    <a:pt x="1291" y="136"/>
                  </a:lnTo>
                  <a:lnTo>
                    <a:pt x="1286" y="131"/>
                  </a:lnTo>
                  <a:lnTo>
                    <a:pt x="1281" y="126"/>
                  </a:lnTo>
                  <a:lnTo>
                    <a:pt x="1274" y="121"/>
                  </a:lnTo>
                  <a:lnTo>
                    <a:pt x="1267" y="117"/>
                  </a:lnTo>
                  <a:lnTo>
                    <a:pt x="1262" y="112"/>
                  </a:lnTo>
                  <a:lnTo>
                    <a:pt x="1255" y="105"/>
                  </a:lnTo>
                  <a:lnTo>
                    <a:pt x="1248" y="100"/>
                  </a:lnTo>
                  <a:lnTo>
                    <a:pt x="1243" y="95"/>
                  </a:lnTo>
                  <a:lnTo>
                    <a:pt x="1236" y="88"/>
                  </a:lnTo>
                  <a:lnTo>
                    <a:pt x="1229" y="86"/>
                  </a:lnTo>
                  <a:lnTo>
                    <a:pt x="1222" y="81"/>
                  </a:lnTo>
                  <a:lnTo>
                    <a:pt x="1215" y="76"/>
                  </a:lnTo>
                  <a:lnTo>
                    <a:pt x="1207" y="71"/>
                  </a:lnTo>
                  <a:lnTo>
                    <a:pt x="1200" y="67"/>
                  </a:lnTo>
                  <a:lnTo>
                    <a:pt x="1193" y="62"/>
                  </a:lnTo>
                  <a:lnTo>
                    <a:pt x="1188" y="57"/>
                  </a:lnTo>
                  <a:lnTo>
                    <a:pt x="1181" y="52"/>
                  </a:lnTo>
                  <a:lnTo>
                    <a:pt x="1174" y="50"/>
                  </a:lnTo>
                  <a:lnTo>
                    <a:pt x="1167" y="45"/>
                  </a:lnTo>
                  <a:lnTo>
                    <a:pt x="1162" y="43"/>
                  </a:lnTo>
                  <a:lnTo>
                    <a:pt x="1153" y="38"/>
                  </a:lnTo>
                  <a:lnTo>
                    <a:pt x="1148" y="33"/>
                  </a:lnTo>
                  <a:lnTo>
                    <a:pt x="1141" y="29"/>
                  </a:lnTo>
                  <a:lnTo>
                    <a:pt x="1134" y="26"/>
                  </a:lnTo>
                  <a:lnTo>
                    <a:pt x="1126" y="21"/>
                  </a:lnTo>
                  <a:lnTo>
                    <a:pt x="1119" y="21"/>
                  </a:lnTo>
                  <a:lnTo>
                    <a:pt x="1115" y="17"/>
                  </a:lnTo>
                  <a:lnTo>
                    <a:pt x="1107" y="14"/>
                  </a:lnTo>
                  <a:lnTo>
                    <a:pt x="1100" y="12"/>
                  </a:lnTo>
                  <a:lnTo>
                    <a:pt x="1093" y="12"/>
                  </a:lnTo>
                  <a:lnTo>
                    <a:pt x="1086" y="10"/>
                  </a:lnTo>
                  <a:lnTo>
                    <a:pt x="1081" y="7"/>
                  </a:lnTo>
                  <a:lnTo>
                    <a:pt x="1074" y="5"/>
                  </a:lnTo>
                  <a:lnTo>
                    <a:pt x="1069" y="5"/>
                  </a:lnTo>
                  <a:lnTo>
                    <a:pt x="1062" y="2"/>
                  </a:lnTo>
                  <a:lnTo>
                    <a:pt x="1057" y="2"/>
                  </a:lnTo>
                  <a:lnTo>
                    <a:pt x="1050" y="0"/>
                  </a:lnTo>
                  <a:lnTo>
                    <a:pt x="1045" y="0"/>
                  </a:lnTo>
                  <a:lnTo>
                    <a:pt x="1038" y="0"/>
                  </a:lnTo>
                  <a:lnTo>
                    <a:pt x="1034" y="0"/>
                  </a:lnTo>
                  <a:lnTo>
                    <a:pt x="1026" y="0"/>
                  </a:lnTo>
                  <a:lnTo>
                    <a:pt x="1024" y="0"/>
                  </a:lnTo>
                  <a:lnTo>
                    <a:pt x="1017" y="0"/>
                  </a:lnTo>
                  <a:lnTo>
                    <a:pt x="1015" y="2"/>
                  </a:lnTo>
                  <a:lnTo>
                    <a:pt x="1007" y="2"/>
                  </a:lnTo>
                  <a:lnTo>
                    <a:pt x="1003" y="5"/>
                  </a:lnTo>
                  <a:lnTo>
                    <a:pt x="998" y="5"/>
                  </a:lnTo>
                  <a:lnTo>
                    <a:pt x="995" y="10"/>
                  </a:lnTo>
                  <a:lnTo>
                    <a:pt x="991" y="12"/>
                  </a:lnTo>
                  <a:lnTo>
                    <a:pt x="988" y="14"/>
                  </a:lnTo>
                  <a:lnTo>
                    <a:pt x="984" y="17"/>
                  </a:lnTo>
                  <a:lnTo>
                    <a:pt x="981" y="21"/>
                  </a:lnTo>
                  <a:lnTo>
                    <a:pt x="976" y="24"/>
                  </a:lnTo>
                  <a:lnTo>
                    <a:pt x="972" y="29"/>
                  </a:lnTo>
                  <a:lnTo>
                    <a:pt x="969" y="31"/>
                  </a:lnTo>
                  <a:lnTo>
                    <a:pt x="965" y="36"/>
                  </a:lnTo>
                  <a:lnTo>
                    <a:pt x="962" y="38"/>
                  </a:lnTo>
                  <a:lnTo>
                    <a:pt x="957" y="43"/>
                  </a:lnTo>
                  <a:lnTo>
                    <a:pt x="955" y="48"/>
                  </a:lnTo>
                  <a:lnTo>
                    <a:pt x="953" y="52"/>
                  </a:lnTo>
                  <a:lnTo>
                    <a:pt x="948" y="57"/>
                  </a:lnTo>
                  <a:lnTo>
                    <a:pt x="945" y="60"/>
                  </a:lnTo>
                  <a:lnTo>
                    <a:pt x="943" y="64"/>
                  </a:lnTo>
                  <a:lnTo>
                    <a:pt x="938" y="71"/>
                  </a:lnTo>
                  <a:lnTo>
                    <a:pt x="936" y="74"/>
                  </a:lnTo>
                  <a:lnTo>
                    <a:pt x="934" y="81"/>
                  </a:lnTo>
                  <a:lnTo>
                    <a:pt x="931" y="86"/>
                  </a:lnTo>
                  <a:lnTo>
                    <a:pt x="926" y="91"/>
                  </a:lnTo>
                  <a:lnTo>
                    <a:pt x="924" y="95"/>
                  </a:lnTo>
                  <a:lnTo>
                    <a:pt x="919" y="102"/>
                  </a:lnTo>
                  <a:lnTo>
                    <a:pt x="917" y="107"/>
                  </a:lnTo>
                  <a:lnTo>
                    <a:pt x="915" y="112"/>
                  </a:lnTo>
                  <a:lnTo>
                    <a:pt x="912" y="119"/>
                  </a:lnTo>
                  <a:lnTo>
                    <a:pt x="910" y="124"/>
                  </a:lnTo>
                  <a:lnTo>
                    <a:pt x="907" y="131"/>
                  </a:lnTo>
                  <a:lnTo>
                    <a:pt x="905" y="138"/>
                  </a:lnTo>
                  <a:lnTo>
                    <a:pt x="903" y="143"/>
                  </a:lnTo>
                  <a:lnTo>
                    <a:pt x="900" y="150"/>
                  </a:lnTo>
                  <a:lnTo>
                    <a:pt x="900" y="155"/>
                  </a:lnTo>
                  <a:lnTo>
                    <a:pt x="895" y="164"/>
                  </a:lnTo>
                  <a:lnTo>
                    <a:pt x="895" y="169"/>
                  </a:lnTo>
                  <a:lnTo>
                    <a:pt x="893" y="176"/>
                  </a:lnTo>
                  <a:lnTo>
                    <a:pt x="893" y="183"/>
                  </a:lnTo>
                  <a:lnTo>
                    <a:pt x="891" y="191"/>
                  </a:lnTo>
                  <a:lnTo>
                    <a:pt x="888" y="198"/>
                  </a:lnTo>
                  <a:lnTo>
                    <a:pt x="888" y="205"/>
                  </a:lnTo>
                  <a:lnTo>
                    <a:pt x="886" y="212"/>
                  </a:lnTo>
                  <a:lnTo>
                    <a:pt x="886" y="219"/>
                  </a:lnTo>
                  <a:lnTo>
                    <a:pt x="886" y="226"/>
                  </a:lnTo>
                  <a:lnTo>
                    <a:pt x="886" y="233"/>
                  </a:lnTo>
                  <a:lnTo>
                    <a:pt x="886" y="243"/>
                  </a:lnTo>
                  <a:lnTo>
                    <a:pt x="886" y="250"/>
                  </a:lnTo>
                  <a:lnTo>
                    <a:pt x="884" y="257"/>
                  </a:lnTo>
                  <a:lnTo>
                    <a:pt x="884" y="264"/>
                  </a:lnTo>
                  <a:lnTo>
                    <a:pt x="886" y="274"/>
                  </a:lnTo>
                  <a:lnTo>
                    <a:pt x="886" y="281"/>
                  </a:lnTo>
                  <a:lnTo>
                    <a:pt x="886" y="291"/>
                  </a:lnTo>
                  <a:lnTo>
                    <a:pt x="888" y="300"/>
                  </a:lnTo>
                  <a:lnTo>
                    <a:pt x="888" y="307"/>
                  </a:lnTo>
                  <a:lnTo>
                    <a:pt x="891" y="317"/>
                  </a:lnTo>
                  <a:lnTo>
                    <a:pt x="893" y="324"/>
                  </a:lnTo>
                  <a:lnTo>
                    <a:pt x="893" y="333"/>
                  </a:lnTo>
                  <a:lnTo>
                    <a:pt x="895" y="341"/>
                  </a:lnTo>
                  <a:lnTo>
                    <a:pt x="898" y="353"/>
                  </a:lnTo>
                  <a:lnTo>
                    <a:pt x="900" y="360"/>
                  </a:lnTo>
                  <a:lnTo>
                    <a:pt x="903" y="369"/>
                  </a:lnTo>
                  <a:lnTo>
                    <a:pt x="905" y="379"/>
                  </a:lnTo>
                  <a:lnTo>
                    <a:pt x="910" y="388"/>
                  </a:lnTo>
                  <a:lnTo>
                    <a:pt x="912" y="398"/>
                  </a:lnTo>
                  <a:lnTo>
                    <a:pt x="917" y="407"/>
                  </a:lnTo>
                  <a:lnTo>
                    <a:pt x="919" y="417"/>
                  </a:lnTo>
                  <a:lnTo>
                    <a:pt x="924" y="426"/>
                  </a:lnTo>
                  <a:lnTo>
                    <a:pt x="929" y="436"/>
                  </a:lnTo>
                  <a:lnTo>
                    <a:pt x="934" y="445"/>
                  </a:lnTo>
                  <a:lnTo>
                    <a:pt x="938" y="455"/>
                  </a:lnTo>
                  <a:lnTo>
                    <a:pt x="943" y="467"/>
                  </a:lnTo>
                  <a:lnTo>
                    <a:pt x="950" y="476"/>
                  </a:lnTo>
                  <a:lnTo>
                    <a:pt x="955" y="486"/>
                  </a:lnTo>
                  <a:lnTo>
                    <a:pt x="957" y="493"/>
                  </a:lnTo>
                  <a:lnTo>
                    <a:pt x="965" y="505"/>
                  </a:lnTo>
                  <a:lnTo>
                    <a:pt x="969" y="512"/>
                  </a:lnTo>
                  <a:lnTo>
                    <a:pt x="972" y="519"/>
                  </a:lnTo>
                  <a:lnTo>
                    <a:pt x="976" y="529"/>
                  </a:lnTo>
                  <a:lnTo>
                    <a:pt x="981" y="536"/>
                  </a:lnTo>
                  <a:lnTo>
                    <a:pt x="984" y="543"/>
                  </a:lnTo>
                  <a:lnTo>
                    <a:pt x="988" y="548"/>
                  </a:lnTo>
                  <a:lnTo>
                    <a:pt x="991" y="555"/>
                  </a:lnTo>
                  <a:lnTo>
                    <a:pt x="993" y="562"/>
                  </a:lnTo>
                  <a:lnTo>
                    <a:pt x="995" y="569"/>
                  </a:lnTo>
                  <a:lnTo>
                    <a:pt x="1000" y="576"/>
                  </a:lnTo>
                  <a:lnTo>
                    <a:pt x="1003" y="581"/>
                  </a:lnTo>
                  <a:lnTo>
                    <a:pt x="1005" y="586"/>
                  </a:lnTo>
                  <a:lnTo>
                    <a:pt x="1007" y="593"/>
                  </a:lnTo>
                  <a:lnTo>
                    <a:pt x="1010" y="598"/>
                  </a:lnTo>
                  <a:lnTo>
                    <a:pt x="1010" y="603"/>
                  </a:lnTo>
                  <a:lnTo>
                    <a:pt x="1012" y="607"/>
                  </a:lnTo>
                  <a:lnTo>
                    <a:pt x="1015" y="612"/>
                  </a:lnTo>
                  <a:lnTo>
                    <a:pt x="1015" y="617"/>
                  </a:lnTo>
                  <a:lnTo>
                    <a:pt x="1017" y="622"/>
                  </a:lnTo>
                  <a:lnTo>
                    <a:pt x="1017" y="624"/>
                  </a:lnTo>
                  <a:lnTo>
                    <a:pt x="1019" y="629"/>
                  </a:lnTo>
                  <a:lnTo>
                    <a:pt x="1019" y="634"/>
                  </a:lnTo>
                  <a:lnTo>
                    <a:pt x="1019" y="636"/>
                  </a:lnTo>
                  <a:lnTo>
                    <a:pt x="1019" y="641"/>
                  </a:lnTo>
                  <a:lnTo>
                    <a:pt x="1019" y="643"/>
                  </a:lnTo>
                  <a:lnTo>
                    <a:pt x="1022" y="648"/>
                  </a:lnTo>
                  <a:lnTo>
                    <a:pt x="1022" y="650"/>
                  </a:lnTo>
                  <a:lnTo>
                    <a:pt x="1024" y="655"/>
                  </a:lnTo>
                  <a:lnTo>
                    <a:pt x="1022" y="660"/>
                  </a:lnTo>
                  <a:lnTo>
                    <a:pt x="1022" y="667"/>
                  </a:lnTo>
                  <a:lnTo>
                    <a:pt x="1019" y="674"/>
                  </a:lnTo>
                  <a:lnTo>
                    <a:pt x="1019" y="679"/>
                  </a:lnTo>
                  <a:lnTo>
                    <a:pt x="1019" y="684"/>
                  </a:lnTo>
                  <a:lnTo>
                    <a:pt x="1017" y="691"/>
                  </a:lnTo>
                  <a:lnTo>
                    <a:pt x="1015" y="698"/>
                  </a:lnTo>
                  <a:lnTo>
                    <a:pt x="1012" y="705"/>
                  </a:lnTo>
                  <a:lnTo>
                    <a:pt x="1010" y="710"/>
                  </a:lnTo>
                  <a:lnTo>
                    <a:pt x="1007" y="717"/>
                  </a:lnTo>
                  <a:lnTo>
                    <a:pt x="1005" y="722"/>
                  </a:lnTo>
                  <a:lnTo>
                    <a:pt x="1003" y="724"/>
                  </a:lnTo>
                  <a:lnTo>
                    <a:pt x="1003" y="729"/>
                  </a:lnTo>
                  <a:lnTo>
                    <a:pt x="1000" y="734"/>
                  </a:lnTo>
                  <a:lnTo>
                    <a:pt x="1000" y="736"/>
                  </a:lnTo>
                  <a:lnTo>
                    <a:pt x="998" y="741"/>
                  </a:lnTo>
                  <a:lnTo>
                    <a:pt x="995" y="746"/>
                  </a:lnTo>
                  <a:lnTo>
                    <a:pt x="995" y="750"/>
                  </a:lnTo>
                  <a:lnTo>
                    <a:pt x="993" y="755"/>
                  </a:lnTo>
                  <a:lnTo>
                    <a:pt x="993" y="760"/>
                  </a:lnTo>
                  <a:lnTo>
                    <a:pt x="988" y="765"/>
                  </a:lnTo>
                  <a:lnTo>
                    <a:pt x="988" y="772"/>
                  </a:lnTo>
                  <a:lnTo>
                    <a:pt x="986" y="776"/>
                  </a:lnTo>
                  <a:lnTo>
                    <a:pt x="981" y="784"/>
                  </a:lnTo>
                  <a:lnTo>
                    <a:pt x="979" y="793"/>
                  </a:lnTo>
                  <a:lnTo>
                    <a:pt x="976" y="805"/>
                  </a:lnTo>
                  <a:lnTo>
                    <a:pt x="972" y="815"/>
                  </a:lnTo>
                  <a:lnTo>
                    <a:pt x="967" y="829"/>
                  </a:lnTo>
                  <a:lnTo>
                    <a:pt x="962" y="843"/>
                  </a:lnTo>
                  <a:lnTo>
                    <a:pt x="955" y="860"/>
                  </a:lnTo>
                  <a:lnTo>
                    <a:pt x="948" y="877"/>
                  </a:lnTo>
                  <a:lnTo>
                    <a:pt x="941" y="896"/>
                  </a:lnTo>
                  <a:lnTo>
                    <a:pt x="934" y="915"/>
                  </a:lnTo>
                  <a:lnTo>
                    <a:pt x="926" y="936"/>
                  </a:lnTo>
                  <a:lnTo>
                    <a:pt x="917" y="955"/>
                  </a:lnTo>
                  <a:lnTo>
                    <a:pt x="910" y="979"/>
                  </a:lnTo>
                  <a:lnTo>
                    <a:pt x="900" y="1000"/>
                  </a:lnTo>
                  <a:lnTo>
                    <a:pt x="891" y="1024"/>
                  </a:lnTo>
                  <a:lnTo>
                    <a:pt x="879" y="1048"/>
                  </a:lnTo>
                  <a:lnTo>
                    <a:pt x="869" y="1074"/>
                  </a:lnTo>
                  <a:lnTo>
                    <a:pt x="860" y="1100"/>
                  </a:lnTo>
                  <a:lnTo>
                    <a:pt x="848" y="1124"/>
                  </a:lnTo>
                  <a:lnTo>
                    <a:pt x="836" y="1153"/>
                  </a:lnTo>
                  <a:lnTo>
                    <a:pt x="826" y="1179"/>
                  </a:lnTo>
                  <a:lnTo>
                    <a:pt x="814" y="1208"/>
                  </a:lnTo>
                  <a:lnTo>
                    <a:pt x="803" y="1236"/>
                  </a:lnTo>
                  <a:lnTo>
                    <a:pt x="791" y="1265"/>
                  </a:lnTo>
                  <a:lnTo>
                    <a:pt x="779" y="1293"/>
                  </a:lnTo>
                  <a:lnTo>
                    <a:pt x="767" y="1322"/>
                  </a:lnTo>
                  <a:lnTo>
                    <a:pt x="753" y="1353"/>
                  </a:lnTo>
                  <a:lnTo>
                    <a:pt x="741" y="1381"/>
                  </a:lnTo>
                  <a:lnTo>
                    <a:pt x="729" y="1410"/>
                  </a:lnTo>
                  <a:lnTo>
                    <a:pt x="717" y="1439"/>
                  </a:lnTo>
                  <a:lnTo>
                    <a:pt x="705" y="1470"/>
                  </a:lnTo>
                  <a:lnTo>
                    <a:pt x="691" y="1498"/>
                  </a:lnTo>
                  <a:lnTo>
                    <a:pt x="676" y="1527"/>
                  </a:lnTo>
                  <a:lnTo>
                    <a:pt x="664" y="1555"/>
                  </a:lnTo>
                  <a:lnTo>
                    <a:pt x="653" y="1584"/>
                  </a:lnTo>
                  <a:lnTo>
                    <a:pt x="638" y="1613"/>
                  </a:lnTo>
                  <a:lnTo>
                    <a:pt x="626" y="1641"/>
                  </a:lnTo>
                  <a:lnTo>
                    <a:pt x="614" y="1667"/>
                  </a:lnTo>
                  <a:lnTo>
                    <a:pt x="600" y="1696"/>
                  </a:lnTo>
                  <a:lnTo>
                    <a:pt x="588" y="1722"/>
                  </a:lnTo>
                  <a:lnTo>
                    <a:pt x="576" y="1748"/>
                  </a:lnTo>
                  <a:lnTo>
                    <a:pt x="562" y="1774"/>
                  </a:lnTo>
                  <a:lnTo>
                    <a:pt x="553" y="1801"/>
                  </a:lnTo>
                  <a:lnTo>
                    <a:pt x="538" y="1824"/>
                  </a:lnTo>
                  <a:lnTo>
                    <a:pt x="529" y="1848"/>
                  </a:lnTo>
                  <a:lnTo>
                    <a:pt x="517" y="1870"/>
                  </a:lnTo>
                  <a:lnTo>
                    <a:pt x="505" y="1894"/>
                  </a:lnTo>
                  <a:lnTo>
                    <a:pt x="493" y="1913"/>
                  </a:lnTo>
                  <a:lnTo>
                    <a:pt x="483" y="1932"/>
                  </a:lnTo>
                  <a:lnTo>
                    <a:pt x="474" y="1951"/>
                  </a:lnTo>
                  <a:lnTo>
                    <a:pt x="462" y="1970"/>
                  </a:lnTo>
                  <a:lnTo>
                    <a:pt x="452" y="1986"/>
                  </a:lnTo>
                  <a:lnTo>
                    <a:pt x="443" y="2001"/>
                  </a:lnTo>
                  <a:lnTo>
                    <a:pt x="433" y="2015"/>
                  </a:lnTo>
                  <a:lnTo>
                    <a:pt x="424" y="2029"/>
                  </a:lnTo>
                  <a:lnTo>
                    <a:pt x="417" y="2041"/>
                  </a:lnTo>
                  <a:lnTo>
                    <a:pt x="407" y="2053"/>
                  </a:lnTo>
                  <a:lnTo>
                    <a:pt x="400" y="2060"/>
                  </a:lnTo>
                  <a:lnTo>
                    <a:pt x="393" y="2070"/>
                  </a:lnTo>
                  <a:lnTo>
                    <a:pt x="386" y="2075"/>
                  </a:lnTo>
                  <a:lnTo>
                    <a:pt x="381" y="2079"/>
                  </a:lnTo>
                  <a:lnTo>
                    <a:pt x="376" y="2082"/>
                  </a:lnTo>
                  <a:lnTo>
                    <a:pt x="372" y="2084"/>
                  </a:lnTo>
                  <a:lnTo>
                    <a:pt x="367" y="2084"/>
                  </a:lnTo>
                  <a:lnTo>
                    <a:pt x="360" y="2084"/>
                  </a:lnTo>
                  <a:lnTo>
                    <a:pt x="355" y="2084"/>
                  </a:lnTo>
                  <a:lnTo>
                    <a:pt x="348" y="2086"/>
                  </a:lnTo>
                  <a:lnTo>
                    <a:pt x="343" y="2086"/>
                  </a:lnTo>
                  <a:lnTo>
                    <a:pt x="338" y="2089"/>
                  </a:lnTo>
                  <a:lnTo>
                    <a:pt x="331" y="2091"/>
                  </a:lnTo>
                  <a:lnTo>
                    <a:pt x="324" y="2094"/>
                  </a:lnTo>
                  <a:lnTo>
                    <a:pt x="317" y="2096"/>
                  </a:lnTo>
                  <a:lnTo>
                    <a:pt x="310" y="2098"/>
                  </a:lnTo>
                  <a:lnTo>
                    <a:pt x="302" y="2101"/>
                  </a:lnTo>
                  <a:lnTo>
                    <a:pt x="295" y="2106"/>
                  </a:lnTo>
                  <a:lnTo>
                    <a:pt x="288" y="2108"/>
                  </a:lnTo>
                  <a:lnTo>
                    <a:pt x="279" y="2110"/>
                  </a:lnTo>
                  <a:lnTo>
                    <a:pt x="271" y="2115"/>
                  </a:lnTo>
                  <a:lnTo>
                    <a:pt x="264" y="2122"/>
                  </a:lnTo>
                  <a:lnTo>
                    <a:pt x="255" y="2125"/>
                  </a:lnTo>
                  <a:lnTo>
                    <a:pt x="248" y="2129"/>
                  </a:lnTo>
                  <a:lnTo>
                    <a:pt x="241" y="2132"/>
                  </a:lnTo>
                  <a:lnTo>
                    <a:pt x="233" y="2139"/>
                  </a:lnTo>
                  <a:lnTo>
                    <a:pt x="224" y="2144"/>
                  </a:lnTo>
                  <a:lnTo>
                    <a:pt x="217" y="2148"/>
                  </a:lnTo>
                  <a:lnTo>
                    <a:pt x="207" y="2156"/>
                  </a:lnTo>
                  <a:lnTo>
                    <a:pt x="200" y="2160"/>
                  </a:lnTo>
                  <a:lnTo>
                    <a:pt x="191" y="2167"/>
                  </a:lnTo>
                  <a:lnTo>
                    <a:pt x="181" y="2172"/>
                  </a:lnTo>
                  <a:lnTo>
                    <a:pt x="174" y="2177"/>
                  </a:lnTo>
                  <a:lnTo>
                    <a:pt x="167" y="2184"/>
                  </a:lnTo>
                  <a:lnTo>
                    <a:pt x="157" y="2191"/>
                  </a:lnTo>
                  <a:lnTo>
                    <a:pt x="150" y="2198"/>
                  </a:lnTo>
                  <a:lnTo>
                    <a:pt x="143" y="2206"/>
                  </a:lnTo>
                  <a:lnTo>
                    <a:pt x="133" y="2213"/>
                  </a:lnTo>
                  <a:lnTo>
                    <a:pt x="126" y="2217"/>
                  </a:lnTo>
                  <a:lnTo>
                    <a:pt x="119" y="2225"/>
                  </a:lnTo>
                  <a:lnTo>
                    <a:pt x="112" y="2232"/>
                  </a:lnTo>
                  <a:lnTo>
                    <a:pt x="102" y="2239"/>
                  </a:lnTo>
                  <a:lnTo>
                    <a:pt x="95" y="2246"/>
                  </a:lnTo>
                  <a:lnTo>
                    <a:pt x="88" y="2253"/>
                  </a:lnTo>
                  <a:lnTo>
                    <a:pt x="81" y="2260"/>
                  </a:lnTo>
                  <a:lnTo>
                    <a:pt x="76" y="2270"/>
                  </a:lnTo>
                  <a:lnTo>
                    <a:pt x="69" y="2277"/>
                  </a:lnTo>
                  <a:lnTo>
                    <a:pt x="62" y="2284"/>
                  </a:lnTo>
                  <a:lnTo>
                    <a:pt x="57" y="2291"/>
                  </a:lnTo>
                  <a:lnTo>
                    <a:pt x="50" y="2301"/>
                  </a:lnTo>
                  <a:lnTo>
                    <a:pt x="45" y="2308"/>
                  </a:lnTo>
                  <a:lnTo>
                    <a:pt x="40" y="2315"/>
                  </a:lnTo>
                  <a:lnTo>
                    <a:pt x="33" y="2322"/>
                  </a:lnTo>
                  <a:lnTo>
                    <a:pt x="31" y="2332"/>
                  </a:lnTo>
                  <a:lnTo>
                    <a:pt x="26" y="2339"/>
                  </a:lnTo>
                  <a:lnTo>
                    <a:pt x="21" y="2346"/>
                  </a:lnTo>
                  <a:lnTo>
                    <a:pt x="19" y="2356"/>
                  </a:lnTo>
                  <a:lnTo>
                    <a:pt x="14" y="2365"/>
                  </a:lnTo>
                  <a:lnTo>
                    <a:pt x="12" y="2372"/>
                  </a:lnTo>
                  <a:lnTo>
                    <a:pt x="10" y="2379"/>
                  </a:lnTo>
                  <a:lnTo>
                    <a:pt x="5" y="2389"/>
                  </a:lnTo>
                  <a:lnTo>
                    <a:pt x="5" y="2396"/>
                  </a:lnTo>
                  <a:lnTo>
                    <a:pt x="2" y="2403"/>
                  </a:lnTo>
                  <a:lnTo>
                    <a:pt x="2" y="2413"/>
                  </a:lnTo>
                  <a:lnTo>
                    <a:pt x="0" y="2420"/>
                  </a:lnTo>
                  <a:lnTo>
                    <a:pt x="0" y="2427"/>
                  </a:lnTo>
                  <a:lnTo>
                    <a:pt x="0" y="2434"/>
                  </a:lnTo>
                  <a:lnTo>
                    <a:pt x="2" y="2444"/>
                  </a:lnTo>
                  <a:lnTo>
                    <a:pt x="2" y="2451"/>
                  </a:lnTo>
                  <a:lnTo>
                    <a:pt x="5" y="2460"/>
                  </a:lnTo>
                  <a:lnTo>
                    <a:pt x="5" y="2468"/>
                  </a:lnTo>
                  <a:lnTo>
                    <a:pt x="10" y="2475"/>
                  </a:lnTo>
                  <a:lnTo>
                    <a:pt x="12" y="2482"/>
                  </a:lnTo>
                  <a:lnTo>
                    <a:pt x="14" y="2489"/>
                  </a:lnTo>
                  <a:lnTo>
                    <a:pt x="17" y="2494"/>
                  </a:lnTo>
                  <a:lnTo>
                    <a:pt x="19" y="2499"/>
                  </a:lnTo>
                  <a:lnTo>
                    <a:pt x="24" y="2506"/>
                  </a:lnTo>
                  <a:lnTo>
                    <a:pt x="26" y="2513"/>
                  </a:lnTo>
                  <a:lnTo>
                    <a:pt x="29" y="2518"/>
                  </a:lnTo>
                  <a:lnTo>
                    <a:pt x="33" y="2522"/>
                  </a:lnTo>
                  <a:lnTo>
                    <a:pt x="38" y="2527"/>
                  </a:lnTo>
                  <a:lnTo>
                    <a:pt x="43" y="2534"/>
                  </a:lnTo>
                  <a:lnTo>
                    <a:pt x="45" y="2537"/>
                  </a:lnTo>
                  <a:lnTo>
                    <a:pt x="50" y="2541"/>
                  </a:lnTo>
                  <a:lnTo>
                    <a:pt x="55" y="2546"/>
                  </a:lnTo>
                  <a:lnTo>
                    <a:pt x="62" y="2551"/>
                  </a:lnTo>
                  <a:lnTo>
                    <a:pt x="64" y="2553"/>
                  </a:lnTo>
                  <a:lnTo>
                    <a:pt x="71" y="2558"/>
                  </a:lnTo>
                  <a:lnTo>
                    <a:pt x="76" y="2560"/>
                  </a:lnTo>
                  <a:lnTo>
                    <a:pt x="81" y="2565"/>
                  </a:lnTo>
                  <a:lnTo>
                    <a:pt x="88" y="2568"/>
                  </a:lnTo>
                  <a:lnTo>
                    <a:pt x="93" y="2570"/>
                  </a:lnTo>
                  <a:lnTo>
                    <a:pt x="100" y="2572"/>
                  </a:lnTo>
                  <a:lnTo>
                    <a:pt x="105" y="2575"/>
                  </a:lnTo>
                  <a:lnTo>
                    <a:pt x="110" y="2577"/>
                  </a:lnTo>
                  <a:lnTo>
                    <a:pt x="117" y="2580"/>
                  </a:lnTo>
                  <a:lnTo>
                    <a:pt x="124" y="2582"/>
                  </a:lnTo>
                  <a:lnTo>
                    <a:pt x="129" y="2584"/>
                  </a:lnTo>
                  <a:lnTo>
                    <a:pt x="133" y="2587"/>
                  </a:lnTo>
                  <a:lnTo>
                    <a:pt x="141" y="2589"/>
                  </a:lnTo>
                  <a:lnTo>
                    <a:pt x="148" y="2589"/>
                  </a:lnTo>
                  <a:lnTo>
                    <a:pt x="155" y="2591"/>
                  </a:lnTo>
                  <a:lnTo>
                    <a:pt x="162" y="2594"/>
                  </a:lnTo>
                  <a:lnTo>
                    <a:pt x="167" y="2594"/>
                  </a:lnTo>
                  <a:lnTo>
                    <a:pt x="171" y="2596"/>
                  </a:lnTo>
                  <a:lnTo>
                    <a:pt x="179" y="2596"/>
                  </a:lnTo>
                  <a:lnTo>
                    <a:pt x="186" y="2596"/>
                  </a:lnTo>
                  <a:lnTo>
                    <a:pt x="193" y="2596"/>
                  </a:lnTo>
                  <a:lnTo>
                    <a:pt x="200" y="2599"/>
                  </a:lnTo>
                  <a:lnTo>
                    <a:pt x="207" y="2601"/>
                  </a:lnTo>
                  <a:lnTo>
                    <a:pt x="212" y="2601"/>
                  </a:lnTo>
                  <a:lnTo>
                    <a:pt x="219" y="2601"/>
                  </a:lnTo>
                  <a:lnTo>
                    <a:pt x="224" y="2601"/>
                  </a:lnTo>
                  <a:lnTo>
                    <a:pt x="231" y="2601"/>
                  </a:lnTo>
                  <a:lnTo>
                    <a:pt x="238" y="2601"/>
                  </a:lnTo>
                  <a:lnTo>
                    <a:pt x="243" y="2601"/>
                  </a:lnTo>
                  <a:lnTo>
                    <a:pt x="248" y="2601"/>
                  </a:lnTo>
                  <a:lnTo>
                    <a:pt x="255" y="2603"/>
                  </a:lnTo>
                  <a:lnTo>
                    <a:pt x="262" y="2603"/>
                  </a:lnTo>
                  <a:lnTo>
                    <a:pt x="267" y="2603"/>
                  </a:lnTo>
                  <a:lnTo>
                    <a:pt x="271" y="2603"/>
                  </a:lnTo>
                  <a:lnTo>
                    <a:pt x="279" y="2603"/>
                  </a:lnTo>
                  <a:lnTo>
                    <a:pt x="283" y="2603"/>
                  </a:lnTo>
                  <a:lnTo>
                    <a:pt x="291" y="2603"/>
                  </a:lnTo>
                  <a:lnTo>
                    <a:pt x="295" y="2603"/>
                  </a:lnTo>
                  <a:lnTo>
                    <a:pt x="300" y="2603"/>
                  </a:lnTo>
                  <a:lnTo>
                    <a:pt x="305" y="2603"/>
                  </a:lnTo>
                  <a:lnTo>
                    <a:pt x="310" y="2603"/>
                  </a:lnTo>
                  <a:lnTo>
                    <a:pt x="314" y="2603"/>
                  </a:lnTo>
                  <a:lnTo>
                    <a:pt x="322" y="2603"/>
                  </a:lnTo>
                  <a:lnTo>
                    <a:pt x="324" y="2603"/>
                  </a:lnTo>
                  <a:lnTo>
                    <a:pt x="329" y="2603"/>
                  </a:lnTo>
                  <a:lnTo>
                    <a:pt x="333" y="2603"/>
                  </a:lnTo>
                  <a:lnTo>
                    <a:pt x="338" y="2603"/>
                  </a:lnTo>
                  <a:lnTo>
                    <a:pt x="341" y="2603"/>
                  </a:lnTo>
                  <a:lnTo>
                    <a:pt x="345" y="2603"/>
                  </a:lnTo>
                  <a:lnTo>
                    <a:pt x="348" y="2603"/>
                  </a:lnTo>
                  <a:lnTo>
                    <a:pt x="352" y="2606"/>
                  </a:lnTo>
                  <a:lnTo>
                    <a:pt x="357" y="2608"/>
                  </a:lnTo>
                  <a:lnTo>
                    <a:pt x="362" y="2610"/>
                  </a:lnTo>
                  <a:lnTo>
                    <a:pt x="367" y="2613"/>
                  </a:lnTo>
                  <a:lnTo>
                    <a:pt x="372" y="2618"/>
                  </a:lnTo>
                  <a:lnTo>
                    <a:pt x="376" y="2620"/>
                  </a:lnTo>
                  <a:lnTo>
                    <a:pt x="383" y="2622"/>
                  </a:lnTo>
                  <a:lnTo>
                    <a:pt x="388" y="2627"/>
                  </a:lnTo>
                  <a:lnTo>
                    <a:pt x="393" y="2632"/>
                  </a:lnTo>
                  <a:lnTo>
                    <a:pt x="400" y="2634"/>
                  </a:lnTo>
                  <a:lnTo>
                    <a:pt x="405" y="2641"/>
                  </a:lnTo>
                  <a:lnTo>
                    <a:pt x="410" y="2644"/>
                  </a:lnTo>
                  <a:lnTo>
                    <a:pt x="417" y="2651"/>
                  </a:lnTo>
                  <a:lnTo>
                    <a:pt x="424" y="2656"/>
                  </a:lnTo>
                  <a:lnTo>
                    <a:pt x="431" y="2663"/>
                  </a:lnTo>
                  <a:lnTo>
                    <a:pt x="436" y="2668"/>
                  </a:lnTo>
                  <a:lnTo>
                    <a:pt x="443" y="2672"/>
                  </a:lnTo>
                  <a:lnTo>
                    <a:pt x="448" y="2680"/>
                  </a:lnTo>
                  <a:lnTo>
                    <a:pt x="455" y="2684"/>
                  </a:lnTo>
                  <a:lnTo>
                    <a:pt x="462" y="2689"/>
                  </a:lnTo>
                  <a:lnTo>
                    <a:pt x="469" y="2696"/>
                  </a:lnTo>
                  <a:lnTo>
                    <a:pt x="476" y="2703"/>
                  </a:lnTo>
                  <a:lnTo>
                    <a:pt x="483" y="2711"/>
                  </a:lnTo>
                  <a:lnTo>
                    <a:pt x="491" y="2715"/>
                  </a:lnTo>
                  <a:lnTo>
                    <a:pt x="498" y="2722"/>
                  </a:lnTo>
                  <a:lnTo>
                    <a:pt x="505" y="2727"/>
                  </a:lnTo>
                  <a:lnTo>
                    <a:pt x="512" y="2734"/>
                  </a:lnTo>
                  <a:lnTo>
                    <a:pt x="522" y="2741"/>
                  </a:lnTo>
                  <a:lnTo>
                    <a:pt x="529" y="2749"/>
                  </a:lnTo>
                  <a:lnTo>
                    <a:pt x="536" y="2753"/>
                  </a:lnTo>
                  <a:lnTo>
                    <a:pt x="543" y="2758"/>
                  </a:lnTo>
                  <a:lnTo>
                    <a:pt x="550" y="2765"/>
                  </a:lnTo>
                  <a:lnTo>
                    <a:pt x="557" y="2770"/>
                  </a:lnTo>
                  <a:lnTo>
                    <a:pt x="564" y="2777"/>
                  </a:lnTo>
                  <a:lnTo>
                    <a:pt x="574" y="2782"/>
                  </a:lnTo>
                  <a:lnTo>
                    <a:pt x="581" y="2787"/>
                  </a:lnTo>
                  <a:lnTo>
                    <a:pt x="588" y="2792"/>
                  </a:lnTo>
                  <a:lnTo>
                    <a:pt x="595" y="2796"/>
                  </a:lnTo>
                  <a:lnTo>
                    <a:pt x="603" y="2801"/>
                  </a:lnTo>
                  <a:lnTo>
                    <a:pt x="612" y="2806"/>
                  </a:lnTo>
                  <a:lnTo>
                    <a:pt x="619" y="2811"/>
                  </a:lnTo>
                  <a:lnTo>
                    <a:pt x="626" y="2813"/>
                  </a:lnTo>
                  <a:lnTo>
                    <a:pt x="633" y="2818"/>
                  </a:lnTo>
                  <a:lnTo>
                    <a:pt x="641" y="2820"/>
                  </a:lnTo>
                  <a:lnTo>
                    <a:pt x="650" y="2822"/>
                  </a:lnTo>
                  <a:lnTo>
                    <a:pt x="657" y="2825"/>
                  </a:lnTo>
                  <a:lnTo>
                    <a:pt x="664" y="2827"/>
                  </a:lnTo>
                  <a:lnTo>
                    <a:pt x="672" y="2830"/>
                  </a:lnTo>
                  <a:lnTo>
                    <a:pt x="679" y="2832"/>
                  </a:lnTo>
                  <a:lnTo>
                    <a:pt x="688" y="2832"/>
                  </a:lnTo>
                  <a:lnTo>
                    <a:pt x="695" y="2832"/>
                  </a:lnTo>
                  <a:lnTo>
                    <a:pt x="703" y="2832"/>
                  </a:lnTo>
                  <a:lnTo>
                    <a:pt x="710" y="2832"/>
                  </a:lnTo>
                  <a:lnTo>
                    <a:pt x="717" y="2832"/>
                  </a:lnTo>
                  <a:lnTo>
                    <a:pt x="722" y="2830"/>
                  </a:lnTo>
                  <a:lnTo>
                    <a:pt x="729" y="2830"/>
                  </a:lnTo>
                  <a:lnTo>
                    <a:pt x="738" y="2825"/>
                  </a:lnTo>
                  <a:lnTo>
                    <a:pt x="743" y="2822"/>
                  </a:lnTo>
                  <a:lnTo>
                    <a:pt x="750" y="2820"/>
                  </a:lnTo>
                  <a:lnTo>
                    <a:pt x="757" y="2815"/>
                  </a:lnTo>
                  <a:lnTo>
                    <a:pt x="767" y="2811"/>
                  </a:lnTo>
                  <a:lnTo>
                    <a:pt x="769" y="2808"/>
                  </a:lnTo>
                  <a:lnTo>
                    <a:pt x="774" y="2806"/>
                  </a:lnTo>
                  <a:lnTo>
                    <a:pt x="779" y="2801"/>
                  </a:lnTo>
                  <a:lnTo>
                    <a:pt x="781" y="2799"/>
                  </a:lnTo>
                  <a:lnTo>
                    <a:pt x="784" y="2796"/>
                  </a:lnTo>
                  <a:lnTo>
                    <a:pt x="788" y="2792"/>
                  </a:lnTo>
                  <a:lnTo>
                    <a:pt x="791" y="2787"/>
                  </a:lnTo>
                  <a:lnTo>
                    <a:pt x="795" y="2784"/>
                  </a:lnTo>
                  <a:lnTo>
                    <a:pt x="798" y="2780"/>
                  </a:lnTo>
                  <a:lnTo>
                    <a:pt x="800" y="2775"/>
                  </a:lnTo>
                  <a:lnTo>
                    <a:pt x="805" y="2770"/>
                  </a:lnTo>
                  <a:lnTo>
                    <a:pt x="807" y="2768"/>
                  </a:lnTo>
                  <a:lnTo>
                    <a:pt x="810" y="2763"/>
                  </a:lnTo>
                  <a:lnTo>
                    <a:pt x="812" y="2758"/>
                  </a:lnTo>
                  <a:lnTo>
                    <a:pt x="817" y="2753"/>
                  </a:lnTo>
                  <a:lnTo>
                    <a:pt x="819" y="2749"/>
                  </a:lnTo>
                  <a:lnTo>
                    <a:pt x="822" y="2744"/>
                  </a:lnTo>
                  <a:lnTo>
                    <a:pt x="824" y="2739"/>
                  </a:lnTo>
                  <a:lnTo>
                    <a:pt x="826" y="2734"/>
                  </a:lnTo>
                  <a:lnTo>
                    <a:pt x="829" y="2727"/>
                  </a:lnTo>
                  <a:lnTo>
                    <a:pt x="831" y="2722"/>
                  </a:lnTo>
                  <a:lnTo>
                    <a:pt x="834" y="2718"/>
                  </a:lnTo>
                  <a:lnTo>
                    <a:pt x="836" y="2711"/>
                  </a:lnTo>
                  <a:lnTo>
                    <a:pt x="838" y="2708"/>
                  </a:lnTo>
                  <a:lnTo>
                    <a:pt x="841" y="2701"/>
                  </a:lnTo>
                  <a:lnTo>
                    <a:pt x="843" y="2696"/>
                  </a:lnTo>
                  <a:lnTo>
                    <a:pt x="843" y="2689"/>
                  </a:lnTo>
                  <a:lnTo>
                    <a:pt x="848" y="2684"/>
                  </a:lnTo>
                  <a:lnTo>
                    <a:pt x="850" y="2680"/>
                  </a:lnTo>
                  <a:lnTo>
                    <a:pt x="850" y="2672"/>
                  </a:lnTo>
                  <a:lnTo>
                    <a:pt x="853" y="2668"/>
                  </a:lnTo>
                  <a:lnTo>
                    <a:pt x="855" y="2663"/>
                  </a:lnTo>
                  <a:lnTo>
                    <a:pt x="855" y="2656"/>
                  </a:lnTo>
                  <a:lnTo>
                    <a:pt x="857" y="2649"/>
                  </a:lnTo>
                  <a:lnTo>
                    <a:pt x="857" y="2641"/>
                  </a:lnTo>
                  <a:lnTo>
                    <a:pt x="860" y="2637"/>
                  </a:lnTo>
                  <a:lnTo>
                    <a:pt x="862" y="2630"/>
                  </a:lnTo>
                  <a:lnTo>
                    <a:pt x="862" y="2625"/>
                  </a:lnTo>
                  <a:lnTo>
                    <a:pt x="864" y="2618"/>
                  </a:lnTo>
                  <a:lnTo>
                    <a:pt x="864" y="2610"/>
                  </a:lnTo>
                  <a:lnTo>
                    <a:pt x="864" y="2603"/>
                  </a:lnTo>
                  <a:lnTo>
                    <a:pt x="864" y="2599"/>
                  </a:lnTo>
                  <a:lnTo>
                    <a:pt x="867" y="2591"/>
                  </a:lnTo>
                  <a:lnTo>
                    <a:pt x="867" y="2584"/>
                  </a:lnTo>
                  <a:lnTo>
                    <a:pt x="867" y="2577"/>
                  </a:lnTo>
                  <a:lnTo>
                    <a:pt x="869" y="2572"/>
                  </a:lnTo>
                  <a:lnTo>
                    <a:pt x="869" y="2565"/>
                  </a:lnTo>
                  <a:lnTo>
                    <a:pt x="872" y="2558"/>
                  </a:lnTo>
                  <a:lnTo>
                    <a:pt x="872" y="2551"/>
                  </a:lnTo>
                  <a:lnTo>
                    <a:pt x="872" y="2544"/>
                  </a:lnTo>
                  <a:lnTo>
                    <a:pt x="872" y="2539"/>
                  </a:lnTo>
                  <a:lnTo>
                    <a:pt x="872" y="2532"/>
                  </a:lnTo>
                  <a:lnTo>
                    <a:pt x="872" y="2525"/>
                  </a:lnTo>
                  <a:lnTo>
                    <a:pt x="872" y="2520"/>
                  </a:lnTo>
                  <a:lnTo>
                    <a:pt x="872" y="2513"/>
                  </a:lnTo>
                  <a:lnTo>
                    <a:pt x="872" y="2506"/>
                  </a:lnTo>
                  <a:lnTo>
                    <a:pt x="869" y="2499"/>
                  </a:lnTo>
                  <a:lnTo>
                    <a:pt x="869" y="2491"/>
                  </a:lnTo>
                  <a:lnTo>
                    <a:pt x="867" y="2487"/>
                  </a:lnTo>
                  <a:lnTo>
                    <a:pt x="867" y="2479"/>
                  </a:lnTo>
                  <a:lnTo>
                    <a:pt x="867" y="2472"/>
                  </a:lnTo>
                  <a:lnTo>
                    <a:pt x="867" y="2465"/>
                  </a:lnTo>
                  <a:lnTo>
                    <a:pt x="867" y="2458"/>
                  </a:lnTo>
                  <a:lnTo>
                    <a:pt x="867" y="2453"/>
                  </a:lnTo>
                  <a:lnTo>
                    <a:pt x="864" y="2449"/>
                  </a:lnTo>
                  <a:lnTo>
                    <a:pt x="864" y="2444"/>
                  </a:lnTo>
                  <a:lnTo>
                    <a:pt x="864" y="2439"/>
                  </a:lnTo>
                  <a:lnTo>
                    <a:pt x="864" y="2434"/>
                  </a:lnTo>
                  <a:lnTo>
                    <a:pt x="862" y="2429"/>
                  </a:lnTo>
                  <a:lnTo>
                    <a:pt x="862" y="2425"/>
                  </a:lnTo>
                  <a:lnTo>
                    <a:pt x="860" y="2420"/>
                  </a:lnTo>
                  <a:lnTo>
                    <a:pt x="860" y="2415"/>
                  </a:lnTo>
                  <a:lnTo>
                    <a:pt x="857" y="2410"/>
                  </a:lnTo>
                  <a:lnTo>
                    <a:pt x="857" y="2406"/>
                  </a:lnTo>
                  <a:lnTo>
                    <a:pt x="855" y="2403"/>
                  </a:lnTo>
                  <a:lnTo>
                    <a:pt x="855" y="2399"/>
                  </a:lnTo>
                  <a:lnTo>
                    <a:pt x="855" y="2394"/>
                  </a:lnTo>
                  <a:lnTo>
                    <a:pt x="853" y="2389"/>
                  </a:lnTo>
                  <a:lnTo>
                    <a:pt x="850" y="2384"/>
                  </a:lnTo>
                  <a:lnTo>
                    <a:pt x="850" y="2382"/>
                  </a:lnTo>
                  <a:lnTo>
                    <a:pt x="850" y="2375"/>
                  </a:lnTo>
                  <a:lnTo>
                    <a:pt x="848" y="2372"/>
                  </a:lnTo>
                  <a:lnTo>
                    <a:pt x="848" y="2368"/>
                  </a:lnTo>
                  <a:lnTo>
                    <a:pt x="845" y="2363"/>
                  </a:lnTo>
                  <a:lnTo>
                    <a:pt x="843" y="2358"/>
                  </a:lnTo>
                  <a:lnTo>
                    <a:pt x="843" y="2353"/>
                  </a:lnTo>
                  <a:lnTo>
                    <a:pt x="841" y="2351"/>
                  </a:lnTo>
                  <a:lnTo>
                    <a:pt x="841" y="2346"/>
                  </a:lnTo>
                  <a:lnTo>
                    <a:pt x="838" y="2344"/>
                  </a:lnTo>
                  <a:lnTo>
                    <a:pt x="836" y="2339"/>
                  </a:lnTo>
                  <a:lnTo>
                    <a:pt x="836" y="2334"/>
                  </a:lnTo>
                  <a:lnTo>
                    <a:pt x="834" y="2329"/>
                  </a:lnTo>
                  <a:lnTo>
                    <a:pt x="834" y="2327"/>
                  </a:lnTo>
                  <a:lnTo>
                    <a:pt x="831" y="2322"/>
                  </a:lnTo>
                  <a:lnTo>
                    <a:pt x="829" y="2320"/>
                  </a:lnTo>
                  <a:lnTo>
                    <a:pt x="829" y="2315"/>
                  </a:lnTo>
                  <a:lnTo>
                    <a:pt x="826" y="2310"/>
                  </a:lnTo>
                  <a:lnTo>
                    <a:pt x="826" y="2308"/>
                  </a:lnTo>
                  <a:lnTo>
                    <a:pt x="824" y="2303"/>
                  </a:lnTo>
                  <a:lnTo>
                    <a:pt x="824" y="2301"/>
                  </a:lnTo>
                  <a:lnTo>
                    <a:pt x="822" y="2296"/>
                  </a:lnTo>
                  <a:lnTo>
                    <a:pt x="819" y="2291"/>
                  </a:lnTo>
                  <a:lnTo>
                    <a:pt x="819" y="2289"/>
                  </a:lnTo>
                  <a:lnTo>
                    <a:pt x="817" y="2284"/>
                  </a:lnTo>
                  <a:lnTo>
                    <a:pt x="817" y="2277"/>
                  </a:lnTo>
                  <a:lnTo>
                    <a:pt x="812" y="2272"/>
                  </a:lnTo>
                  <a:lnTo>
                    <a:pt x="810" y="2265"/>
                  </a:lnTo>
                  <a:lnTo>
                    <a:pt x="810" y="2260"/>
                  </a:lnTo>
                  <a:lnTo>
                    <a:pt x="807" y="2253"/>
                  </a:lnTo>
                  <a:lnTo>
                    <a:pt x="805" y="2248"/>
                  </a:lnTo>
                  <a:lnTo>
                    <a:pt x="803" y="2244"/>
                  </a:lnTo>
                  <a:lnTo>
                    <a:pt x="803" y="2239"/>
                  </a:lnTo>
                  <a:lnTo>
                    <a:pt x="803" y="2232"/>
                  </a:lnTo>
                  <a:lnTo>
                    <a:pt x="800" y="2229"/>
                  </a:lnTo>
                  <a:lnTo>
                    <a:pt x="800" y="2222"/>
                  </a:lnTo>
                  <a:lnTo>
                    <a:pt x="803" y="2220"/>
                  </a:lnTo>
                  <a:lnTo>
                    <a:pt x="803" y="2215"/>
                  </a:lnTo>
                  <a:lnTo>
                    <a:pt x="803" y="2208"/>
                  </a:lnTo>
                  <a:lnTo>
                    <a:pt x="805" y="2201"/>
                  </a:lnTo>
                  <a:lnTo>
                    <a:pt x="805" y="2194"/>
                  </a:lnTo>
                  <a:lnTo>
                    <a:pt x="810" y="2184"/>
                  </a:lnTo>
                  <a:lnTo>
                    <a:pt x="812" y="2172"/>
                  </a:lnTo>
                  <a:lnTo>
                    <a:pt x="817" y="2160"/>
                  </a:lnTo>
                  <a:lnTo>
                    <a:pt x="819" y="2148"/>
                  </a:lnTo>
                  <a:lnTo>
                    <a:pt x="824" y="2132"/>
                  </a:lnTo>
                  <a:lnTo>
                    <a:pt x="829" y="2117"/>
                  </a:lnTo>
                  <a:lnTo>
                    <a:pt x="834" y="2103"/>
                  </a:lnTo>
                  <a:lnTo>
                    <a:pt x="841" y="2086"/>
                  </a:lnTo>
                  <a:lnTo>
                    <a:pt x="845" y="2070"/>
                  </a:lnTo>
                  <a:lnTo>
                    <a:pt x="853" y="2051"/>
                  </a:lnTo>
                  <a:lnTo>
                    <a:pt x="860" y="2032"/>
                  </a:lnTo>
                  <a:lnTo>
                    <a:pt x="867" y="2013"/>
                  </a:lnTo>
                  <a:lnTo>
                    <a:pt x="874" y="1991"/>
                  </a:lnTo>
                  <a:lnTo>
                    <a:pt x="881" y="1970"/>
                  </a:lnTo>
                  <a:lnTo>
                    <a:pt x="891" y="1948"/>
                  </a:lnTo>
                  <a:lnTo>
                    <a:pt x="900" y="1927"/>
                  </a:lnTo>
                  <a:lnTo>
                    <a:pt x="910" y="1903"/>
                  </a:lnTo>
                  <a:lnTo>
                    <a:pt x="917" y="1879"/>
                  </a:lnTo>
                  <a:lnTo>
                    <a:pt x="926" y="1855"/>
                  </a:lnTo>
                  <a:lnTo>
                    <a:pt x="938" y="1832"/>
                  </a:lnTo>
                  <a:lnTo>
                    <a:pt x="948" y="1805"/>
                  </a:lnTo>
                  <a:lnTo>
                    <a:pt x="957" y="1779"/>
                  </a:lnTo>
                  <a:lnTo>
                    <a:pt x="967" y="1755"/>
                  </a:lnTo>
                  <a:lnTo>
                    <a:pt x="979" y="1727"/>
                  </a:lnTo>
                  <a:lnTo>
                    <a:pt x="988" y="1701"/>
                  </a:lnTo>
                  <a:lnTo>
                    <a:pt x="1000" y="1674"/>
                  </a:lnTo>
                  <a:lnTo>
                    <a:pt x="1010" y="1648"/>
                  </a:lnTo>
                  <a:lnTo>
                    <a:pt x="1022" y="1620"/>
                  </a:lnTo>
                  <a:lnTo>
                    <a:pt x="1034" y="1591"/>
                  </a:lnTo>
                  <a:lnTo>
                    <a:pt x="1045" y="1565"/>
                  </a:lnTo>
                  <a:lnTo>
                    <a:pt x="1055" y="1536"/>
                  </a:lnTo>
                  <a:lnTo>
                    <a:pt x="1067" y="1510"/>
                  </a:lnTo>
                  <a:lnTo>
                    <a:pt x="1079" y="1482"/>
                  </a:lnTo>
                  <a:lnTo>
                    <a:pt x="1091" y="1453"/>
                  </a:lnTo>
                  <a:lnTo>
                    <a:pt x="1103" y="1427"/>
                  </a:lnTo>
                  <a:lnTo>
                    <a:pt x="1115" y="1398"/>
                  </a:lnTo>
                  <a:lnTo>
                    <a:pt x="1124" y="1370"/>
                  </a:lnTo>
                  <a:lnTo>
                    <a:pt x="1138" y="1343"/>
                  </a:lnTo>
                  <a:lnTo>
                    <a:pt x="1148" y="1315"/>
                  </a:lnTo>
                  <a:lnTo>
                    <a:pt x="1162" y="1291"/>
                  </a:lnTo>
                  <a:lnTo>
                    <a:pt x="1172" y="1262"/>
                  </a:lnTo>
                  <a:lnTo>
                    <a:pt x="1184" y="1236"/>
                  </a:lnTo>
                  <a:lnTo>
                    <a:pt x="1198" y="1210"/>
                  </a:lnTo>
                  <a:lnTo>
                    <a:pt x="1207" y="1184"/>
                  </a:lnTo>
                  <a:lnTo>
                    <a:pt x="1217" y="1158"/>
                  </a:lnTo>
                  <a:lnTo>
                    <a:pt x="1229" y="1134"/>
                  </a:lnTo>
                  <a:lnTo>
                    <a:pt x="1241" y="1108"/>
                  </a:lnTo>
                  <a:lnTo>
                    <a:pt x="1253" y="1084"/>
                  </a:lnTo>
                  <a:lnTo>
                    <a:pt x="1262" y="1060"/>
                  </a:lnTo>
                  <a:lnTo>
                    <a:pt x="1274" y="1038"/>
                  </a:lnTo>
                  <a:lnTo>
                    <a:pt x="1284" y="1012"/>
                  </a:lnTo>
                  <a:lnTo>
                    <a:pt x="1296" y="993"/>
                  </a:lnTo>
                  <a:lnTo>
                    <a:pt x="1305" y="972"/>
                  </a:lnTo>
                  <a:lnTo>
                    <a:pt x="1315" y="950"/>
                  </a:lnTo>
                  <a:lnTo>
                    <a:pt x="1324" y="929"/>
                  </a:lnTo>
                  <a:lnTo>
                    <a:pt x="1336" y="912"/>
                  </a:lnTo>
                  <a:lnTo>
                    <a:pt x="1343" y="891"/>
                  </a:lnTo>
                  <a:lnTo>
                    <a:pt x="1353" y="874"/>
                  </a:lnTo>
                  <a:lnTo>
                    <a:pt x="1362" y="857"/>
                  </a:lnTo>
                  <a:lnTo>
                    <a:pt x="1369" y="843"/>
                  </a:lnTo>
                  <a:lnTo>
                    <a:pt x="1374" y="836"/>
                  </a:lnTo>
                  <a:lnTo>
                    <a:pt x="1377" y="831"/>
                  </a:lnTo>
                  <a:lnTo>
                    <a:pt x="1381" y="826"/>
                  </a:lnTo>
                  <a:lnTo>
                    <a:pt x="1386" y="819"/>
                  </a:lnTo>
                  <a:lnTo>
                    <a:pt x="1391" y="815"/>
                  </a:lnTo>
                  <a:lnTo>
                    <a:pt x="1396" y="810"/>
                  </a:lnTo>
                  <a:lnTo>
                    <a:pt x="1400" y="805"/>
                  </a:lnTo>
                  <a:lnTo>
                    <a:pt x="1407" y="800"/>
                  </a:lnTo>
                  <a:lnTo>
                    <a:pt x="1412" y="796"/>
                  </a:lnTo>
                  <a:lnTo>
                    <a:pt x="1419" y="791"/>
                  </a:lnTo>
                  <a:lnTo>
                    <a:pt x="1427" y="788"/>
                  </a:lnTo>
                  <a:lnTo>
                    <a:pt x="1434" y="784"/>
                  </a:lnTo>
                  <a:lnTo>
                    <a:pt x="1438" y="779"/>
                  </a:lnTo>
                  <a:lnTo>
                    <a:pt x="1446" y="774"/>
                  </a:lnTo>
                  <a:lnTo>
                    <a:pt x="1450" y="774"/>
                  </a:lnTo>
                  <a:lnTo>
                    <a:pt x="1453" y="772"/>
                  </a:lnTo>
                  <a:lnTo>
                    <a:pt x="1455" y="772"/>
                  </a:lnTo>
                  <a:lnTo>
                    <a:pt x="1460" y="769"/>
                  </a:lnTo>
                  <a:lnTo>
                    <a:pt x="1467" y="765"/>
                  </a:lnTo>
                  <a:lnTo>
                    <a:pt x="1472" y="762"/>
                  </a:lnTo>
                  <a:lnTo>
                    <a:pt x="1477" y="760"/>
                  </a:lnTo>
                  <a:lnTo>
                    <a:pt x="1484" y="757"/>
                  </a:lnTo>
                  <a:lnTo>
                    <a:pt x="1491" y="753"/>
                  </a:lnTo>
                  <a:lnTo>
                    <a:pt x="1496" y="753"/>
                  </a:lnTo>
                  <a:lnTo>
                    <a:pt x="1503" y="750"/>
                  </a:lnTo>
                  <a:lnTo>
                    <a:pt x="1508" y="748"/>
                  </a:lnTo>
                  <a:lnTo>
                    <a:pt x="1512" y="746"/>
                  </a:lnTo>
                  <a:lnTo>
                    <a:pt x="1515" y="746"/>
                  </a:lnTo>
                  <a:lnTo>
                    <a:pt x="1519" y="743"/>
                  </a:lnTo>
                  <a:lnTo>
                    <a:pt x="1524" y="743"/>
                  </a:lnTo>
                  <a:lnTo>
                    <a:pt x="1527" y="741"/>
                  </a:lnTo>
                  <a:lnTo>
                    <a:pt x="1529" y="741"/>
                  </a:lnTo>
                  <a:lnTo>
                    <a:pt x="1531" y="738"/>
                  </a:lnTo>
                  <a:lnTo>
                    <a:pt x="1534" y="738"/>
                  </a:lnTo>
                  <a:lnTo>
                    <a:pt x="1541" y="736"/>
                  </a:lnTo>
                  <a:lnTo>
                    <a:pt x="1546" y="736"/>
                  </a:lnTo>
                  <a:lnTo>
                    <a:pt x="1553" y="734"/>
                  </a:lnTo>
                  <a:lnTo>
                    <a:pt x="1558" y="729"/>
                  </a:lnTo>
                  <a:lnTo>
                    <a:pt x="1565" y="726"/>
                  </a:lnTo>
                  <a:lnTo>
                    <a:pt x="1572" y="724"/>
                  </a:lnTo>
                  <a:lnTo>
                    <a:pt x="1577" y="719"/>
                  </a:lnTo>
                  <a:lnTo>
                    <a:pt x="1584" y="717"/>
                  </a:lnTo>
                  <a:lnTo>
                    <a:pt x="1591" y="712"/>
                  </a:lnTo>
                  <a:lnTo>
                    <a:pt x="1596" y="707"/>
                  </a:lnTo>
                  <a:lnTo>
                    <a:pt x="1603" y="705"/>
                  </a:lnTo>
                  <a:lnTo>
                    <a:pt x="1610" y="700"/>
                  </a:lnTo>
                  <a:lnTo>
                    <a:pt x="1617" y="695"/>
                  </a:lnTo>
                  <a:lnTo>
                    <a:pt x="1624" y="691"/>
                  </a:lnTo>
                  <a:lnTo>
                    <a:pt x="1629" y="686"/>
                  </a:lnTo>
                  <a:lnTo>
                    <a:pt x="1636" y="681"/>
                  </a:lnTo>
                  <a:lnTo>
                    <a:pt x="1641" y="676"/>
                  </a:lnTo>
                  <a:lnTo>
                    <a:pt x="1648" y="669"/>
                  </a:lnTo>
                  <a:lnTo>
                    <a:pt x="1655" y="665"/>
                  </a:lnTo>
                  <a:lnTo>
                    <a:pt x="1660" y="660"/>
                  </a:lnTo>
                  <a:lnTo>
                    <a:pt x="1665" y="653"/>
                  </a:lnTo>
                  <a:lnTo>
                    <a:pt x="1672" y="648"/>
                  </a:lnTo>
                  <a:lnTo>
                    <a:pt x="1679" y="643"/>
                  </a:lnTo>
                  <a:lnTo>
                    <a:pt x="1684" y="636"/>
                  </a:lnTo>
                  <a:lnTo>
                    <a:pt x="1689" y="629"/>
                  </a:lnTo>
                  <a:lnTo>
                    <a:pt x="1696" y="624"/>
                  </a:lnTo>
                  <a:lnTo>
                    <a:pt x="1700" y="617"/>
                  </a:lnTo>
                  <a:lnTo>
                    <a:pt x="1705" y="610"/>
                  </a:lnTo>
                  <a:lnTo>
                    <a:pt x="1712" y="603"/>
                  </a:lnTo>
                  <a:lnTo>
                    <a:pt x="1717" y="598"/>
                  </a:lnTo>
                  <a:lnTo>
                    <a:pt x="1722" y="591"/>
                  </a:lnTo>
                  <a:lnTo>
                    <a:pt x="1727" y="584"/>
                  </a:lnTo>
                  <a:lnTo>
                    <a:pt x="1731" y="576"/>
                  </a:lnTo>
                  <a:lnTo>
                    <a:pt x="1736" y="569"/>
                  </a:lnTo>
                  <a:lnTo>
                    <a:pt x="1741" y="562"/>
                  </a:lnTo>
                  <a:lnTo>
                    <a:pt x="1743" y="555"/>
                  </a:lnTo>
                  <a:lnTo>
                    <a:pt x="1748" y="548"/>
                  </a:lnTo>
                  <a:lnTo>
                    <a:pt x="1750" y="541"/>
                  </a:lnTo>
                  <a:lnTo>
                    <a:pt x="1755" y="531"/>
                  </a:lnTo>
                  <a:lnTo>
                    <a:pt x="1758" y="524"/>
                  </a:lnTo>
                  <a:lnTo>
                    <a:pt x="1762" y="517"/>
                  </a:lnTo>
                  <a:lnTo>
                    <a:pt x="1765" y="510"/>
                  </a:lnTo>
                  <a:lnTo>
                    <a:pt x="1767" y="503"/>
                  </a:lnTo>
                  <a:lnTo>
                    <a:pt x="1769" y="495"/>
                  </a:lnTo>
                  <a:lnTo>
                    <a:pt x="1772" y="486"/>
                  </a:lnTo>
                  <a:lnTo>
                    <a:pt x="1774" y="479"/>
                  </a:lnTo>
                  <a:lnTo>
                    <a:pt x="1777" y="472"/>
                  </a:lnTo>
                  <a:lnTo>
                    <a:pt x="1779" y="464"/>
                  </a:lnTo>
                  <a:lnTo>
                    <a:pt x="1779" y="455"/>
                  </a:lnTo>
                  <a:lnTo>
                    <a:pt x="1779" y="448"/>
                  </a:lnTo>
                  <a:lnTo>
                    <a:pt x="1779" y="441"/>
                  </a:lnTo>
                  <a:lnTo>
                    <a:pt x="1779" y="431"/>
                  </a:lnTo>
                  <a:lnTo>
                    <a:pt x="1779" y="424"/>
                  </a:lnTo>
                  <a:lnTo>
                    <a:pt x="1779" y="417"/>
                  </a:lnTo>
                  <a:lnTo>
                    <a:pt x="1779" y="407"/>
                  </a:lnTo>
                  <a:lnTo>
                    <a:pt x="1779" y="400"/>
                  </a:lnTo>
                  <a:lnTo>
                    <a:pt x="1777" y="393"/>
                  </a:lnTo>
                  <a:lnTo>
                    <a:pt x="1774" y="386"/>
                  </a:lnTo>
                  <a:lnTo>
                    <a:pt x="1772" y="379"/>
                  </a:lnTo>
                  <a:lnTo>
                    <a:pt x="1772" y="369"/>
                  </a:lnTo>
                  <a:lnTo>
                    <a:pt x="1769" y="362"/>
                  </a:lnTo>
                  <a:lnTo>
                    <a:pt x="1765" y="355"/>
                  </a:lnTo>
                  <a:lnTo>
                    <a:pt x="1762" y="348"/>
                  </a:lnTo>
                  <a:lnTo>
                    <a:pt x="1758" y="341"/>
                  </a:lnTo>
                  <a:lnTo>
                    <a:pt x="1753" y="331"/>
                  </a:lnTo>
                  <a:lnTo>
                    <a:pt x="1748" y="324"/>
                  </a:lnTo>
                  <a:lnTo>
                    <a:pt x="1743" y="317"/>
                  </a:lnTo>
                  <a:lnTo>
                    <a:pt x="1739" y="312"/>
                  </a:lnTo>
                  <a:lnTo>
                    <a:pt x="1734" y="305"/>
                  </a:lnTo>
                  <a:lnTo>
                    <a:pt x="1727" y="298"/>
                  </a:lnTo>
                  <a:lnTo>
                    <a:pt x="1719" y="293"/>
                  </a:lnTo>
                  <a:lnTo>
                    <a:pt x="1715" y="286"/>
                  </a:lnTo>
                  <a:lnTo>
                    <a:pt x="1710" y="281"/>
                  </a:lnTo>
                  <a:lnTo>
                    <a:pt x="1703" y="276"/>
                  </a:lnTo>
                  <a:lnTo>
                    <a:pt x="1696" y="272"/>
                  </a:lnTo>
                  <a:lnTo>
                    <a:pt x="1689" y="267"/>
                  </a:lnTo>
                  <a:lnTo>
                    <a:pt x="1679" y="262"/>
                  </a:lnTo>
                  <a:lnTo>
                    <a:pt x="1672" y="257"/>
                  </a:lnTo>
                  <a:lnTo>
                    <a:pt x="1665" y="252"/>
                  </a:lnTo>
                  <a:lnTo>
                    <a:pt x="1658" y="250"/>
                  </a:lnTo>
                  <a:lnTo>
                    <a:pt x="1648" y="245"/>
                  </a:lnTo>
                  <a:lnTo>
                    <a:pt x="1641" y="241"/>
                  </a:lnTo>
                  <a:lnTo>
                    <a:pt x="1634" y="238"/>
                  </a:lnTo>
                  <a:lnTo>
                    <a:pt x="1624" y="236"/>
                  </a:lnTo>
                  <a:lnTo>
                    <a:pt x="1617" y="231"/>
                  </a:lnTo>
                  <a:lnTo>
                    <a:pt x="1608" y="229"/>
                  </a:lnTo>
                  <a:lnTo>
                    <a:pt x="1598" y="226"/>
                  </a:lnTo>
                  <a:lnTo>
                    <a:pt x="1591" y="224"/>
                  </a:lnTo>
                  <a:lnTo>
                    <a:pt x="1581" y="222"/>
                  </a:lnTo>
                  <a:lnTo>
                    <a:pt x="1574" y="219"/>
                  </a:lnTo>
                  <a:lnTo>
                    <a:pt x="1565" y="217"/>
                  </a:lnTo>
                  <a:lnTo>
                    <a:pt x="1558" y="217"/>
                  </a:lnTo>
                  <a:lnTo>
                    <a:pt x="1548" y="212"/>
                  </a:lnTo>
                  <a:lnTo>
                    <a:pt x="1541" y="212"/>
                  </a:lnTo>
                  <a:lnTo>
                    <a:pt x="1531" y="210"/>
                  </a:lnTo>
                  <a:lnTo>
                    <a:pt x="1522" y="210"/>
                  </a:lnTo>
                  <a:lnTo>
                    <a:pt x="1515" y="207"/>
                  </a:lnTo>
                  <a:lnTo>
                    <a:pt x="1505" y="205"/>
                  </a:lnTo>
                  <a:lnTo>
                    <a:pt x="1498" y="205"/>
                  </a:lnTo>
                  <a:lnTo>
                    <a:pt x="1488" y="205"/>
                  </a:lnTo>
                  <a:lnTo>
                    <a:pt x="1481" y="202"/>
                  </a:lnTo>
                  <a:lnTo>
                    <a:pt x="1474" y="202"/>
                  </a:lnTo>
                  <a:lnTo>
                    <a:pt x="1467" y="202"/>
                  </a:lnTo>
                  <a:lnTo>
                    <a:pt x="1457" y="202"/>
                  </a:lnTo>
                  <a:lnTo>
                    <a:pt x="1450" y="202"/>
                  </a:lnTo>
                  <a:lnTo>
                    <a:pt x="1443" y="200"/>
                  </a:lnTo>
                  <a:lnTo>
                    <a:pt x="1436" y="200"/>
                  </a:lnTo>
                  <a:lnTo>
                    <a:pt x="1429" y="200"/>
                  </a:lnTo>
                  <a:lnTo>
                    <a:pt x="1422" y="200"/>
                  </a:lnTo>
                  <a:lnTo>
                    <a:pt x="1415" y="200"/>
                  </a:lnTo>
                  <a:lnTo>
                    <a:pt x="1410" y="200"/>
                  </a:lnTo>
                  <a:lnTo>
                    <a:pt x="1405" y="200"/>
                  </a:lnTo>
                  <a:lnTo>
                    <a:pt x="1398" y="200"/>
                  </a:lnTo>
                  <a:lnTo>
                    <a:pt x="1393" y="200"/>
                  </a:lnTo>
                  <a:lnTo>
                    <a:pt x="1388" y="200"/>
                  </a:lnTo>
                  <a:lnTo>
                    <a:pt x="1384" y="200"/>
                  </a:lnTo>
                  <a:lnTo>
                    <a:pt x="1377" y="200"/>
                  </a:lnTo>
                  <a:lnTo>
                    <a:pt x="1374" y="200"/>
                  </a:lnTo>
                  <a:lnTo>
                    <a:pt x="1369" y="200"/>
                  </a:lnTo>
                  <a:lnTo>
                    <a:pt x="1367" y="200"/>
                  </a:lnTo>
                  <a:lnTo>
                    <a:pt x="1360" y="200"/>
                  </a:lnTo>
                  <a:lnTo>
                    <a:pt x="1357" y="202"/>
                  </a:lnTo>
                  <a:lnTo>
                    <a:pt x="1355" y="202"/>
                  </a:lnTo>
                  <a:lnTo>
                    <a:pt x="1353" y="202"/>
                  </a:lnTo>
                  <a:close/>
                </a:path>
              </a:pathLst>
            </a:custGeom>
            <a:solidFill>
              <a:srgbClr val="000000"/>
            </a:solidFill>
            <a:ln w="9525">
              <a:noFill/>
              <a:round/>
              <a:headEnd/>
              <a:tailEnd/>
            </a:ln>
          </p:spPr>
          <p:txBody>
            <a:bodyPr/>
            <a:lstStyle/>
            <a:p>
              <a:endParaRPr lang="en-US"/>
            </a:p>
          </p:txBody>
        </p:sp>
        <p:sp>
          <p:nvSpPr>
            <p:cNvPr id="76" name="Freeform 7"/>
            <p:cNvSpPr>
              <a:spLocks/>
            </p:cNvSpPr>
            <p:nvPr/>
          </p:nvSpPr>
          <p:spPr bwMode="auto">
            <a:xfrm>
              <a:off x="2096" y="1227"/>
              <a:ext cx="1460" cy="2470"/>
            </a:xfrm>
            <a:custGeom>
              <a:avLst/>
              <a:gdLst>
                <a:gd name="T0" fmla="*/ 1077 w 1460"/>
                <a:gd name="T1" fmla="*/ 96 h 2470"/>
                <a:gd name="T2" fmla="*/ 1031 w 1460"/>
                <a:gd name="T3" fmla="*/ 55 h 2470"/>
                <a:gd name="T4" fmla="*/ 989 w 1460"/>
                <a:gd name="T5" fmla="*/ 24 h 2470"/>
                <a:gd name="T6" fmla="*/ 948 w 1460"/>
                <a:gd name="T7" fmla="*/ 0 h 2470"/>
                <a:gd name="T8" fmla="*/ 889 w 1460"/>
                <a:gd name="T9" fmla="*/ 22 h 2470"/>
                <a:gd name="T10" fmla="*/ 865 w 1460"/>
                <a:gd name="T11" fmla="*/ 67 h 2470"/>
                <a:gd name="T12" fmla="*/ 850 w 1460"/>
                <a:gd name="T13" fmla="*/ 127 h 2470"/>
                <a:gd name="T14" fmla="*/ 850 w 1460"/>
                <a:gd name="T15" fmla="*/ 167 h 2470"/>
                <a:gd name="T16" fmla="*/ 860 w 1460"/>
                <a:gd name="T17" fmla="*/ 208 h 2470"/>
                <a:gd name="T18" fmla="*/ 879 w 1460"/>
                <a:gd name="T19" fmla="*/ 258 h 2470"/>
                <a:gd name="T20" fmla="*/ 910 w 1460"/>
                <a:gd name="T21" fmla="*/ 308 h 2470"/>
                <a:gd name="T22" fmla="*/ 946 w 1460"/>
                <a:gd name="T23" fmla="*/ 358 h 2470"/>
                <a:gd name="T24" fmla="*/ 991 w 1460"/>
                <a:gd name="T25" fmla="*/ 408 h 2470"/>
                <a:gd name="T26" fmla="*/ 346 w 1460"/>
                <a:gd name="T27" fmla="*/ 1961 h 2470"/>
                <a:gd name="T28" fmla="*/ 298 w 1460"/>
                <a:gd name="T29" fmla="*/ 1985 h 2470"/>
                <a:gd name="T30" fmla="*/ 229 w 1460"/>
                <a:gd name="T31" fmla="*/ 2023 h 2470"/>
                <a:gd name="T32" fmla="*/ 148 w 1460"/>
                <a:gd name="T33" fmla="*/ 2073 h 2470"/>
                <a:gd name="T34" fmla="*/ 72 w 1460"/>
                <a:gd name="T35" fmla="*/ 2125 h 2470"/>
                <a:gd name="T36" fmla="*/ 17 w 1460"/>
                <a:gd name="T37" fmla="*/ 2180 h 2470"/>
                <a:gd name="T38" fmla="*/ 3 w 1460"/>
                <a:gd name="T39" fmla="*/ 2225 h 2470"/>
                <a:gd name="T40" fmla="*/ 38 w 1460"/>
                <a:gd name="T41" fmla="*/ 2263 h 2470"/>
                <a:gd name="T42" fmla="*/ 105 w 1460"/>
                <a:gd name="T43" fmla="*/ 2294 h 2470"/>
                <a:gd name="T44" fmla="*/ 179 w 1460"/>
                <a:gd name="T45" fmla="*/ 2316 h 2470"/>
                <a:gd name="T46" fmla="*/ 243 w 1460"/>
                <a:gd name="T47" fmla="*/ 2328 h 2470"/>
                <a:gd name="T48" fmla="*/ 286 w 1460"/>
                <a:gd name="T49" fmla="*/ 2344 h 2470"/>
                <a:gd name="T50" fmla="*/ 331 w 1460"/>
                <a:gd name="T51" fmla="*/ 2385 h 2470"/>
                <a:gd name="T52" fmla="*/ 381 w 1460"/>
                <a:gd name="T53" fmla="*/ 2425 h 2470"/>
                <a:gd name="T54" fmla="*/ 434 w 1460"/>
                <a:gd name="T55" fmla="*/ 2456 h 2470"/>
                <a:gd name="T56" fmla="*/ 481 w 1460"/>
                <a:gd name="T57" fmla="*/ 2470 h 2470"/>
                <a:gd name="T58" fmla="*/ 529 w 1460"/>
                <a:gd name="T59" fmla="*/ 2439 h 2470"/>
                <a:gd name="T60" fmla="*/ 543 w 1460"/>
                <a:gd name="T61" fmla="*/ 2385 h 2470"/>
                <a:gd name="T62" fmla="*/ 543 w 1460"/>
                <a:gd name="T63" fmla="*/ 2344 h 2470"/>
                <a:gd name="T64" fmla="*/ 536 w 1460"/>
                <a:gd name="T65" fmla="*/ 2297 h 2470"/>
                <a:gd name="T66" fmla="*/ 529 w 1460"/>
                <a:gd name="T67" fmla="*/ 2249 h 2470"/>
                <a:gd name="T68" fmla="*/ 515 w 1460"/>
                <a:gd name="T69" fmla="*/ 2187 h 2470"/>
                <a:gd name="T70" fmla="*/ 496 w 1460"/>
                <a:gd name="T71" fmla="*/ 2127 h 2470"/>
                <a:gd name="T72" fmla="*/ 486 w 1460"/>
                <a:gd name="T73" fmla="*/ 2092 h 2470"/>
                <a:gd name="T74" fmla="*/ 510 w 1460"/>
                <a:gd name="T75" fmla="*/ 2025 h 2470"/>
                <a:gd name="T76" fmla="*/ 558 w 1460"/>
                <a:gd name="T77" fmla="*/ 1896 h 2470"/>
                <a:gd name="T78" fmla="*/ 624 w 1460"/>
                <a:gd name="T79" fmla="*/ 1723 h 2470"/>
                <a:gd name="T80" fmla="*/ 705 w 1460"/>
                <a:gd name="T81" fmla="*/ 1518 h 2470"/>
                <a:gd name="T82" fmla="*/ 793 w 1460"/>
                <a:gd name="T83" fmla="*/ 1299 h 2470"/>
                <a:gd name="T84" fmla="*/ 877 w 1460"/>
                <a:gd name="T85" fmla="*/ 1091 h 2470"/>
                <a:gd name="T86" fmla="*/ 955 w 1460"/>
                <a:gd name="T87" fmla="*/ 913 h 2470"/>
                <a:gd name="T88" fmla="*/ 1024 w 1460"/>
                <a:gd name="T89" fmla="*/ 756 h 2470"/>
                <a:gd name="T90" fmla="*/ 1081 w 1460"/>
                <a:gd name="T91" fmla="*/ 625 h 2470"/>
                <a:gd name="T92" fmla="*/ 1124 w 1460"/>
                <a:gd name="T93" fmla="*/ 534 h 2470"/>
                <a:gd name="T94" fmla="*/ 1146 w 1460"/>
                <a:gd name="T95" fmla="*/ 489 h 2470"/>
                <a:gd name="T96" fmla="*/ 1177 w 1460"/>
                <a:gd name="T97" fmla="*/ 479 h 2470"/>
                <a:gd name="T98" fmla="*/ 1246 w 1460"/>
                <a:gd name="T99" fmla="*/ 463 h 2470"/>
                <a:gd name="T100" fmla="*/ 1329 w 1460"/>
                <a:gd name="T101" fmla="*/ 434 h 2470"/>
                <a:gd name="T102" fmla="*/ 1405 w 1460"/>
                <a:gd name="T103" fmla="*/ 391 h 2470"/>
                <a:gd name="T104" fmla="*/ 1453 w 1460"/>
                <a:gd name="T105" fmla="*/ 332 h 2470"/>
                <a:gd name="T106" fmla="*/ 1448 w 1460"/>
                <a:gd name="T107" fmla="*/ 258 h 2470"/>
                <a:gd name="T108" fmla="*/ 1401 w 1460"/>
                <a:gd name="T109" fmla="*/ 201 h 2470"/>
                <a:gd name="T110" fmla="*/ 1336 w 1460"/>
                <a:gd name="T111" fmla="*/ 170 h 2470"/>
                <a:gd name="T112" fmla="*/ 1265 w 1460"/>
                <a:gd name="T113" fmla="*/ 155 h 2470"/>
                <a:gd name="T114" fmla="*/ 1198 w 1460"/>
                <a:gd name="T115" fmla="*/ 151 h 2470"/>
                <a:gd name="T116" fmla="*/ 1143 w 1460"/>
                <a:gd name="T117" fmla="*/ 141 h 24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0"/>
                <a:gd name="T178" fmla="*/ 0 h 2470"/>
                <a:gd name="T179" fmla="*/ 1460 w 1460"/>
                <a:gd name="T180" fmla="*/ 2470 h 24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0" h="2470">
                  <a:moveTo>
                    <a:pt x="1120" y="131"/>
                  </a:moveTo>
                  <a:lnTo>
                    <a:pt x="1115" y="129"/>
                  </a:lnTo>
                  <a:lnTo>
                    <a:pt x="1110" y="124"/>
                  </a:lnTo>
                  <a:lnTo>
                    <a:pt x="1105" y="122"/>
                  </a:lnTo>
                  <a:lnTo>
                    <a:pt x="1103" y="117"/>
                  </a:lnTo>
                  <a:lnTo>
                    <a:pt x="1098" y="115"/>
                  </a:lnTo>
                  <a:lnTo>
                    <a:pt x="1093" y="110"/>
                  </a:lnTo>
                  <a:lnTo>
                    <a:pt x="1089" y="108"/>
                  </a:lnTo>
                  <a:lnTo>
                    <a:pt x="1086" y="105"/>
                  </a:lnTo>
                  <a:lnTo>
                    <a:pt x="1079" y="101"/>
                  </a:lnTo>
                  <a:lnTo>
                    <a:pt x="1077" y="96"/>
                  </a:lnTo>
                  <a:lnTo>
                    <a:pt x="1072" y="93"/>
                  </a:lnTo>
                  <a:lnTo>
                    <a:pt x="1070" y="91"/>
                  </a:lnTo>
                  <a:lnTo>
                    <a:pt x="1065" y="86"/>
                  </a:lnTo>
                  <a:lnTo>
                    <a:pt x="1060" y="81"/>
                  </a:lnTo>
                  <a:lnTo>
                    <a:pt x="1055" y="79"/>
                  </a:lnTo>
                  <a:lnTo>
                    <a:pt x="1053" y="74"/>
                  </a:lnTo>
                  <a:lnTo>
                    <a:pt x="1048" y="72"/>
                  </a:lnTo>
                  <a:lnTo>
                    <a:pt x="1043" y="67"/>
                  </a:lnTo>
                  <a:lnTo>
                    <a:pt x="1039" y="62"/>
                  </a:lnTo>
                  <a:lnTo>
                    <a:pt x="1034" y="60"/>
                  </a:lnTo>
                  <a:lnTo>
                    <a:pt x="1031" y="55"/>
                  </a:lnTo>
                  <a:lnTo>
                    <a:pt x="1027" y="53"/>
                  </a:lnTo>
                  <a:lnTo>
                    <a:pt x="1024" y="51"/>
                  </a:lnTo>
                  <a:lnTo>
                    <a:pt x="1020" y="46"/>
                  </a:lnTo>
                  <a:lnTo>
                    <a:pt x="1015" y="43"/>
                  </a:lnTo>
                  <a:lnTo>
                    <a:pt x="1010" y="41"/>
                  </a:lnTo>
                  <a:lnTo>
                    <a:pt x="1008" y="36"/>
                  </a:lnTo>
                  <a:lnTo>
                    <a:pt x="1003" y="34"/>
                  </a:lnTo>
                  <a:lnTo>
                    <a:pt x="1000" y="31"/>
                  </a:lnTo>
                  <a:lnTo>
                    <a:pt x="996" y="29"/>
                  </a:lnTo>
                  <a:lnTo>
                    <a:pt x="993" y="24"/>
                  </a:lnTo>
                  <a:lnTo>
                    <a:pt x="989" y="24"/>
                  </a:lnTo>
                  <a:lnTo>
                    <a:pt x="986" y="22"/>
                  </a:lnTo>
                  <a:lnTo>
                    <a:pt x="981" y="17"/>
                  </a:lnTo>
                  <a:lnTo>
                    <a:pt x="977" y="15"/>
                  </a:lnTo>
                  <a:lnTo>
                    <a:pt x="974" y="15"/>
                  </a:lnTo>
                  <a:lnTo>
                    <a:pt x="970" y="12"/>
                  </a:lnTo>
                  <a:lnTo>
                    <a:pt x="965" y="10"/>
                  </a:lnTo>
                  <a:lnTo>
                    <a:pt x="962" y="8"/>
                  </a:lnTo>
                  <a:lnTo>
                    <a:pt x="960" y="8"/>
                  </a:lnTo>
                  <a:lnTo>
                    <a:pt x="955" y="5"/>
                  </a:lnTo>
                  <a:lnTo>
                    <a:pt x="953" y="3"/>
                  </a:lnTo>
                  <a:lnTo>
                    <a:pt x="948" y="0"/>
                  </a:lnTo>
                  <a:lnTo>
                    <a:pt x="946" y="0"/>
                  </a:lnTo>
                  <a:lnTo>
                    <a:pt x="939" y="0"/>
                  </a:lnTo>
                  <a:lnTo>
                    <a:pt x="931" y="0"/>
                  </a:lnTo>
                  <a:lnTo>
                    <a:pt x="924" y="0"/>
                  </a:lnTo>
                  <a:lnTo>
                    <a:pt x="920" y="0"/>
                  </a:lnTo>
                  <a:lnTo>
                    <a:pt x="912" y="3"/>
                  </a:lnTo>
                  <a:lnTo>
                    <a:pt x="908" y="8"/>
                  </a:lnTo>
                  <a:lnTo>
                    <a:pt x="900" y="10"/>
                  </a:lnTo>
                  <a:lnTo>
                    <a:pt x="893" y="15"/>
                  </a:lnTo>
                  <a:lnTo>
                    <a:pt x="891" y="17"/>
                  </a:lnTo>
                  <a:lnTo>
                    <a:pt x="889" y="22"/>
                  </a:lnTo>
                  <a:lnTo>
                    <a:pt x="886" y="24"/>
                  </a:lnTo>
                  <a:lnTo>
                    <a:pt x="884" y="29"/>
                  </a:lnTo>
                  <a:lnTo>
                    <a:pt x="881" y="31"/>
                  </a:lnTo>
                  <a:lnTo>
                    <a:pt x="879" y="34"/>
                  </a:lnTo>
                  <a:lnTo>
                    <a:pt x="877" y="39"/>
                  </a:lnTo>
                  <a:lnTo>
                    <a:pt x="874" y="43"/>
                  </a:lnTo>
                  <a:lnTo>
                    <a:pt x="872" y="46"/>
                  </a:lnTo>
                  <a:lnTo>
                    <a:pt x="869" y="53"/>
                  </a:lnTo>
                  <a:lnTo>
                    <a:pt x="869" y="55"/>
                  </a:lnTo>
                  <a:lnTo>
                    <a:pt x="865" y="62"/>
                  </a:lnTo>
                  <a:lnTo>
                    <a:pt x="865" y="67"/>
                  </a:lnTo>
                  <a:lnTo>
                    <a:pt x="862" y="72"/>
                  </a:lnTo>
                  <a:lnTo>
                    <a:pt x="860" y="77"/>
                  </a:lnTo>
                  <a:lnTo>
                    <a:pt x="858" y="84"/>
                  </a:lnTo>
                  <a:lnTo>
                    <a:pt x="858" y="89"/>
                  </a:lnTo>
                  <a:lnTo>
                    <a:pt x="855" y="96"/>
                  </a:lnTo>
                  <a:lnTo>
                    <a:pt x="855" y="101"/>
                  </a:lnTo>
                  <a:lnTo>
                    <a:pt x="855" y="108"/>
                  </a:lnTo>
                  <a:lnTo>
                    <a:pt x="853" y="115"/>
                  </a:lnTo>
                  <a:lnTo>
                    <a:pt x="853" y="122"/>
                  </a:lnTo>
                  <a:lnTo>
                    <a:pt x="850" y="124"/>
                  </a:lnTo>
                  <a:lnTo>
                    <a:pt x="850" y="127"/>
                  </a:lnTo>
                  <a:lnTo>
                    <a:pt x="850" y="131"/>
                  </a:lnTo>
                  <a:lnTo>
                    <a:pt x="850" y="136"/>
                  </a:lnTo>
                  <a:lnTo>
                    <a:pt x="850" y="139"/>
                  </a:lnTo>
                  <a:lnTo>
                    <a:pt x="850" y="141"/>
                  </a:lnTo>
                  <a:lnTo>
                    <a:pt x="850" y="146"/>
                  </a:lnTo>
                  <a:lnTo>
                    <a:pt x="850" y="148"/>
                  </a:lnTo>
                  <a:lnTo>
                    <a:pt x="850" y="153"/>
                  </a:lnTo>
                  <a:lnTo>
                    <a:pt x="850" y="155"/>
                  </a:lnTo>
                  <a:lnTo>
                    <a:pt x="850" y="160"/>
                  </a:lnTo>
                  <a:lnTo>
                    <a:pt x="850" y="162"/>
                  </a:lnTo>
                  <a:lnTo>
                    <a:pt x="850" y="167"/>
                  </a:lnTo>
                  <a:lnTo>
                    <a:pt x="850" y="170"/>
                  </a:lnTo>
                  <a:lnTo>
                    <a:pt x="853" y="174"/>
                  </a:lnTo>
                  <a:lnTo>
                    <a:pt x="853" y="177"/>
                  </a:lnTo>
                  <a:lnTo>
                    <a:pt x="853" y="182"/>
                  </a:lnTo>
                  <a:lnTo>
                    <a:pt x="855" y="184"/>
                  </a:lnTo>
                  <a:lnTo>
                    <a:pt x="855" y="189"/>
                  </a:lnTo>
                  <a:lnTo>
                    <a:pt x="855" y="193"/>
                  </a:lnTo>
                  <a:lnTo>
                    <a:pt x="855" y="198"/>
                  </a:lnTo>
                  <a:lnTo>
                    <a:pt x="858" y="201"/>
                  </a:lnTo>
                  <a:lnTo>
                    <a:pt x="858" y="205"/>
                  </a:lnTo>
                  <a:lnTo>
                    <a:pt x="860" y="208"/>
                  </a:lnTo>
                  <a:lnTo>
                    <a:pt x="862" y="212"/>
                  </a:lnTo>
                  <a:lnTo>
                    <a:pt x="862" y="215"/>
                  </a:lnTo>
                  <a:lnTo>
                    <a:pt x="862" y="220"/>
                  </a:lnTo>
                  <a:lnTo>
                    <a:pt x="865" y="222"/>
                  </a:lnTo>
                  <a:lnTo>
                    <a:pt x="865" y="227"/>
                  </a:lnTo>
                  <a:lnTo>
                    <a:pt x="869" y="232"/>
                  </a:lnTo>
                  <a:lnTo>
                    <a:pt x="869" y="236"/>
                  </a:lnTo>
                  <a:lnTo>
                    <a:pt x="872" y="243"/>
                  </a:lnTo>
                  <a:lnTo>
                    <a:pt x="874" y="246"/>
                  </a:lnTo>
                  <a:lnTo>
                    <a:pt x="877" y="253"/>
                  </a:lnTo>
                  <a:lnTo>
                    <a:pt x="879" y="258"/>
                  </a:lnTo>
                  <a:lnTo>
                    <a:pt x="881" y="262"/>
                  </a:lnTo>
                  <a:lnTo>
                    <a:pt x="884" y="267"/>
                  </a:lnTo>
                  <a:lnTo>
                    <a:pt x="886" y="270"/>
                  </a:lnTo>
                  <a:lnTo>
                    <a:pt x="889" y="277"/>
                  </a:lnTo>
                  <a:lnTo>
                    <a:pt x="893" y="282"/>
                  </a:lnTo>
                  <a:lnTo>
                    <a:pt x="893" y="286"/>
                  </a:lnTo>
                  <a:lnTo>
                    <a:pt x="898" y="291"/>
                  </a:lnTo>
                  <a:lnTo>
                    <a:pt x="900" y="296"/>
                  </a:lnTo>
                  <a:lnTo>
                    <a:pt x="905" y="301"/>
                  </a:lnTo>
                  <a:lnTo>
                    <a:pt x="908" y="305"/>
                  </a:lnTo>
                  <a:lnTo>
                    <a:pt x="910" y="308"/>
                  </a:lnTo>
                  <a:lnTo>
                    <a:pt x="915" y="313"/>
                  </a:lnTo>
                  <a:lnTo>
                    <a:pt x="917" y="320"/>
                  </a:lnTo>
                  <a:lnTo>
                    <a:pt x="920" y="322"/>
                  </a:lnTo>
                  <a:lnTo>
                    <a:pt x="922" y="327"/>
                  </a:lnTo>
                  <a:lnTo>
                    <a:pt x="927" y="332"/>
                  </a:lnTo>
                  <a:lnTo>
                    <a:pt x="929" y="336"/>
                  </a:lnTo>
                  <a:lnTo>
                    <a:pt x="931" y="339"/>
                  </a:lnTo>
                  <a:lnTo>
                    <a:pt x="936" y="343"/>
                  </a:lnTo>
                  <a:lnTo>
                    <a:pt x="939" y="348"/>
                  </a:lnTo>
                  <a:lnTo>
                    <a:pt x="941" y="353"/>
                  </a:lnTo>
                  <a:lnTo>
                    <a:pt x="946" y="358"/>
                  </a:lnTo>
                  <a:lnTo>
                    <a:pt x="948" y="360"/>
                  </a:lnTo>
                  <a:lnTo>
                    <a:pt x="953" y="365"/>
                  </a:lnTo>
                  <a:lnTo>
                    <a:pt x="955" y="370"/>
                  </a:lnTo>
                  <a:lnTo>
                    <a:pt x="958" y="372"/>
                  </a:lnTo>
                  <a:lnTo>
                    <a:pt x="962" y="374"/>
                  </a:lnTo>
                  <a:lnTo>
                    <a:pt x="965" y="379"/>
                  </a:lnTo>
                  <a:lnTo>
                    <a:pt x="967" y="382"/>
                  </a:lnTo>
                  <a:lnTo>
                    <a:pt x="972" y="389"/>
                  </a:lnTo>
                  <a:lnTo>
                    <a:pt x="979" y="396"/>
                  </a:lnTo>
                  <a:lnTo>
                    <a:pt x="984" y="403"/>
                  </a:lnTo>
                  <a:lnTo>
                    <a:pt x="991" y="408"/>
                  </a:lnTo>
                  <a:lnTo>
                    <a:pt x="993" y="413"/>
                  </a:lnTo>
                  <a:lnTo>
                    <a:pt x="1000" y="417"/>
                  </a:lnTo>
                  <a:lnTo>
                    <a:pt x="1003" y="422"/>
                  </a:lnTo>
                  <a:lnTo>
                    <a:pt x="1008" y="424"/>
                  </a:lnTo>
                  <a:lnTo>
                    <a:pt x="1010" y="429"/>
                  </a:lnTo>
                  <a:lnTo>
                    <a:pt x="1015" y="432"/>
                  </a:lnTo>
                  <a:lnTo>
                    <a:pt x="1017" y="434"/>
                  </a:lnTo>
                  <a:lnTo>
                    <a:pt x="1020" y="436"/>
                  </a:lnTo>
                  <a:lnTo>
                    <a:pt x="348" y="1961"/>
                  </a:lnTo>
                  <a:lnTo>
                    <a:pt x="346" y="1961"/>
                  </a:lnTo>
                  <a:lnTo>
                    <a:pt x="341" y="1963"/>
                  </a:lnTo>
                  <a:lnTo>
                    <a:pt x="336" y="1966"/>
                  </a:lnTo>
                  <a:lnTo>
                    <a:pt x="331" y="1968"/>
                  </a:lnTo>
                  <a:lnTo>
                    <a:pt x="329" y="1968"/>
                  </a:lnTo>
                  <a:lnTo>
                    <a:pt x="324" y="1970"/>
                  </a:lnTo>
                  <a:lnTo>
                    <a:pt x="322" y="1973"/>
                  </a:lnTo>
                  <a:lnTo>
                    <a:pt x="317" y="1975"/>
                  </a:lnTo>
                  <a:lnTo>
                    <a:pt x="312" y="1977"/>
                  </a:lnTo>
                  <a:lnTo>
                    <a:pt x="307" y="1980"/>
                  </a:lnTo>
                  <a:lnTo>
                    <a:pt x="305" y="1982"/>
                  </a:lnTo>
                  <a:lnTo>
                    <a:pt x="298" y="1985"/>
                  </a:lnTo>
                  <a:lnTo>
                    <a:pt x="293" y="1989"/>
                  </a:lnTo>
                  <a:lnTo>
                    <a:pt x="286" y="1989"/>
                  </a:lnTo>
                  <a:lnTo>
                    <a:pt x="281" y="1994"/>
                  </a:lnTo>
                  <a:lnTo>
                    <a:pt x="274" y="1996"/>
                  </a:lnTo>
                  <a:lnTo>
                    <a:pt x="269" y="2001"/>
                  </a:lnTo>
                  <a:lnTo>
                    <a:pt x="262" y="2006"/>
                  </a:lnTo>
                  <a:lnTo>
                    <a:pt x="255" y="2008"/>
                  </a:lnTo>
                  <a:lnTo>
                    <a:pt x="248" y="2013"/>
                  </a:lnTo>
                  <a:lnTo>
                    <a:pt x="241" y="2016"/>
                  </a:lnTo>
                  <a:lnTo>
                    <a:pt x="234" y="2020"/>
                  </a:lnTo>
                  <a:lnTo>
                    <a:pt x="229" y="2023"/>
                  </a:lnTo>
                  <a:lnTo>
                    <a:pt x="222" y="2027"/>
                  </a:lnTo>
                  <a:lnTo>
                    <a:pt x="215" y="2032"/>
                  </a:lnTo>
                  <a:lnTo>
                    <a:pt x="207" y="2037"/>
                  </a:lnTo>
                  <a:lnTo>
                    <a:pt x="200" y="2042"/>
                  </a:lnTo>
                  <a:lnTo>
                    <a:pt x="193" y="2044"/>
                  </a:lnTo>
                  <a:lnTo>
                    <a:pt x="186" y="2049"/>
                  </a:lnTo>
                  <a:lnTo>
                    <a:pt x="176" y="2054"/>
                  </a:lnTo>
                  <a:lnTo>
                    <a:pt x="172" y="2058"/>
                  </a:lnTo>
                  <a:lnTo>
                    <a:pt x="162" y="2063"/>
                  </a:lnTo>
                  <a:lnTo>
                    <a:pt x="155" y="2068"/>
                  </a:lnTo>
                  <a:lnTo>
                    <a:pt x="148" y="2073"/>
                  </a:lnTo>
                  <a:lnTo>
                    <a:pt x="141" y="2077"/>
                  </a:lnTo>
                  <a:lnTo>
                    <a:pt x="134" y="2082"/>
                  </a:lnTo>
                  <a:lnTo>
                    <a:pt x="126" y="2087"/>
                  </a:lnTo>
                  <a:lnTo>
                    <a:pt x="119" y="2092"/>
                  </a:lnTo>
                  <a:lnTo>
                    <a:pt x="112" y="2097"/>
                  </a:lnTo>
                  <a:lnTo>
                    <a:pt x="105" y="2099"/>
                  </a:lnTo>
                  <a:lnTo>
                    <a:pt x="100" y="2106"/>
                  </a:lnTo>
                  <a:lnTo>
                    <a:pt x="93" y="2111"/>
                  </a:lnTo>
                  <a:lnTo>
                    <a:pt x="86" y="2118"/>
                  </a:lnTo>
                  <a:lnTo>
                    <a:pt x="79" y="2120"/>
                  </a:lnTo>
                  <a:lnTo>
                    <a:pt x="72" y="2125"/>
                  </a:lnTo>
                  <a:lnTo>
                    <a:pt x="67" y="2130"/>
                  </a:lnTo>
                  <a:lnTo>
                    <a:pt x="62" y="2135"/>
                  </a:lnTo>
                  <a:lnTo>
                    <a:pt x="55" y="2139"/>
                  </a:lnTo>
                  <a:lnTo>
                    <a:pt x="50" y="2144"/>
                  </a:lnTo>
                  <a:lnTo>
                    <a:pt x="43" y="2151"/>
                  </a:lnTo>
                  <a:lnTo>
                    <a:pt x="41" y="2156"/>
                  </a:lnTo>
                  <a:lnTo>
                    <a:pt x="34" y="2161"/>
                  </a:lnTo>
                  <a:lnTo>
                    <a:pt x="29" y="2166"/>
                  </a:lnTo>
                  <a:lnTo>
                    <a:pt x="24" y="2168"/>
                  </a:lnTo>
                  <a:lnTo>
                    <a:pt x="19" y="2175"/>
                  </a:lnTo>
                  <a:lnTo>
                    <a:pt x="17" y="2180"/>
                  </a:lnTo>
                  <a:lnTo>
                    <a:pt x="12" y="2185"/>
                  </a:lnTo>
                  <a:lnTo>
                    <a:pt x="10" y="2189"/>
                  </a:lnTo>
                  <a:lnTo>
                    <a:pt x="7" y="2194"/>
                  </a:lnTo>
                  <a:lnTo>
                    <a:pt x="5" y="2197"/>
                  </a:lnTo>
                  <a:lnTo>
                    <a:pt x="3" y="2201"/>
                  </a:lnTo>
                  <a:lnTo>
                    <a:pt x="3" y="2206"/>
                  </a:lnTo>
                  <a:lnTo>
                    <a:pt x="0" y="2211"/>
                  </a:lnTo>
                  <a:lnTo>
                    <a:pt x="0" y="2213"/>
                  </a:lnTo>
                  <a:lnTo>
                    <a:pt x="0" y="2218"/>
                  </a:lnTo>
                  <a:lnTo>
                    <a:pt x="0" y="2220"/>
                  </a:lnTo>
                  <a:lnTo>
                    <a:pt x="3" y="2225"/>
                  </a:lnTo>
                  <a:lnTo>
                    <a:pt x="3" y="2228"/>
                  </a:lnTo>
                  <a:lnTo>
                    <a:pt x="5" y="2232"/>
                  </a:lnTo>
                  <a:lnTo>
                    <a:pt x="5" y="2237"/>
                  </a:lnTo>
                  <a:lnTo>
                    <a:pt x="10" y="2242"/>
                  </a:lnTo>
                  <a:lnTo>
                    <a:pt x="12" y="2244"/>
                  </a:lnTo>
                  <a:lnTo>
                    <a:pt x="17" y="2247"/>
                  </a:lnTo>
                  <a:lnTo>
                    <a:pt x="19" y="2251"/>
                  </a:lnTo>
                  <a:lnTo>
                    <a:pt x="24" y="2256"/>
                  </a:lnTo>
                  <a:lnTo>
                    <a:pt x="26" y="2256"/>
                  </a:lnTo>
                  <a:lnTo>
                    <a:pt x="34" y="2261"/>
                  </a:lnTo>
                  <a:lnTo>
                    <a:pt x="38" y="2263"/>
                  </a:lnTo>
                  <a:lnTo>
                    <a:pt x="43" y="2266"/>
                  </a:lnTo>
                  <a:lnTo>
                    <a:pt x="48" y="2270"/>
                  </a:lnTo>
                  <a:lnTo>
                    <a:pt x="53" y="2273"/>
                  </a:lnTo>
                  <a:lnTo>
                    <a:pt x="60" y="2275"/>
                  </a:lnTo>
                  <a:lnTo>
                    <a:pt x="65" y="2280"/>
                  </a:lnTo>
                  <a:lnTo>
                    <a:pt x="72" y="2280"/>
                  </a:lnTo>
                  <a:lnTo>
                    <a:pt x="79" y="2282"/>
                  </a:lnTo>
                  <a:lnTo>
                    <a:pt x="84" y="2287"/>
                  </a:lnTo>
                  <a:lnTo>
                    <a:pt x="91" y="2289"/>
                  </a:lnTo>
                  <a:lnTo>
                    <a:pt x="98" y="2289"/>
                  </a:lnTo>
                  <a:lnTo>
                    <a:pt x="105" y="2294"/>
                  </a:lnTo>
                  <a:lnTo>
                    <a:pt x="112" y="2297"/>
                  </a:lnTo>
                  <a:lnTo>
                    <a:pt x="119" y="2299"/>
                  </a:lnTo>
                  <a:lnTo>
                    <a:pt x="124" y="2301"/>
                  </a:lnTo>
                  <a:lnTo>
                    <a:pt x="131" y="2301"/>
                  </a:lnTo>
                  <a:lnTo>
                    <a:pt x="138" y="2304"/>
                  </a:lnTo>
                  <a:lnTo>
                    <a:pt x="146" y="2306"/>
                  </a:lnTo>
                  <a:lnTo>
                    <a:pt x="153" y="2308"/>
                  </a:lnTo>
                  <a:lnTo>
                    <a:pt x="160" y="2311"/>
                  </a:lnTo>
                  <a:lnTo>
                    <a:pt x="165" y="2311"/>
                  </a:lnTo>
                  <a:lnTo>
                    <a:pt x="174" y="2313"/>
                  </a:lnTo>
                  <a:lnTo>
                    <a:pt x="179" y="2316"/>
                  </a:lnTo>
                  <a:lnTo>
                    <a:pt x="186" y="2316"/>
                  </a:lnTo>
                  <a:lnTo>
                    <a:pt x="193" y="2318"/>
                  </a:lnTo>
                  <a:lnTo>
                    <a:pt x="200" y="2318"/>
                  </a:lnTo>
                  <a:lnTo>
                    <a:pt x="205" y="2320"/>
                  </a:lnTo>
                  <a:lnTo>
                    <a:pt x="212" y="2320"/>
                  </a:lnTo>
                  <a:lnTo>
                    <a:pt x="217" y="2323"/>
                  </a:lnTo>
                  <a:lnTo>
                    <a:pt x="224" y="2325"/>
                  </a:lnTo>
                  <a:lnTo>
                    <a:pt x="229" y="2325"/>
                  </a:lnTo>
                  <a:lnTo>
                    <a:pt x="234" y="2328"/>
                  </a:lnTo>
                  <a:lnTo>
                    <a:pt x="238" y="2328"/>
                  </a:lnTo>
                  <a:lnTo>
                    <a:pt x="243" y="2328"/>
                  </a:lnTo>
                  <a:lnTo>
                    <a:pt x="248" y="2328"/>
                  </a:lnTo>
                  <a:lnTo>
                    <a:pt x="253" y="2330"/>
                  </a:lnTo>
                  <a:lnTo>
                    <a:pt x="255" y="2330"/>
                  </a:lnTo>
                  <a:lnTo>
                    <a:pt x="260" y="2332"/>
                  </a:lnTo>
                  <a:lnTo>
                    <a:pt x="267" y="2332"/>
                  </a:lnTo>
                  <a:lnTo>
                    <a:pt x="269" y="2332"/>
                  </a:lnTo>
                  <a:lnTo>
                    <a:pt x="272" y="2335"/>
                  </a:lnTo>
                  <a:lnTo>
                    <a:pt x="274" y="2335"/>
                  </a:lnTo>
                  <a:lnTo>
                    <a:pt x="276" y="2335"/>
                  </a:lnTo>
                  <a:lnTo>
                    <a:pt x="281" y="2342"/>
                  </a:lnTo>
                  <a:lnTo>
                    <a:pt x="286" y="2344"/>
                  </a:lnTo>
                  <a:lnTo>
                    <a:pt x="291" y="2349"/>
                  </a:lnTo>
                  <a:lnTo>
                    <a:pt x="296" y="2354"/>
                  </a:lnTo>
                  <a:lnTo>
                    <a:pt x="303" y="2359"/>
                  </a:lnTo>
                  <a:lnTo>
                    <a:pt x="305" y="2363"/>
                  </a:lnTo>
                  <a:lnTo>
                    <a:pt x="307" y="2366"/>
                  </a:lnTo>
                  <a:lnTo>
                    <a:pt x="310" y="2368"/>
                  </a:lnTo>
                  <a:lnTo>
                    <a:pt x="315" y="2373"/>
                  </a:lnTo>
                  <a:lnTo>
                    <a:pt x="319" y="2375"/>
                  </a:lnTo>
                  <a:lnTo>
                    <a:pt x="322" y="2378"/>
                  </a:lnTo>
                  <a:lnTo>
                    <a:pt x="327" y="2382"/>
                  </a:lnTo>
                  <a:lnTo>
                    <a:pt x="331" y="2385"/>
                  </a:lnTo>
                  <a:lnTo>
                    <a:pt x="336" y="2389"/>
                  </a:lnTo>
                  <a:lnTo>
                    <a:pt x="338" y="2392"/>
                  </a:lnTo>
                  <a:lnTo>
                    <a:pt x="343" y="2397"/>
                  </a:lnTo>
                  <a:lnTo>
                    <a:pt x="348" y="2401"/>
                  </a:lnTo>
                  <a:lnTo>
                    <a:pt x="353" y="2404"/>
                  </a:lnTo>
                  <a:lnTo>
                    <a:pt x="357" y="2406"/>
                  </a:lnTo>
                  <a:lnTo>
                    <a:pt x="362" y="2411"/>
                  </a:lnTo>
                  <a:lnTo>
                    <a:pt x="367" y="2416"/>
                  </a:lnTo>
                  <a:lnTo>
                    <a:pt x="372" y="2418"/>
                  </a:lnTo>
                  <a:lnTo>
                    <a:pt x="377" y="2420"/>
                  </a:lnTo>
                  <a:lnTo>
                    <a:pt x="381" y="2425"/>
                  </a:lnTo>
                  <a:lnTo>
                    <a:pt x="386" y="2428"/>
                  </a:lnTo>
                  <a:lnTo>
                    <a:pt x="391" y="2430"/>
                  </a:lnTo>
                  <a:lnTo>
                    <a:pt x="396" y="2435"/>
                  </a:lnTo>
                  <a:lnTo>
                    <a:pt x="400" y="2437"/>
                  </a:lnTo>
                  <a:lnTo>
                    <a:pt x="405" y="2442"/>
                  </a:lnTo>
                  <a:lnTo>
                    <a:pt x="410" y="2442"/>
                  </a:lnTo>
                  <a:lnTo>
                    <a:pt x="415" y="2447"/>
                  </a:lnTo>
                  <a:lnTo>
                    <a:pt x="419" y="2449"/>
                  </a:lnTo>
                  <a:lnTo>
                    <a:pt x="424" y="2451"/>
                  </a:lnTo>
                  <a:lnTo>
                    <a:pt x="429" y="2454"/>
                  </a:lnTo>
                  <a:lnTo>
                    <a:pt x="434" y="2456"/>
                  </a:lnTo>
                  <a:lnTo>
                    <a:pt x="438" y="2459"/>
                  </a:lnTo>
                  <a:lnTo>
                    <a:pt x="443" y="2461"/>
                  </a:lnTo>
                  <a:lnTo>
                    <a:pt x="448" y="2463"/>
                  </a:lnTo>
                  <a:lnTo>
                    <a:pt x="453" y="2463"/>
                  </a:lnTo>
                  <a:lnTo>
                    <a:pt x="457" y="2466"/>
                  </a:lnTo>
                  <a:lnTo>
                    <a:pt x="462" y="2468"/>
                  </a:lnTo>
                  <a:lnTo>
                    <a:pt x="465" y="2468"/>
                  </a:lnTo>
                  <a:lnTo>
                    <a:pt x="469" y="2470"/>
                  </a:lnTo>
                  <a:lnTo>
                    <a:pt x="474" y="2470"/>
                  </a:lnTo>
                  <a:lnTo>
                    <a:pt x="477" y="2470"/>
                  </a:lnTo>
                  <a:lnTo>
                    <a:pt x="481" y="2470"/>
                  </a:lnTo>
                  <a:lnTo>
                    <a:pt x="484" y="2470"/>
                  </a:lnTo>
                  <a:lnTo>
                    <a:pt x="488" y="2470"/>
                  </a:lnTo>
                  <a:lnTo>
                    <a:pt x="493" y="2470"/>
                  </a:lnTo>
                  <a:lnTo>
                    <a:pt x="498" y="2468"/>
                  </a:lnTo>
                  <a:lnTo>
                    <a:pt x="505" y="2468"/>
                  </a:lnTo>
                  <a:lnTo>
                    <a:pt x="510" y="2463"/>
                  </a:lnTo>
                  <a:lnTo>
                    <a:pt x="515" y="2459"/>
                  </a:lnTo>
                  <a:lnTo>
                    <a:pt x="519" y="2454"/>
                  </a:lnTo>
                  <a:lnTo>
                    <a:pt x="524" y="2449"/>
                  </a:lnTo>
                  <a:lnTo>
                    <a:pt x="527" y="2444"/>
                  </a:lnTo>
                  <a:lnTo>
                    <a:pt x="529" y="2439"/>
                  </a:lnTo>
                  <a:lnTo>
                    <a:pt x="534" y="2432"/>
                  </a:lnTo>
                  <a:lnTo>
                    <a:pt x="536" y="2430"/>
                  </a:lnTo>
                  <a:lnTo>
                    <a:pt x="536" y="2423"/>
                  </a:lnTo>
                  <a:lnTo>
                    <a:pt x="538" y="2416"/>
                  </a:lnTo>
                  <a:lnTo>
                    <a:pt x="541" y="2409"/>
                  </a:lnTo>
                  <a:lnTo>
                    <a:pt x="541" y="2404"/>
                  </a:lnTo>
                  <a:lnTo>
                    <a:pt x="541" y="2399"/>
                  </a:lnTo>
                  <a:lnTo>
                    <a:pt x="543" y="2397"/>
                  </a:lnTo>
                  <a:lnTo>
                    <a:pt x="543" y="2392"/>
                  </a:lnTo>
                  <a:lnTo>
                    <a:pt x="543" y="2389"/>
                  </a:lnTo>
                  <a:lnTo>
                    <a:pt x="543" y="2385"/>
                  </a:lnTo>
                  <a:lnTo>
                    <a:pt x="543" y="2382"/>
                  </a:lnTo>
                  <a:lnTo>
                    <a:pt x="543" y="2380"/>
                  </a:lnTo>
                  <a:lnTo>
                    <a:pt x="543" y="2375"/>
                  </a:lnTo>
                  <a:lnTo>
                    <a:pt x="543" y="2370"/>
                  </a:lnTo>
                  <a:lnTo>
                    <a:pt x="543" y="2368"/>
                  </a:lnTo>
                  <a:lnTo>
                    <a:pt x="543" y="2363"/>
                  </a:lnTo>
                  <a:lnTo>
                    <a:pt x="543" y="2359"/>
                  </a:lnTo>
                  <a:lnTo>
                    <a:pt x="543" y="2356"/>
                  </a:lnTo>
                  <a:lnTo>
                    <a:pt x="543" y="2351"/>
                  </a:lnTo>
                  <a:lnTo>
                    <a:pt x="543" y="2349"/>
                  </a:lnTo>
                  <a:lnTo>
                    <a:pt x="543" y="2344"/>
                  </a:lnTo>
                  <a:lnTo>
                    <a:pt x="541" y="2339"/>
                  </a:lnTo>
                  <a:lnTo>
                    <a:pt x="541" y="2335"/>
                  </a:lnTo>
                  <a:lnTo>
                    <a:pt x="541" y="2332"/>
                  </a:lnTo>
                  <a:lnTo>
                    <a:pt x="541" y="2328"/>
                  </a:lnTo>
                  <a:lnTo>
                    <a:pt x="538" y="2323"/>
                  </a:lnTo>
                  <a:lnTo>
                    <a:pt x="538" y="2318"/>
                  </a:lnTo>
                  <a:lnTo>
                    <a:pt x="538" y="2316"/>
                  </a:lnTo>
                  <a:lnTo>
                    <a:pt x="538" y="2311"/>
                  </a:lnTo>
                  <a:lnTo>
                    <a:pt x="538" y="2306"/>
                  </a:lnTo>
                  <a:lnTo>
                    <a:pt x="536" y="2301"/>
                  </a:lnTo>
                  <a:lnTo>
                    <a:pt x="536" y="2297"/>
                  </a:lnTo>
                  <a:lnTo>
                    <a:pt x="536" y="2294"/>
                  </a:lnTo>
                  <a:lnTo>
                    <a:pt x="536" y="2289"/>
                  </a:lnTo>
                  <a:lnTo>
                    <a:pt x="536" y="2285"/>
                  </a:lnTo>
                  <a:lnTo>
                    <a:pt x="534" y="2280"/>
                  </a:lnTo>
                  <a:lnTo>
                    <a:pt x="534" y="2278"/>
                  </a:lnTo>
                  <a:lnTo>
                    <a:pt x="534" y="2273"/>
                  </a:lnTo>
                  <a:lnTo>
                    <a:pt x="534" y="2268"/>
                  </a:lnTo>
                  <a:lnTo>
                    <a:pt x="531" y="2263"/>
                  </a:lnTo>
                  <a:lnTo>
                    <a:pt x="531" y="2258"/>
                  </a:lnTo>
                  <a:lnTo>
                    <a:pt x="529" y="2254"/>
                  </a:lnTo>
                  <a:lnTo>
                    <a:pt x="529" y="2249"/>
                  </a:lnTo>
                  <a:lnTo>
                    <a:pt x="529" y="2244"/>
                  </a:lnTo>
                  <a:lnTo>
                    <a:pt x="529" y="2242"/>
                  </a:lnTo>
                  <a:lnTo>
                    <a:pt x="529" y="2235"/>
                  </a:lnTo>
                  <a:lnTo>
                    <a:pt x="527" y="2228"/>
                  </a:lnTo>
                  <a:lnTo>
                    <a:pt x="527" y="2223"/>
                  </a:lnTo>
                  <a:lnTo>
                    <a:pt x="524" y="2218"/>
                  </a:lnTo>
                  <a:lnTo>
                    <a:pt x="522" y="2211"/>
                  </a:lnTo>
                  <a:lnTo>
                    <a:pt x="522" y="2204"/>
                  </a:lnTo>
                  <a:lnTo>
                    <a:pt x="519" y="2199"/>
                  </a:lnTo>
                  <a:lnTo>
                    <a:pt x="519" y="2194"/>
                  </a:lnTo>
                  <a:lnTo>
                    <a:pt x="515" y="2187"/>
                  </a:lnTo>
                  <a:lnTo>
                    <a:pt x="515" y="2180"/>
                  </a:lnTo>
                  <a:lnTo>
                    <a:pt x="512" y="2175"/>
                  </a:lnTo>
                  <a:lnTo>
                    <a:pt x="510" y="2168"/>
                  </a:lnTo>
                  <a:lnTo>
                    <a:pt x="507" y="2163"/>
                  </a:lnTo>
                  <a:lnTo>
                    <a:pt x="507" y="2158"/>
                  </a:lnTo>
                  <a:lnTo>
                    <a:pt x="505" y="2151"/>
                  </a:lnTo>
                  <a:lnTo>
                    <a:pt x="503" y="2149"/>
                  </a:lnTo>
                  <a:lnTo>
                    <a:pt x="500" y="2142"/>
                  </a:lnTo>
                  <a:lnTo>
                    <a:pt x="500" y="2137"/>
                  </a:lnTo>
                  <a:lnTo>
                    <a:pt x="498" y="2132"/>
                  </a:lnTo>
                  <a:lnTo>
                    <a:pt x="496" y="2127"/>
                  </a:lnTo>
                  <a:lnTo>
                    <a:pt x="496" y="2125"/>
                  </a:lnTo>
                  <a:lnTo>
                    <a:pt x="493" y="2120"/>
                  </a:lnTo>
                  <a:lnTo>
                    <a:pt x="491" y="2116"/>
                  </a:lnTo>
                  <a:lnTo>
                    <a:pt x="491" y="2113"/>
                  </a:lnTo>
                  <a:lnTo>
                    <a:pt x="488" y="2108"/>
                  </a:lnTo>
                  <a:lnTo>
                    <a:pt x="488" y="2106"/>
                  </a:lnTo>
                  <a:lnTo>
                    <a:pt x="488" y="2104"/>
                  </a:lnTo>
                  <a:lnTo>
                    <a:pt x="488" y="2099"/>
                  </a:lnTo>
                  <a:lnTo>
                    <a:pt x="486" y="2097"/>
                  </a:lnTo>
                  <a:lnTo>
                    <a:pt x="486" y="2094"/>
                  </a:lnTo>
                  <a:lnTo>
                    <a:pt x="486" y="2092"/>
                  </a:lnTo>
                  <a:lnTo>
                    <a:pt x="488" y="2087"/>
                  </a:lnTo>
                  <a:lnTo>
                    <a:pt x="488" y="2082"/>
                  </a:lnTo>
                  <a:lnTo>
                    <a:pt x="491" y="2080"/>
                  </a:lnTo>
                  <a:lnTo>
                    <a:pt x="491" y="2075"/>
                  </a:lnTo>
                  <a:lnTo>
                    <a:pt x="496" y="2068"/>
                  </a:lnTo>
                  <a:lnTo>
                    <a:pt x="496" y="2063"/>
                  </a:lnTo>
                  <a:lnTo>
                    <a:pt x="498" y="2056"/>
                  </a:lnTo>
                  <a:lnTo>
                    <a:pt x="500" y="2049"/>
                  </a:lnTo>
                  <a:lnTo>
                    <a:pt x="503" y="2042"/>
                  </a:lnTo>
                  <a:lnTo>
                    <a:pt x="505" y="2035"/>
                  </a:lnTo>
                  <a:lnTo>
                    <a:pt x="510" y="2025"/>
                  </a:lnTo>
                  <a:lnTo>
                    <a:pt x="515" y="2016"/>
                  </a:lnTo>
                  <a:lnTo>
                    <a:pt x="517" y="2006"/>
                  </a:lnTo>
                  <a:lnTo>
                    <a:pt x="519" y="1996"/>
                  </a:lnTo>
                  <a:lnTo>
                    <a:pt x="524" y="1985"/>
                  </a:lnTo>
                  <a:lnTo>
                    <a:pt x="529" y="1973"/>
                  </a:lnTo>
                  <a:lnTo>
                    <a:pt x="534" y="1961"/>
                  </a:lnTo>
                  <a:lnTo>
                    <a:pt x="536" y="1949"/>
                  </a:lnTo>
                  <a:lnTo>
                    <a:pt x="541" y="1937"/>
                  </a:lnTo>
                  <a:lnTo>
                    <a:pt x="546" y="1923"/>
                  </a:lnTo>
                  <a:lnTo>
                    <a:pt x="553" y="1911"/>
                  </a:lnTo>
                  <a:lnTo>
                    <a:pt x="558" y="1896"/>
                  </a:lnTo>
                  <a:lnTo>
                    <a:pt x="562" y="1882"/>
                  </a:lnTo>
                  <a:lnTo>
                    <a:pt x="567" y="1868"/>
                  </a:lnTo>
                  <a:lnTo>
                    <a:pt x="574" y="1854"/>
                  </a:lnTo>
                  <a:lnTo>
                    <a:pt x="579" y="1839"/>
                  </a:lnTo>
                  <a:lnTo>
                    <a:pt x="584" y="1823"/>
                  </a:lnTo>
                  <a:lnTo>
                    <a:pt x="591" y="1806"/>
                  </a:lnTo>
                  <a:lnTo>
                    <a:pt x="598" y="1792"/>
                  </a:lnTo>
                  <a:lnTo>
                    <a:pt x="605" y="1775"/>
                  </a:lnTo>
                  <a:lnTo>
                    <a:pt x="610" y="1756"/>
                  </a:lnTo>
                  <a:lnTo>
                    <a:pt x="617" y="1739"/>
                  </a:lnTo>
                  <a:lnTo>
                    <a:pt x="624" y="1723"/>
                  </a:lnTo>
                  <a:lnTo>
                    <a:pt x="629" y="1706"/>
                  </a:lnTo>
                  <a:lnTo>
                    <a:pt x="636" y="1687"/>
                  </a:lnTo>
                  <a:lnTo>
                    <a:pt x="643" y="1670"/>
                  </a:lnTo>
                  <a:lnTo>
                    <a:pt x="650" y="1651"/>
                  </a:lnTo>
                  <a:lnTo>
                    <a:pt x="658" y="1632"/>
                  </a:lnTo>
                  <a:lnTo>
                    <a:pt x="667" y="1613"/>
                  </a:lnTo>
                  <a:lnTo>
                    <a:pt x="674" y="1594"/>
                  </a:lnTo>
                  <a:lnTo>
                    <a:pt x="681" y="1577"/>
                  </a:lnTo>
                  <a:lnTo>
                    <a:pt x="688" y="1556"/>
                  </a:lnTo>
                  <a:lnTo>
                    <a:pt x="696" y="1537"/>
                  </a:lnTo>
                  <a:lnTo>
                    <a:pt x="705" y="1518"/>
                  </a:lnTo>
                  <a:lnTo>
                    <a:pt x="712" y="1499"/>
                  </a:lnTo>
                  <a:lnTo>
                    <a:pt x="719" y="1480"/>
                  </a:lnTo>
                  <a:lnTo>
                    <a:pt x="727" y="1458"/>
                  </a:lnTo>
                  <a:lnTo>
                    <a:pt x="736" y="1439"/>
                  </a:lnTo>
                  <a:lnTo>
                    <a:pt x="743" y="1418"/>
                  </a:lnTo>
                  <a:lnTo>
                    <a:pt x="750" y="1399"/>
                  </a:lnTo>
                  <a:lnTo>
                    <a:pt x="760" y="1380"/>
                  </a:lnTo>
                  <a:lnTo>
                    <a:pt x="767" y="1358"/>
                  </a:lnTo>
                  <a:lnTo>
                    <a:pt x="777" y="1337"/>
                  </a:lnTo>
                  <a:lnTo>
                    <a:pt x="784" y="1318"/>
                  </a:lnTo>
                  <a:lnTo>
                    <a:pt x="793" y="1299"/>
                  </a:lnTo>
                  <a:lnTo>
                    <a:pt x="800" y="1277"/>
                  </a:lnTo>
                  <a:lnTo>
                    <a:pt x="810" y="1258"/>
                  </a:lnTo>
                  <a:lnTo>
                    <a:pt x="817" y="1237"/>
                  </a:lnTo>
                  <a:lnTo>
                    <a:pt x="827" y="1218"/>
                  </a:lnTo>
                  <a:lnTo>
                    <a:pt x="834" y="1199"/>
                  </a:lnTo>
                  <a:lnTo>
                    <a:pt x="843" y="1177"/>
                  </a:lnTo>
                  <a:lnTo>
                    <a:pt x="848" y="1160"/>
                  </a:lnTo>
                  <a:lnTo>
                    <a:pt x="855" y="1144"/>
                  </a:lnTo>
                  <a:lnTo>
                    <a:pt x="862" y="1127"/>
                  </a:lnTo>
                  <a:lnTo>
                    <a:pt x="872" y="1108"/>
                  </a:lnTo>
                  <a:lnTo>
                    <a:pt x="877" y="1091"/>
                  </a:lnTo>
                  <a:lnTo>
                    <a:pt x="886" y="1075"/>
                  </a:lnTo>
                  <a:lnTo>
                    <a:pt x="893" y="1058"/>
                  </a:lnTo>
                  <a:lnTo>
                    <a:pt x="900" y="1041"/>
                  </a:lnTo>
                  <a:lnTo>
                    <a:pt x="905" y="1025"/>
                  </a:lnTo>
                  <a:lnTo>
                    <a:pt x="915" y="1008"/>
                  </a:lnTo>
                  <a:lnTo>
                    <a:pt x="920" y="991"/>
                  </a:lnTo>
                  <a:lnTo>
                    <a:pt x="927" y="977"/>
                  </a:lnTo>
                  <a:lnTo>
                    <a:pt x="934" y="960"/>
                  </a:lnTo>
                  <a:lnTo>
                    <a:pt x="941" y="944"/>
                  </a:lnTo>
                  <a:lnTo>
                    <a:pt x="948" y="929"/>
                  </a:lnTo>
                  <a:lnTo>
                    <a:pt x="955" y="913"/>
                  </a:lnTo>
                  <a:lnTo>
                    <a:pt x="960" y="898"/>
                  </a:lnTo>
                  <a:lnTo>
                    <a:pt x="967" y="882"/>
                  </a:lnTo>
                  <a:lnTo>
                    <a:pt x="974" y="867"/>
                  </a:lnTo>
                  <a:lnTo>
                    <a:pt x="981" y="853"/>
                  </a:lnTo>
                  <a:lnTo>
                    <a:pt x="986" y="837"/>
                  </a:lnTo>
                  <a:lnTo>
                    <a:pt x="993" y="822"/>
                  </a:lnTo>
                  <a:lnTo>
                    <a:pt x="1000" y="808"/>
                  </a:lnTo>
                  <a:lnTo>
                    <a:pt x="1008" y="796"/>
                  </a:lnTo>
                  <a:lnTo>
                    <a:pt x="1012" y="782"/>
                  </a:lnTo>
                  <a:lnTo>
                    <a:pt x="1017" y="767"/>
                  </a:lnTo>
                  <a:lnTo>
                    <a:pt x="1024" y="756"/>
                  </a:lnTo>
                  <a:lnTo>
                    <a:pt x="1031" y="741"/>
                  </a:lnTo>
                  <a:lnTo>
                    <a:pt x="1036" y="727"/>
                  </a:lnTo>
                  <a:lnTo>
                    <a:pt x="1041" y="717"/>
                  </a:lnTo>
                  <a:lnTo>
                    <a:pt x="1048" y="703"/>
                  </a:lnTo>
                  <a:lnTo>
                    <a:pt x="1053" y="694"/>
                  </a:lnTo>
                  <a:lnTo>
                    <a:pt x="1058" y="679"/>
                  </a:lnTo>
                  <a:lnTo>
                    <a:pt x="1062" y="670"/>
                  </a:lnTo>
                  <a:lnTo>
                    <a:pt x="1067" y="658"/>
                  </a:lnTo>
                  <a:lnTo>
                    <a:pt x="1072" y="648"/>
                  </a:lnTo>
                  <a:lnTo>
                    <a:pt x="1077" y="636"/>
                  </a:lnTo>
                  <a:lnTo>
                    <a:pt x="1081" y="625"/>
                  </a:lnTo>
                  <a:lnTo>
                    <a:pt x="1086" y="617"/>
                  </a:lnTo>
                  <a:lnTo>
                    <a:pt x="1091" y="605"/>
                  </a:lnTo>
                  <a:lnTo>
                    <a:pt x="1096" y="596"/>
                  </a:lnTo>
                  <a:lnTo>
                    <a:pt x="1100" y="589"/>
                  </a:lnTo>
                  <a:lnTo>
                    <a:pt x="1103" y="579"/>
                  </a:lnTo>
                  <a:lnTo>
                    <a:pt x="1108" y="572"/>
                  </a:lnTo>
                  <a:lnTo>
                    <a:pt x="1110" y="563"/>
                  </a:lnTo>
                  <a:lnTo>
                    <a:pt x="1115" y="555"/>
                  </a:lnTo>
                  <a:lnTo>
                    <a:pt x="1117" y="548"/>
                  </a:lnTo>
                  <a:lnTo>
                    <a:pt x="1122" y="541"/>
                  </a:lnTo>
                  <a:lnTo>
                    <a:pt x="1124" y="534"/>
                  </a:lnTo>
                  <a:lnTo>
                    <a:pt x="1127" y="529"/>
                  </a:lnTo>
                  <a:lnTo>
                    <a:pt x="1129" y="522"/>
                  </a:lnTo>
                  <a:lnTo>
                    <a:pt x="1131" y="517"/>
                  </a:lnTo>
                  <a:lnTo>
                    <a:pt x="1136" y="513"/>
                  </a:lnTo>
                  <a:lnTo>
                    <a:pt x="1136" y="508"/>
                  </a:lnTo>
                  <a:lnTo>
                    <a:pt x="1139" y="503"/>
                  </a:lnTo>
                  <a:lnTo>
                    <a:pt x="1141" y="501"/>
                  </a:lnTo>
                  <a:lnTo>
                    <a:pt x="1143" y="496"/>
                  </a:lnTo>
                  <a:lnTo>
                    <a:pt x="1146" y="494"/>
                  </a:lnTo>
                  <a:lnTo>
                    <a:pt x="1146" y="491"/>
                  </a:lnTo>
                  <a:lnTo>
                    <a:pt x="1146" y="489"/>
                  </a:lnTo>
                  <a:lnTo>
                    <a:pt x="1148" y="486"/>
                  </a:lnTo>
                  <a:lnTo>
                    <a:pt x="1153" y="486"/>
                  </a:lnTo>
                  <a:lnTo>
                    <a:pt x="1155" y="484"/>
                  </a:lnTo>
                  <a:lnTo>
                    <a:pt x="1158" y="484"/>
                  </a:lnTo>
                  <a:lnTo>
                    <a:pt x="1160" y="482"/>
                  </a:lnTo>
                  <a:lnTo>
                    <a:pt x="1162" y="482"/>
                  </a:lnTo>
                  <a:lnTo>
                    <a:pt x="1167" y="482"/>
                  </a:lnTo>
                  <a:lnTo>
                    <a:pt x="1172" y="482"/>
                  </a:lnTo>
                  <a:lnTo>
                    <a:pt x="1177" y="479"/>
                  </a:lnTo>
                  <a:lnTo>
                    <a:pt x="1181" y="479"/>
                  </a:lnTo>
                  <a:lnTo>
                    <a:pt x="1186" y="477"/>
                  </a:lnTo>
                  <a:lnTo>
                    <a:pt x="1191" y="477"/>
                  </a:lnTo>
                  <a:lnTo>
                    <a:pt x="1198" y="474"/>
                  </a:lnTo>
                  <a:lnTo>
                    <a:pt x="1205" y="474"/>
                  </a:lnTo>
                  <a:lnTo>
                    <a:pt x="1210" y="472"/>
                  </a:lnTo>
                  <a:lnTo>
                    <a:pt x="1217" y="470"/>
                  </a:lnTo>
                  <a:lnTo>
                    <a:pt x="1222" y="467"/>
                  </a:lnTo>
                  <a:lnTo>
                    <a:pt x="1229" y="467"/>
                  </a:lnTo>
                  <a:lnTo>
                    <a:pt x="1236" y="465"/>
                  </a:lnTo>
                  <a:lnTo>
                    <a:pt x="1246" y="463"/>
                  </a:lnTo>
                  <a:lnTo>
                    <a:pt x="1253" y="460"/>
                  </a:lnTo>
                  <a:lnTo>
                    <a:pt x="1260" y="458"/>
                  </a:lnTo>
                  <a:lnTo>
                    <a:pt x="1267" y="455"/>
                  </a:lnTo>
                  <a:lnTo>
                    <a:pt x="1274" y="453"/>
                  </a:lnTo>
                  <a:lnTo>
                    <a:pt x="1281" y="451"/>
                  </a:lnTo>
                  <a:lnTo>
                    <a:pt x="1291" y="448"/>
                  </a:lnTo>
                  <a:lnTo>
                    <a:pt x="1298" y="446"/>
                  </a:lnTo>
                  <a:lnTo>
                    <a:pt x="1305" y="444"/>
                  </a:lnTo>
                  <a:lnTo>
                    <a:pt x="1315" y="441"/>
                  </a:lnTo>
                  <a:lnTo>
                    <a:pt x="1322" y="436"/>
                  </a:lnTo>
                  <a:lnTo>
                    <a:pt x="1329" y="434"/>
                  </a:lnTo>
                  <a:lnTo>
                    <a:pt x="1336" y="429"/>
                  </a:lnTo>
                  <a:lnTo>
                    <a:pt x="1343" y="427"/>
                  </a:lnTo>
                  <a:lnTo>
                    <a:pt x="1353" y="422"/>
                  </a:lnTo>
                  <a:lnTo>
                    <a:pt x="1360" y="420"/>
                  </a:lnTo>
                  <a:lnTo>
                    <a:pt x="1367" y="415"/>
                  </a:lnTo>
                  <a:lnTo>
                    <a:pt x="1374" y="413"/>
                  </a:lnTo>
                  <a:lnTo>
                    <a:pt x="1382" y="408"/>
                  </a:lnTo>
                  <a:lnTo>
                    <a:pt x="1389" y="403"/>
                  </a:lnTo>
                  <a:lnTo>
                    <a:pt x="1396" y="398"/>
                  </a:lnTo>
                  <a:lnTo>
                    <a:pt x="1401" y="393"/>
                  </a:lnTo>
                  <a:lnTo>
                    <a:pt x="1405" y="391"/>
                  </a:lnTo>
                  <a:lnTo>
                    <a:pt x="1412" y="384"/>
                  </a:lnTo>
                  <a:lnTo>
                    <a:pt x="1417" y="382"/>
                  </a:lnTo>
                  <a:lnTo>
                    <a:pt x="1422" y="374"/>
                  </a:lnTo>
                  <a:lnTo>
                    <a:pt x="1429" y="372"/>
                  </a:lnTo>
                  <a:lnTo>
                    <a:pt x="1434" y="365"/>
                  </a:lnTo>
                  <a:lnTo>
                    <a:pt x="1439" y="360"/>
                  </a:lnTo>
                  <a:lnTo>
                    <a:pt x="1441" y="353"/>
                  </a:lnTo>
                  <a:lnTo>
                    <a:pt x="1446" y="348"/>
                  </a:lnTo>
                  <a:lnTo>
                    <a:pt x="1448" y="343"/>
                  </a:lnTo>
                  <a:lnTo>
                    <a:pt x="1451" y="336"/>
                  </a:lnTo>
                  <a:lnTo>
                    <a:pt x="1453" y="332"/>
                  </a:lnTo>
                  <a:lnTo>
                    <a:pt x="1458" y="327"/>
                  </a:lnTo>
                  <a:lnTo>
                    <a:pt x="1458" y="320"/>
                  </a:lnTo>
                  <a:lnTo>
                    <a:pt x="1458" y="313"/>
                  </a:lnTo>
                  <a:lnTo>
                    <a:pt x="1458" y="305"/>
                  </a:lnTo>
                  <a:lnTo>
                    <a:pt x="1460" y="301"/>
                  </a:lnTo>
                  <a:lnTo>
                    <a:pt x="1458" y="293"/>
                  </a:lnTo>
                  <a:lnTo>
                    <a:pt x="1458" y="286"/>
                  </a:lnTo>
                  <a:lnTo>
                    <a:pt x="1455" y="279"/>
                  </a:lnTo>
                  <a:lnTo>
                    <a:pt x="1453" y="274"/>
                  </a:lnTo>
                  <a:lnTo>
                    <a:pt x="1451" y="265"/>
                  </a:lnTo>
                  <a:lnTo>
                    <a:pt x="1448" y="258"/>
                  </a:lnTo>
                  <a:lnTo>
                    <a:pt x="1443" y="253"/>
                  </a:lnTo>
                  <a:lnTo>
                    <a:pt x="1441" y="246"/>
                  </a:lnTo>
                  <a:lnTo>
                    <a:pt x="1436" y="239"/>
                  </a:lnTo>
                  <a:lnTo>
                    <a:pt x="1434" y="234"/>
                  </a:lnTo>
                  <a:lnTo>
                    <a:pt x="1429" y="229"/>
                  </a:lnTo>
                  <a:lnTo>
                    <a:pt x="1424" y="224"/>
                  </a:lnTo>
                  <a:lnTo>
                    <a:pt x="1420" y="220"/>
                  </a:lnTo>
                  <a:lnTo>
                    <a:pt x="1415" y="212"/>
                  </a:lnTo>
                  <a:lnTo>
                    <a:pt x="1410" y="208"/>
                  </a:lnTo>
                  <a:lnTo>
                    <a:pt x="1405" y="205"/>
                  </a:lnTo>
                  <a:lnTo>
                    <a:pt x="1401" y="201"/>
                  </a:lnTo>
                  <a:lnTo>
                    <a:pt x="1396" y="198"/>
                  </a:lnTo>
                  <a:lnTo>
                    <a:pt x="1389" y="193"/>
                  </a:lnTo>
                  <a:lnTo>
                    <a:pt x="1384" y="191"/>
                  </a:lnTo>
                  <a:lnTo>
                    <a:pt x="1377" y="186"/>
                  </a:lnTo>
                  <a:lnTo>
                    <a:pt x="1374" y="184"/>
                  </a:lnTo>
                  <a:lnTo>
                    <a:pt x="1367" y="182"/>
                  </a:lnTo>
                  <a:lnTo>
                    <a:pt x="1360" y="179"/>
                  </a:lnTo>
                  <a:lnTo>
                    <a:pt x="1355" y="177"/>
                  </a:lnTo>
                  <a:lnTo>
                    <a:pt x="1348" y="174"/>
                  </a:lnTo>
                  <a:lnTo>
                    <a:pt x="1343" y="174"/>
                  </a:lnTo>
                  <a:lnTo>
                    <a:pt x="1336" y="170"/>
                  </a:lnTo>
                  <a:lnTo>
                    <a:pt x="1329" y="170"/>
                  </a:lnTo>
                  <a:lnTo>
                    <a:pt x="1322" y="167"/>
                  </a:lnTo>
                  <a:lnTo>
                    <a:pt x="1317" y="165"/>
                  </a:lnTo>
                  <a:lnTo>
                    <a:pt x="1312" y="165"/>
                  </a:lnTo>
                  <a:lnTo>
                    <a:pt x="1305" y="162"/>
                  </a:lnTo>
                  <a:lnTo>
                    <a:pt x="1298" y="162"/>
                  </a:lnTo>
                  <a:lnTo>
                    <a:pt x="1291" y="160"/>
                  </a:lnTo>
                  <a:lnTo>
                    <a:pt x="1284" y="160"/>
                  </a:lnTo>
                  <a:lnTo>
                    <a:pt x="1279" y="158"/>
                  </a:lnTo>
                  <a:lnTo>
                    <a:pt x="1272" y="158"/>
                  </a:lnTo>
                  <a:lnTo>
                    <a:pt x="1265" y="155"/>
                  </a:lnTo>
                  <a:lnTo>
                    <a:pt x="1260" y="155"/>
                  </a:lnTo>
                  <a:lnTo>
                    <a:pt x="1253" y="155"/>
                  </a:lnTo>
                  <a:lnTo>
                    <a:pt x="1246" y="155"/>
                  </a:lnTo>
                  <a:lnTo>
                    <a:pt x="1239" y="153"/>
                  </a:lnTo>
                  <a:lnTo>
                    <a:pt x="1234" y="153"/>
                  </a:lnTo>
                  <a:lnTo>
                    <a:pt x="1227" y="153"/>
                  </a:lnTo>
                  <a:lnTo>
                    <a:pt x="1222" y="153"/>
                  </a:lnTo>
                  <a:lnTo>
                    <a:pt x="1215" y="153"/>
                  </a:lnTo>
                  <a:lnTo>
                    <a:pt x="1208" y="153"/>
                  </a:lnTo>
                  <a:lnTo>
                    <a:pt x="1203" y="151"/>
                  </a:lnTo>
                  <a:lnTo>
                    <a:pt x="1198" y="151"/>
                  </a:lnTo>
                  <a:lnTo>
                    <a:pt x="1191" y="148"/>
                  </a:lnTo>
                  <a:lnTo>
                    <a:pt x="1186" y="148"/>
                  </a:lnTo>
                  <a:lnTo>
                    <a:pt x="1181" y="148"/>
                  </a:lnTo>
                  <a:lnTo>
                    <a:pt x="1174" y="148"/>
                  </a:lnTo>
                  <a:lnTo>
                    <a:pt x="1170" y="146"/>
                  </a:lnTo>
                  <a:lnTo>
                    <a:pt x="1165" y="146"/>
                  </a:lnTo>
                  <a:lnTo>
                    <a:pt x="1160" y="146"/>
                  </a:lnTo>
                  <a:lnTo>
                    <a:pt x="1155" y="146"/>
                  </a:lnTo>
                  <a:lnTo>
                    <a:pt x="1151" y="143"/>
                  </a:lnTo>
                  <a:lnTo>
                    <a:pt x="1146" y="143"/>
                  </a:lnTo>
                  <a:lnTo>
                    <a:pt x="1143" y="141"/>
                  </a:lnTo>
                  <a:lnTo>
                    <a:pt x="1139" y="141"/>
                  </a:lnTo>
                  <a:lnTo>
                    <a:pt x="1134" y="139"/>
                  </a:lnTo>
                  <a:lnTo>
                    <a:pt x="1131" y="139"/>
                  </a:lnTo>
                  <a:lnTo>
                    <a:pt x="1124" y="136"/>
                  </a:lnTo>
                  <a:lnTo>
                    <a:pt x="1120" y="131"/>
                  </a:lnTo>
                  <a:close/>
                </a:path>
              </a:pathLst>
            </a:custGeom>
            <a:gradFill rotWithShape="1">
              <a:gsLst>
                <a:gs pos="0">
                  <a:srgbClr val="FFFFFF"/>
                </a:gs>
                <a:gs pos="100000">
                  <a:srgbClr val="FF0000"/>
                </a:gs>
              </a:gsLst>
              <a:lin ang="5400000" scaled="1"/>
            </a:gradFill>
            <a:ln w="9525">
              <a:noFill/>
              <a:round/>
              <a:headEnd/>
              <a:tailEnd/>
            </a:ln>
          </p:spPr>
          <p:txBody>
            <a:bodyPr/>
            <a:lstStyle/>
            <a:p>
              <a:endParaRPr lang="en-US"/>
            </a:p>
          </p:txBody>
        </p:sp>
        <p:sp>
          <p:nvSpPr>
            <p:cNvPr id="77" name="Freeform 8"/>
            <p:cNvSpPr>
              <a:spLocks/>
            </p:cNvSpPr>
            <p:nvPr/>
          </p:nvSpPr>
          <p:spPr bwMode="auto">
            <a:xfrm>
              <a:off x="2196" y="3319"/>
              <a:ext cx="210" cy="166"/>
            </a:xfrm>
            <a:custGeom>
              <a:avLst/>
              <a:gdLst>
                <a:gd name="T0" fmla="*/ 207 w 210"/>
                <a:gd name="T1" fmla="*/ 0 h 166"/>
                <a:gd name="T2" fmla="*/ 198 w 210"/>
                <a:gd name="T3" fmla="*/ 0 h 166"/>
                <a:gd name="T4" fmla="*/ 191 w 210"/>
                <a:gd name="T5" fmla="*/ 0 h 166"/>
                <a:gd name="T6" fmla="*/ 181 w 210"/>
                <a:gd name="T7" fmla="*/ 0 h 166"/>
                <a:gd name="T8" fmla="*/ 172 w 210"/>
                <a:gd name="T9" fmla="*/ 2 h 166"/>
                <a:gd name="T10" fmla="*/ 162 w 210"/>
                <a:gd name="T11" fmla="*/ 5 h 166"/>
                <a:gd name="T12" fmla="*/ 155 w 210"/>
                <a:gd name="T13" fmla="*/ 7 h 166"/>
                <a:gd name="T14" fmla="*/ 146 w 210"/>
                <a:gd name="T15" fmla="*/ 7 h 166"/>
                <a:gd name="T16" fmla="*/ 138 w 210"/>
                <a:gd name="T17" fmla="*/ 12 h 166"/>
                <a:gd name="T18" fmla="*/ 129 w 210"/>
                <a:gd name="T19" fmla="*/ 14 h 166"/>
                <a:gd name="T20" fmla="*/ 119 w 210"/>
                <a:gd name="T21" fmla="*/ 16 h 166"/>
                <a:gd name="T22" fmla="*/ 110 w 210"/>
                <a:gd name="T23" fmla="*/ 19 h 166"/>
                <a:gd name="T24" fmla="*/ 103 w 210"/>
                <a:gd name="T25" fmla="*/ 21 h 166"/>
                <a:gd name="T26" fmla="*/ 93 w 210"/>
                <a:gd name="T27" fmla="*/ 26 h 166"/>
                <a:gd name="T28" fmla="*/ 86 w 210"/>
                <a:gd name="T29" fmla="*/ 28 h 166"/>
                <a:gd name="T30" fmla="*/ 79 w 210"/>
                <a:gd name="T31" fmla="*/ 33 h 166"/>
                <a:gd name="T32" fmla="*/ 69 w 210"/>
                <a:gd name="T33" fmla="*/ 38 h 166"/>
                <a:gd name="T34" fmla="*/ 62 w 210"/>
                <a:gd name="T35" fmla="*/ 43 h 166"/>
                <a:gd name="T36" fmla="*/ 53 w 210"/>
                <a:gd name="T37" fmla="*/ 47 h 166"/>
                <a:gd name="T38" fmla="*/ 38 w 210"/>
                <a:gd name="T39" fmla="*/ 55 h 166"/>
                <a:gd name="T40" fmla="*/ 26 w 210"/>
                <a:gd name="T41" fmla="*/ 64 h 166"/>
                <a:gd name="T42" fmla="*/ 17 w 210"/>
                <a:gd name="T43" fmla="*/ 74 h 166"/>
                <a:gd name="T44" fmla="*/ 10 w 210"/>
                <a:gd name="T45" fmla="*/ 81 h 166"/>
                <a:gd name="T46" fmla="*/ 3 w 210"/>
                <a:gd name="T47" fmla="*/ 90 h 166"/>
                <a:gd name="T48" fmla="*/ 0 w 210"/>
                <a:gd name="T49" fmla="*/ 100 h 166"/>
                <a:gd name="T50" fmla="*/ 0 w 210"/>
                <a:gd name="T51" fmla="*/ 109 h 166"/>
                <a:gd name="T52" fmla="*/ 0 w 210"/>
                <a:gd name="T53" fmla="*/ 114 h 166"/>
                <a:gd name="T54" fmla="*/ 3 w 210"/>
                <a:gd name="T55" fmla="*/ 121 h 166"/>
                <a:gd name="T56" fmla="*/ 7 w 210"/>
                <a:gd name="T57" fmla="*/ 128 h 166"/>
                <a:gd name="T58" fmla="*/ 17 w 210"/>
                <a:gd name="T59" fmla="*/ 136 h 166"/>
                <a:gd name="T60" fmla="*/ 26 w 210"/>
                <a:gd name="T61" fmla="*/ 145 h 166"/>
                <a:gd name="T62" fmla="*/ 34 w 210"/>
                <a:gd name="T63" fmla="*/ 150 h 166"/>
                <a:gd name="T64" fmla="*/ 38 w 210"/>
                <a:gd name="T65" fmla="*/ 152 h 166"/>
                <a:gd name="T66" fmla="*/ 46 w 210"/>
                <a:gd name="T67" fmla="*/ 157 h 166"/>
                <a:gd name="T68" fmla="*/ 55 w 210"/>
                <a:gd name="T69" fmla="*/ 159 h 166"/>
                <a:gd name="T70" fmla="*/ 67 w 210"/>
                <a:gd name="T71" fmla="*/ 164 h 166"/>
                <a:gd name="T72" fmla="*/ 74 w 210"/>
                <a:gd name="T73" fmla="*/ 166 h 166"/>
                <a:gd name="T74" fmla="*/ 72 w 210"/>
                <a:gd name="T75" fmla="*/ 164 h 166"/>
                <a:gd name="T76" fmla="*/ 65 w 210"/>
                <a:gd name="T77" fmla="*/ 155 h 166"/>
                <a:gd name="T78" fmla="*/ 62 w 210"/>
                <a:gd name="T79" fmla="*/ 147 h 166"/>
                <a:gd name="T80" fmla="*/ 57 w 210"/>
                <a:gd name="T81" fmla="*/ 136 h 166"/>
                <a:gd name="T82" fmla="*/ 55 w 210"/>
                <a:gd name="T83" fmla="*/ 121 h 166"/>
                <a:gd name="T84" fmla="*/ 55 w 210"/>
                <a:gd name="T85" fmla="*/ 112 h 166"/>
                <a:gd name="T86" fmla="*/ 57 w 210"/>
                <a:gd name="T87" fmla="*/ 105 h 166"/>
                <a:gd name="T88" fmla="*/ 60 w 210"/>
                <a:gd name="T89" fmla="*/ 97 h 166"/>
                <a:gd name="T90" fmla="*/ 65 w 210"/>
                <a:gd name="T91" fmla="*/ 88 h 166"/>
                <a:gd name="T92" fmla="*/ 72 w 210"/>
                <a:gd name="T93" fmla="*/ 81 h 166"/>
                <a:gd name="T94" fmla="*/ 79 w 210"/>
                <a:gd name="T95" fmla="*/ 74 h 166"/>
                <a:gd name="T96" fmla="*/ 88 w 210"/>
                <a:gd name="T97" fmla="*/ 66 h 166"/>
                <a:gd name="T98" fmla="*/ 100 w 210"/>
                <a:gd name="T99" fmla="*/ 59 h 166"/>
                <a:gd name="T100" fmla="*/ 110 w 210"/>
                <a:gd name="T101" fmla="*/ 52 h 166"/>
                <a:gd name="T102" fmla="*/ 122 w 210"/>
                <a:gd name="T103" fmla="*/ 45 h 166"/>
                <a:gd name="T104" fmla="*/ 134 w 210"/>
                <a:gd name="T105" fmla="*/ 38 h 166"/>
                <a:gd name="T106" fmla="*/ 146 w 210"/>
                <a:gd name="T107" fmla="*/ 31 h 166"/>
                <a:gd name="T108" fmla="*/ 157 w 210"/>
                <a:gd name="T109" fmla="*/ 26 h 166"/>
                <a:gd name="T110" fmla="*/ 169 w 210"/>
                <a:gd name="T111" fmla="*/ 19 h 166"/>
                <a:gd name="T112" fmla="*/ 179 w 210"/>
                <a:gd name="T113" fmla="*/ 14 h 166"/>
                <a:gd name="T114" fmla="*/ 188 w 210"/>
                <a:gd name="T115" fmla="*/ 7 h 166"/>
                <a:gd name="T116" fmla="*/ 198 w 210"/>
                <a:gd name="T117" fmla="*/ 5 h 166"/>
                <a:gd name="T118" fmla="*/ 205 w 210"/>
                <a:gd name="T119" fmla="*/ 2 h 166"/>
                <a:gd name="T120" fmla="*/ 210 w 210"/>
                <a:gd name="T121" fmla="*/ 0 h 166"/>
                <a:gd name="T122" fmla="*/ 210 w 210"/>
                <a:gd name="T123" fmla="*/ 0 h 1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
                <a:gd name="T187" fmla="*/ 0 h 166"/>
                <a:gd name="T188" fmla="*/ 210 w 210"/>
                <a:gd name="T189" fmla="*/ 166 h 1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 h="166">
                  <a:moveTo>
                    <a:pt x="210" y="0"/>
                  </a:moveTo>
                  <a:lnTo>
                    <a:pt x="207" y="0"/>
                  </a:lnTo>
                  <a:lnTo>
                    <a:pt x="203" y="0"/>
                  </a:lnTo>
                  <a:lnTo>
                    <a:pt x="198" y="0"/>
                  </a:lnTo>
                  <a:lnTo>
                    <a:pt x="193" y="0"/>
                  </a:lnTo>
                  <a:lnTo>
                    <a:pt x="191" y="0"/>
                  </a:lnTo>
                  <a:lnTo>
                    <a:pt x="186" y="0"/>
                  </a:lnTo>
                  <a:lnTo>
                    <a:pt x="181" y="0"/>
                  </a:lnTo>
                  <a:lnTo>
                    <a:pt x="176" y="2"/>
                  </a:lnTo>
                  <a:lnTo>
                    <a:pt x="172" y="2"/>
                  </a:lnTo>
                  <a:lnTo>
                    <a:pt x="167" y="5"/>
                  </a:lnTo>
                  <a:lnTo>
                    <a:pt x="162" y="5"/>
                  </a:lnTo>
                  <a:lnTo>
                    <a:pt x="160" y="5"/>
                  </a:lnTo>
                  <a:lnTo>
                    <a:pt x="155" y="7"/>
                  </a:lnTo>
                  <a:lnTo>
                    <a:pt x="150" y="7"/>
                  </a:lnTo>
                  <a:lnTo>
                    <a:pt x="146" y="7"/>
                  </a:lnTo>
                  <a:lnTo>
                    <a:pt x="141" y="9"/>
                  </a:lnTo>
                  <a:lnTo>
                    <a:pt x="138" y="12"/>
                  </a:lnTo>
                  <a:lnTo>
                    <a:pt x="131" y="12"/>
                  </a:lnTo>
                  <a:lnTo>
                    <a:pt x="129" y="14"/>
                  </a:lnTo>
                  <a:lnTo>
                    <a:pt x="124" y="14"/>
                  </a:lnTo>
                  <a:lnTo>
                    <a:pt x="119" y="16"/>
                  </a:lnTo>
                  <a:lnTo>
                    <a:pt x="115" y="19"/>
                  </a:lnTo>
                  <a:lnTo>
                    <a:pt x="110" y="19"/>
                  </a:lnTo>
                  <a:lnTo>
                    <a:pt x="107" y="21"/>
                  </a:lnTo>
                  <a:lnTo>
                    <a:pt x="103" y="21"/>
                  </a:lnTo>
                  <a:lnTo>
                    <a:pt x="98" y="24"/>
                  </a:lnTo>
                  <a:lnTo>
                    <a:pt x="93" y="26"/>
                  </a:lnTo>
                  <a:lnTo>
                    <a:pt x="91" y="28"/>
                  </a:lnTo>
                  <a:lnTo>
                    <a:pt x="86" y="28"/>
                  </a:lnTo>
                  <a:lnTo>
                    <a:pt x="84" y="33"/>
                  </a:lnTo>
                  <a:lnTo>
                    <a:pt x="79" y="33"/>
                  </a:lnTo>
                  <a:lnTo>
                    <a:pt x="74" y="35"/>
                  </a:lnTo>
                  <a:lnTo>
                    <a:pt x="69" y="38"/>
                  </a:lnTo>
                  <a:lnTo>
                    <a:pt x="65" y="38"/>
                  </a:lnTo>
                  <a:lnTo>
                    <a:pt x="62" y="43"/>
                  </a:lnTo>
                  <a:lnTo>
                    <a:pt x="57" y="43"/>
                  </a:lnTo>
                  <a:lnTo>
                    <a:pt x="53" y="47"/>
                  </a:lnTo>
                  <a:lnTo>
                    <a:pt x="46" y="52"/>
                  </a:lnTo>
                  <a:lnTo>
                    <a:pt x="38" y="55"/>
                  </a:lnTo>
                  <a:lnTo>
                    <a:pt x="34" y="59"/>
                  </a:lnTo>
                  <a:lnTo>
                    <a:pt x="26" y="64"/>
                  </a:lnTo>
                  <a:lnTo>
                    <a:pt x="22" y="69"/>
                  </a:lnTo>
                  <a:lnTo>
                    <a:pt x="17" y="74"/>
                  </a:lnTo>
                  <a:lnTo>
                    <a:pt x="15" y="76"/>
                  </a:lnTo>
                  <a:lnTo>
                    <a:pt x="10" y="81"/>
                  </a:lnTo>
                  <a:lnTo>
                    <a:pt x="7" y="88"/>
                  </a:lnTo>
                  <a:lnTo>
                    <a:pt x="3" y="90"/>
                  </a:lnTo>
                  <a:lnTo>
                    <a:pt x="3" y="95"/>
                  </a:lnTo>
                  <a:lnTo>
                    <a:pt x="0" y="100"/>
                  </a:lnTo>
                  <a:lnTo>
                    <a:pt x="0" y="105"/>
                  </a:lnTo>
                  <a:lnTo>
                    <a:pt x="0" y="109"/>
                  </a:lnTo>
                  <a:lnTo>
                    <a:pt x="0" y="112"/>
                  </a:lnTo>
                  <a:lnTo>
                    <a:pt x="0" y="114"/>
                  </a:lnTo>
                  <a:lnTo>
                    <a:pt x="3" y="119"/>
                  </a:lnTo>
                  <a:lnTo>
                    <a:pt x="3" y="121"/>
                  </a:lnTo>
                  <a:lnTo>
                    <a:pt x="7" y="126"/>
                  </a:lnTo>
                  <a:lnTo>
                    <a:pt x="7" y="128"/>
                  </a:lnTo>
                  <a:lnTo>
                    <a:pt x="10" y="133"/>
                  </a:lnTo>
                  <a:lnTo>
                    <a:pt x="17" y="136"/>
                  </a:lnTo>
                  <a:lnTo>
                    <a:pt x="22" y="143"/>
                  </a:lnTo>
                  <a:lnTo>
                    <a:pt x="26" y="145"/>
                  </a:lnTo>
                  <a:lnTo>
                    <a:pt x="29" y="147"/>
                  </a:lnTo>
                  <a:lnTo>
                    <a:pt x="34" y="150"/>
                  </a:lnTo>
                  <a:lnTo>
                    <a:pt x="36" y="152"/>
                  </a:lnTo>
                  <a:lnTo>
                    <a:pt x="38" y="152"/>
                  </a:lnTo>
                  <a:lnTo>
                    <a:pt x="43" y="155"/>
                  </a:lnTo>
                  <a:lnTo>
                    <a:pt x="46" y="157"/>
                  </a:lnTo>
                  <a:lnTo>
                    <a:pt x="50" y="157"/>
                  </a:lnTo>
                  <a:lnTo>
                    <a:pt x="55" y="159"/>
                  </a:lnTo>
                  <a:lnTo>
                    <a:pt x="62" y="164"/>
                  </a:lnTo>
                  <a:lnTo>
                    <a:pt x="67" y="164"/>
                  </a:lnTo>
                  <a:lnTo>
                    <a:pt x="72" y="164"/>
                  </a:lnTo>
                  <a:lnTo>
                    <a:pt x="74" y="166"/>
                  </a:lnTo>
                  <a:lnTo>
                    <a:pt x="76" y="166"/>
                  </a:lnTo>
                  <a:lnTo>
                    <a:pt x="72" y="164"/>
                  </a:lnTo>
                  <a:lnTo>
                    <a:pt x="69" y="159"/>
                  </a:lnTo>
                  <a:lnTo>
                    <a:pt x="65" y="155"/>
                  </a:lnTo>
                  <a:lnTo>
                    <a:pt x="65" y="150"/>
                  </a:lnTo>
                  <a:lnTo>
                    <a:pt x="62" y="147"/>
                  </a:lnTo>
                  <a:lnTo>
                    <a:pt x="60" y="140"/>
                  </a:lnTo>
                  <a:lnTo>
                    <a:pt x="57" y="136"/>
                  </a:lnTo>
                  <a:lnTo>
                    <a:pt x="55" y="128"/>
                  </a:lnTo>
                  <a:lnTo>
                    <a:pt x="55" y="121"/>
                  </a:lnTo>
                  <a:lnTo>
                    <a:pt x="55" y="114"/>
                  </a:lnTo>
                  <a:lnTo>
                    <a:pt x="55" y="112"/>
                  </a:lnTo>
                  <a:lnTo>
                    <a:pt x="55" y="109"/>
                  </a:lnTo>
                  <a:lnTo>
                    <a:pt x="57" y="105"/>
                  </a:lnTo>
                  <a:lnTo>
                    <a:pt x="57" y="100"/>
                  </a:lnTo>
                  <a:lnTo>
                    <a:pt x="60" y="97"/>
                  </a:lnTo>
                  <a:lnTo>
                    <a:pt x="62" y="93"/>
                  </a:lnTo>
                  <a:lnTo>
                    <a:pt x="65" y="88"/>
                  </a:lnTo>
                  <a:lnTo>
                    <a:pt x="69" y="85"/>
                  </a:lnTo>
                  <a:lnTo>
                    <a:pt x="72" y="81"/>
                  </a:lnTo>
                  <a:lnTo>
                    <a:pt x="74" y="78"/>
                  </a:lnTo>
                  <a:lnTo>
                    <a:pt x="79" y="74"/>
                  </a:lnTo>
                  <a:lnTo>
                    <a:pt x="84" y="71"/>
                  </a:lnTo>
                  <a:lnTo>
                    <a:pt x="88" y="66"/>
                  </a:lnTo>
                  <a:lnTo>
                    <a:pt x="93" y="64"/>
                  </a:lnTo>
                  <a:lnTo>
                    <a:pt x="100" y="59"/>
                  </a:lnTo>
                  <a:lnTo>
                    <a:pt x="105" y="57"/>
                  </a:lnTo>
                  <a:lnTo>
                    <a:pt x="110" y="52"/>
                  </a:lnTo>
                  <a:lnTo>
                    <a:pt x="117" y="47"/>
                  </a:lnTo>
                  <a:lnTo>
                    <a:pt x="122" y="45"/>
                  </a:lnTo>
                  <a:lnTo>
                    <a:pt x="129" y="40"/>
                  </a:lnTo>
                  <a:lnTo>
                    <a:pt x="134" y="38"/>
                  </a:lnTo>
                  <a:lnTo>
                    <a:pt x="141" y="33"/>
                  </a:lnTo>
                  <a:lnTo>
                    <a:pt x="146" y="31"/>
                  </a:lnTo>
                  <a:lnTo>
                    <a:pt x="153" y="28"/>
                  </a:lnTo>
                  <a:lnTo>
                    <a:pt x="157" y="26"/>
                  </a:lnTo>
                  <a:lnTo>
                    <a:pt x="162" y="21"/>
                  </a:lnTo>
                  <a:lnTo>
                    <a:pt x="169" y="19"/>
                  </a:lnTo>
                  <a:lnTo>
                    <a:pt x="174" y="16"/>
                  </a:lnTo>
                  <a:lnTo>
                    <a:pt x="179" y="14"/>
                  </a:lnTo>
                  <a:lnTo>
                    <a:pt x="184" y="12"/>
                  </a:lnTo>
                  <a:lnTo>
                    <a:pt x="188" y="7"/>
                  </a:lnTo>
                  <a:lnTo>
                    <a:pt x="193" y="7"/>
                  </a:lnTo>
                  <a:lnTo>
                    <a:pt x="198" y="5"/>
                  </a:lnTo>
                  <a:lnTo>
                    <a:pt x="200" y="2"/>
                  </a:lnTo>
                  <a:lnTo>
                    <a:pt x="205" y="2"/>
                  </a:lnTo>
                  <a:lnTo>
                    <a:pt x="207" y="0"/>
                  </a:lnTo>
                  <a:lnTo>
                    <a:pt x="210" y="0"/>
                  </a:lnTo>
                  <a:close/>
                </a:path>
              </a:pathLst>
            </a:custGeom>
            <a:solidFill>
              <a:srgbClr val="000000"/>
            </a:solidFill>
            <a:ln w="9525">
              <a:noFill/>
              <a:round/>
              <a:headEnd/>
              <a:tailEnd/>
            </a:ln>
          </p:spPr>
          <p:txBody>
            <a:bodyPr/>
            <a:lstStyle/>
            <a:p>
              <a:endParaRPr lang="en-US"/>
            </a:p>
          </p:txBody>
        </p:sp>
        <p:sp>
          <p:nvSpPr>
            <p:cNvPr id="78" name="Freeform 9"/>
            <p:cNvSpPr>
              <a:spLocks/>
            </p:cNvSpPr>
            <p:nvPr/>
          </p:nvSpPr>
          <p:spPr bwMode="auto">
            <a:xfrm>
              <a:off x="2401" y="3066"/>
              <a:ext cx="169" cy="234"/>
            </a:xfrm>
            <a:custGeom>
              <a:avLst/>
              <a:gdLst>
                <a:gd name="T0" fmla="*/ 38 w 169"/>
                <a:gd name="T1" fmla="*/ 205 h 234"/>
                <a:gd name="T2" fmla="*/ 48 w 169"/>
                <a:gd name="T3" fmla="*/ 203 h 234"/>
                <a:gd name="T4" fmla="*/ 62 w 169"/>
                <a:gd name="T5" fmla="*/ 200 h 234"/>
                <a:gd name="T6" fmla="*/ 74 w 169"/>
                <a:gd name="T7" fmla="*/ 198 h 234"/>
                <a:gd name="T8" fmla="*/ 86 w 169"/>
                <a:gd name="T9" fmla="*/ 196 h 234"/>
                <a:gd name="T10" fmla="*/ 86 w 169"/>
                <a:gd name="T11" fmla="*/ 191 h 234"/>
                <a:gd name="T12" fmla="*/ 93 w 169"/>
                <a:gd name="T13" fmla="*/ 177 h 234"/>
                <a:gd name="T14" fmla="*/ 95 w 169"/>
                <a:gd name="T15" fmla="*/ 167 h 234"/>
                <a:gd name="T16" fmla="*/ 100 w 169"/>
                <a:gd name="T17" fmla="*/ 155 h 234"/>
                <a:gd name="T18" fmla="*/ 107 w 169"/>
                <a:gd name="T19" fmla="*/ 143 h 234"/>
                <a:gd name="T20" fmla="*/ 112 w 169"/>
                <a:gd name="T21" fmla="*/ 129 h 234"/>
                <a:gd name="T22" fmla="*/ 117 w 169"/>
                <a:gd name="T23" fmla="*/ 115 h 234"/>
                <a:gd name="T24" fmla="*/ 124 w 169"/>
                <a:gd name="T25" fmla="*/ 100 h 234"/>
                <a:gd name="T26" fmla="*/ 131 w 169"/>
                <a:gd name="T27" fmla="*/ 88 h 234"/>
                <a:gd name="T28" fmla="*/ 136 w 169"/>
                <a:gd name="T29" fmla="*/ 74 h 234"/>
                <a:gd name="T30" fmla="*/ 141 w 169"/>
                <a:gd name="T31" fmla="*/ 60 h 234"/>
                <a:gd name="T32" fmla="*/ 145 w 169"/>
                <a:gd name="T33" fmla="*/ 46 h 234"/>
                <a:gd name="T34" fmla="*/ 152 w 169"/>
                <a:gd name="T35" fmla="*/ 36 h 234"/>
                <a:gd name="T36" fmla="*/ 157 w 169"/>
                <a:gd name="T37" fmla="*/ 24 h 234"/>
                <a:gd name="T38" fmla="*/ 164 w 169"/>
                <a:gd name="T39" fmla="*/ 7 h 234"/>
                <a:gd name="T40" fmla="*/ 169 w 169"/>
                <a:gd name="T41" fmla="*/ 0 h 234"/>
                <a:gd name="T42" fmla="*/ 167 w 169"/>
                <a:gd name="T43" fmla="*/ 7 h 234"/>
                <a:gd name="T44" fmla="*/ 164 w 169"/>
                <a:gd name="T45" fmla="*/ 24 h 234"/>
                <a:gd name="T46" fmla="*/ 162 w 169"/>
                <a:gd name="T47" fmla="*/ 36 h 234"/>
                <a:gd name="T48" fmla="*/ 157 w 169"/>
                <a:gd name="T49" fmla="*/ 48 h 234"/>
                <a:gd name="T50" fmla="*/ 155 w 169"/>
                <a:gd name="T51" fmla="*/ 60 h 234"/>
                <a:gd name="T52" fmla="*/ 152 w 169"/>
                <a:gd name="T53" fmla="*/ 74 h 234"/>
                <a:gd name="T54" fmla="*/ 148 w 169"/>
                <a:gd name="T55" fmla="*/ 91 h 234"/>
                <a:gd name="T56" fmla="*/ 143 w 169"/>
                <a:gd name="T57" fmla="*/ 105 h 234"/>
                <a:gd name="T58" fmla="*/ 138 w 169"/>
                <a:gd name="T59" fmla="*/ 119 h 234"/>
                <a:gd name="T60" fmla="*/ 133 w 169"/>
                <a:gd name="T61" fmla="*/ 134 h 234"/>
                <a:gd name="T62" fmla="*/ 131 w 169"/>
                <a:gd name="T63" fmla="*/ 150 h 234"/>
                <a:gd name="T64" fmla="*/ 126 w 169"/>
                <a:gd name="T65" fmla="*/ 162 h 234"/>
                <a:gd name="T66" fmla="*/ 122 w 169"/>
                <a:gd name="T67" fmla="*/ 174 h 234"/>
                <a:gd name="T68" fmla="*/ 119 w 169"/>
                <a:gd name="T69" fmla="*/ 188 h 234"/>
                <a:gd name="T70" fmla="*/ 114 w 169"/>
                <a:gd name="T71" fmla="*/ 205 h 234"/>
                <a:gd name="T72" fmla="*/ 110 w 169"/>
                <a:gd name="T73" fmla="*/ 217 h 234"/>
                <a:gd name="T74" fmla="*/ 102 w 169"/>
                <a:gd name="T75" fmla="*/ 219 h 234"/>
                <a:gd name="T76" fmla="*/ 93 w 169"/>
                <a:gd name="T77" fmla="*/ 219 h 234"/>
                <a:gd name="T78" fmla="*/ 81 w 169"/>
                <a:gd name="T79" fmla="*/ 219 h 234"/>
                <a:gd name="T80" fmla="*/ 69 w 169"/>
                <a:gd name="T81" fmla="*/ 222 h 234"/>
                <a:gd name="T82" fmla="*/ 55 w 169"/>
                <a:gd name="T83" fmla="*/ 222 h 234"/>
                <a:gd name="T84" fmla="*/ 41 w 169"/>
                <a:gd name="T85" fmla="*/ 227 h 234"/>
                <a:gd name="T86" fmla="*/ 26 w 169"/>
                <a:gd name="T87" fmla="*/ 227 h 234"/>
                <a:gd name="T88" fmla="*/ 17 w 169"/>
                <a:gd name="T89" fmla="*/ 229 h 234"/>
                <a:gd name="T90" fmla="*/ 0 w 169"/>
                <a:gd name="T91" fmla="*/ 234 h 2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
                <a:gd name="T139" fmla="*/ 0 h 234"/>
                <a:gd name="T140" fmla="*/ 169 w 169"/>
                <a:gd name="T141" fmla="*/ 234 h 2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 h="234">
                  <a:moveTo>
                    <a:pt x="31" y="210"/>
                  </a:moveTo>
                  <a:lnTo>
                    <a:pt x="33" y="207"/>
                  </a:lnTo>
                  <a:lnTo>
                    <a:pt x="38" y="205"/>
                  </a:lnTo>
                  <a:lnTo>
                    <a:pt x="41" y="205"/>
                  </a:lnTo>
                  <a:lnTo>
                    <a:pt x="43" y="205"/>
                  </a:lnTo>
                  <a:lnTo>
                    <a:pt x="48" y="203"/>
                  </a:lnTo>
                  <a:lnTo>
                    <a:pt x="55" y="203"/>
                  </a:lnTo>
                  <a:lnTo>
                    <a:pt x="57" y="200"/>
                  </a:lnTo>
                  <a:lnTo>
                    <a:pt x="62" y="200"/>
                  </a:lnTo>
                  <a:lnTo>
                    <a:pt x="64" y="198"/>
                  </a:lnTo>
                  <a:lnTo>
                    <a:pt x="72" y="198"/>
                  </a:lnTo>
                  <a:lnTo>
                    <a:pt x="74" y="198"/>
                  </a:lnTo>
                  <a:lnTo>
                    <a:pt x="79" y="198"/>
                  </a:lnTo>
                  <a:lnTo>
                    <a:pt x="81" y="196"/>
                  </a:lnTo>
                  <a:lnTo>
                    <a:pt x="86" y="196"/>
                  </a:lnTo>
                  <a:lnTo>
                    <a:pt x="86" y="193"/>
                  </a:lnTo>
                  <a:lnTo>
                    <a:pt x="86" y="191"/>
                  </a:lnTo>
                  <a:lnTo>
                    <a:pt x="88" y="188"/>
                  </a:lnTo>
                  <a:lnTo>
                    <a:pt x="88" y="181"/>
                  </a:lnTo>
                  <a:lnTo>
                    <a:pt x="93" y="177"/>
                  </a:lnTo>
                  <a:lnTo>
                    <a:pt x="93" y="174"/>
                  </a:lnTo>
                  <a:lnTo>
                    <a:pt x="93" y="172"/>
                  </a:lnTo>
                  <a:lnTo>
                    <a:pt x="95" y="167"/>
                  </a:lnTo>
                  <a:lnTo>
                    <a:pt x="98" y="165"/>
                  </a:lnTo>
                  <a:lnTo>
                    <a:pt x="100" y="160"/>
                  </a:lnTo>
                  <a:lnTo>
                    <a:pt x="100" y="155"/>
                  </a:lnTo>
                  <a:lnTo>
                    <a:pt x="102" y="150"/>
                  </a:lnTo>
                  <a:lnTo>
                    <a:pt x="102" y="146"/>
                  </a:lnTo>
                  <a:lnTo>
                    <a:pt x="107" y="143"/>
                  </a:lnTo>
                  <a:lnTo>
                    <a:pt x="107" y="138"/>
                  </a:lnTo>
                  <a:lnTo>
                    <a:pt x="110" y="134"/>
                  </a:lnTo>
                  <a:lnTo>
                    <a:pt x="112" y="129"/>
                  </a:lnTo>
                  <a:lnTo>
                    <a:pt x="114" y="127"/>
                  </a:lnTo>
                  <a:lnTo>
                    <a:pt x="114" y="122"/>
                  </a:lnTo>
                  <a:lnTo>
                    <a:pt x="117" y="115"/>
                  </a:lnTo>
                  <a:lnTo>
                    <a:pt x="119" y="112"/>
                  </a:lnTo>
                  <a:lnTo>
                    <a:pt x="119" y="105"/>
                  </a:lnTo>
                  <a:lnTo>
                    <a:pt x="124" y="100"/>
                  </a:lnTo>
                  <a:lnTo>
                    <a:pt x="126" y="98"/>
                  </a:lnTo>
                  <a:lnTo>
                    <a:pt x="126" y="93"/>
                  </a:lnTo>
                  <a:lnTo>
                    <a:pt x="131" y="88"/>
                  </a:lnTo>
                  <a:lnTo>
                    <a:pt x="131" y="84"/>
                  </a:lnTo>
                  <a:lnTo>
                    <a:pt x="133" y="76"/>
                  </a:lnTo>
                  <a:lnTo>
                    <a:pt x="136" y="74"/>
                  </a:lnTo>
                  <a:lnTo>
                    <a:pt x="138" y="69"/>
                  </a:lnTo>
                  <a:lnTo>
                    <a:pt x="138" y="65"/>
                  </a:lnTo>
                  <a:lnTo>
                    <a:pt x="141" y="60"/>
                  </a:lnTo>
                  <a:lnTo>
                    <a:pt x="143" y="57"/>
                  </a:lnTo>
                  <a:lnTo>
                    <a:pt x="145" y="50"/>
                  </a:lnTo>
                  <a:lnTo>
                    <a:pt x="145" y="46"/>
                  </a:lnTo>
                  <a:lnTo>
                    <a:pt x="148" y="43"/>
                  </a:lnTo>
                  <a:lnTo>
                    <a:pt x="150" y="38"/>
                  </a:lnTo>
                  <a:lnTo>
                    <a:pt x="152" y="36"/>
                  </a:lnTo>
                  <a:lnTo>
                    <a:pt x="152" y="31"/>
                  </a:lnTo>
                  <a:lnTo>
                    <a:pt x="155" y="29"/>
                  </a:lnTo>
                  <a:lnTo>
                    <a:pt x="157" y="24"/>
                  </a:lnTo>
                  <a:lnTo>
                    <a:pt x="157" y="19"/>
                  </a:lnTo>
                  <a:lnTo>
                    <a:pt x="162" y="12"/>
                  </a:lnTo>
                  <a:lnTo>
                    <a:pt x="164" y="7"/>
                  </a:lnTo>
                  <a:lnTo>
                    <a:pt x="164" y="5"/>
                  </a:lnTo>
                  <a:lnTo>
                    <a:pt x="169" y="0"/>
                  </a:lnTo>
                  <a:lnTo>
                    <a:pt x="169" y="5"/>
                  </a:lnTo>
                  <a:lnTo>
                    <a:pt x="167" y="7"/>
                  </a:lnTo>
                  <a:lnTo>
                    <a:pt x="167" y="12"/>
                  </a:lnTo>
                  <a:lnTo>
                    <a:pt x="164" y="19"/>
                  </a:lnTo>
                  <a:lnTo>
                    <a:pt x="164" y="24"/>
                  </a:lnTo>
                  <a:lnTo>
                    <a:pt x="162" y="29"/>
                  </a:lnTo>
                  <a:lnTo>
                    <a:pt x="162" y="31"/>
                  </a:lnTo>
                  <a:lnTo>
                    <a:pt x="162" y="36"/>
                  </a:lnTo>
                  <a:lnTo>
                    <a:pt x="160" y="38"/>
                  </a:lnTo>
                  <a:lnTo>
                    <a:pt x="157" y="43"/>
                  </a:lnTo>
                  <a:lnTo>
                    <a:pt x="157" y="48"/>
                  </a:lnTo>
                  <a:lnTo>
                    <a:pt x="155" y="53"/>
                  </a:lnTo>
                  <a:lnTo>
                    <a:pt x="155" y="57"/>
                  </a:lnTo>
                  <a:lnTo>
                    <a:pt x="155" y="60"/>
                  </a:lnTo>
                  <a:lnTo>
                    <a:pt x="152" y="67"/>
                  </a:lnTo>
                  <a:lnTo>
                    <a:pt x="152" y="69"/>
                  </a:lnTo>
                  <a:lnTo>
                    <a:pt x="152" y="74"/>
                  </a:lnTo>
                  <a:lnTo>
                    <a:pt x="148" y="79"/>
                  </a:lnTo>
                  <a:lnTo>
                    <a:pt x="148" y="84"/>
                  </a:lnTo>
                  <a:lnTo>
                    <a:pt x="148" y="91"/>
                  </a:lnTo>
                  <a:lnTo>
                    <a:pt x="145" y="96"/>
                  </a:lnTo>
                  <a:lnTo>
                    <a:pt x="143" y="100"/>
                  </a:lnTo>
                  <a:lnTo>
                    <a:pt x="143" y="105"/>
                  </a:lnTo>
                  <a:lnTo>
                    <a:pt x="141" y="110"/>
                  </a:lnTo>
                  <a:lnTo>
                    <a:pt x="141" y="115"/>
                  </a:lnTo>
                  <a:lnTo>
                    <a:pt x="138" y="119"/>
                  </a:lnTo>
                  <a:lnTo>
                    <a:pt x="138" y="124"/>
                  </a:lnTo>
                  <a:lnTo>
                    <a:pt x="136" y="129"/>
                  </a:lnTo>
                  <a:lnTo>
                    <a:pt x="133" y="134"/>
                  </a:lnTo>
                  <a:lnTo>
                    <a:pt x="133" y="138"/>
                  </a:lnTo>
                  <a:lnTo>
                    <a:pt x="131" y="143"/>
                  </a:lnTo>
                  <a:lnTo>
                    <a:pt x="131" y="150"/>
                  </a:lnTo>
                  <a:lnTo>
                    <a:pt x="129" y="153"/>
                  </a:lnTo>
                  <a:lnTo>
                    <a:pt x="126" y="157"/>
                  </a:lnTo>
                  <a:lnTo>
                    <a:pt x="126" y="162"/>
                  </a:lnTo>
                  <a:lnTo>
                    <a:pt x="124" y="167"/>
                  </a:lnTo>
                  <a:lnTo>
                    <a:pt x="124" y="172"/>
                  </a:lnTo>
                  <a:lnTo>
                    <a:pt x="122" y="174"/>
                  </a:lnTo>
                  <a:lnTo>
                    <a:pt x="122" y="179"/>
                  </a:lnTo>
                  <a:lnTo>
                    <a:pt x="119" y="184"/>
                  </a:lnTo>
                  <a:lnTo>
                    <a:pt x="119" y="188"/>
                  </a:lnTo>
                  <a:lnTo>
                    <a:pt x="117" y="196"/>
                  </a:lnTo>
                  <a:lnTo>
                    <a:pt x="114" y="200"/>
                  </a:lnTo>
                  <a:lnTo>
                    <a:pt x="114" y="205"/>
                  </a:lnTo>
                  <a:lnTo>
                    <a:pt x="112" y="212"/>
                  </a:lnTo>
                  <a:lnTo>
                    <a:pt x="110" y="215"/>
                  </a:lnTo>
                  <a:lnTo>
                    <a:pt x="110" y="217"/>
                  </a:lnTo>
                  <a:lnTo>
                    <a:pt x="107" y="219"/>
                  </a:lnTo>
                  <a:lnTo>
                    <a:pt x="102" y="219"/>
                  </a:lnTo>
                  <a:lnTo>
                    <a:pt x="100" y="219"/>
                  </a:lnTo>
                  <a:lnTo>
                    <a:pt x="98" y="219"/>
                  </a:lnTo>
                  <a:lnTo>
                    <a:pt x="93" y="219"/>
                  </a:lnTo>
                  <a:lnTo>
                    <a:pt x="91" y="219"/>
                  </a:lnTo>
                  <a:lnTo>
                    <a:pt x="86" y="219"/>
                  </a:lnTo>
                  <a:lnTo>
                    <a:pt x="81" y="219"/>
                  </a:lnTo>
                  <a:lnTo>
                    <a:pt x="79" y="219"/>
                  </a:lnTo>
                  <a:lnTo>
                    <a:pt x="74" y="219"/>
                  </a:lnTo>
                  <a:lnTo>
                    <a:pt x="69" y="222"/>
                  </a:lnTo>
                  <a:lnTo>
                    <a:pt x="64" y="222"/>
                  </a:lnTo>
                  <a:lnTo>
                    <a:pt x="60" y="222"/>
                  </a:lnTo>
                  <a:lnTo>
                    <a:pt x="55" y="222"/>
                  </a:lnTo>
                  <a:lnTo>
                    <a:pt x="50" y="224"/>
                  </a:lnTo>
                  <a:lnTo>
                    <a:pt x="45" y="224"/>
                  </a:lnTo>
                  <a:lnTo>
                    <a:pt x="41" y="227"/>
                  </a:lnTo>
                  <a:lnTo>
                    <a:pt x="36" y="227"/>
                  </a:lnTo>
                  <a:lnTo>
                    <a:pt x="31" y="227"/>
                  </a:lnTo>
                  <a:lnTo>
                    <a:pt x="26" y="227"/>
                  </a:lnTo>
                  <a:lnTo>
                    <a:pt x="24" y="229"/>
                  </a:lnTo>
                  <a:lnTo>
                    <a:pt x="19" y="229"/>
                  </a:lnTo>
                  <a:lnTo>
                    <a:pt x="17" y="229"/>
                  </a:lnTo>
                  <a:lnTo>
                    <a:pt x="12" y="229"/>
                  </a:lnTo>
                  <a:lnTo>
                    <a:pt x="10" y="229"/>
                  </a:lnTo>
                  <a:lnTo>
                    <a:pt x="0" y="234"/>
                  </a:lnTo>
                  <a:lnTo>
                    <a:pt x="31" y="210"/>
                  </a:lnTo>
                  <a:close/>
                </a:path>
              </a:pathLst>
            </a:custGeom>
            <a:solidFill>
              <a:srgbClr val="000000"/>
            </a:solidFill>
            <a:ln w="9525">
              <a:noFill/>
              <a:round/>
              <a:headEnd/>
              <a:tailEnd/>
            </a:ln>
          </p:spPr>
          <p:txBody>
            <a:bodyPr/>
            <a:lstStyle/>
            <a:p>
              <a:endParaRPr lang="en-US"/>
            </a:p>
          </p:txBody>
        </p:sp>
        <p:sp>
          <p:nvSpPr>
            <p:cNvPr id="79" name="Freeform 10"/>
            <p:cNvSpPr>
              <a:spLocks/>
            </p:cNvSpPr>
            <p:nvPr/>
          </p:nvSpPr>
          <p:spPr bwMode="auto">
            <a:xfrm>
              <a:off x="2411" y="3409"/>
              <a:ext cx="159" cy="224"/>
            </a:xfrm>
            <a:custGeom>
              <a:avLst/>
              <a:gdLst>
                <a:gd name="T0" fmla="*/ 138 w 159"/>
                <a:gd name="T1" fmla="*/ 7 h 224"/>
                <a:gd name="T2" fmla="*/ 142 w 159"/>
                <a:gd name="T3" fmla="*/ 19 h 224"/>
                <a:gd name="T4" fmla="*/ 145 w 159"/>
                <a:gd name="T5" fmla="*/ 31 h 224"/>
                <a:gd name="T6" fmla="*/ 147 w 159"/>
                <a:gd name="T7" fmla="*/ 43 h 224"/>
                <a:gd name="T8" fmla="*/ 147 w 159"/>
                <a:gd name="T9" fmla="*/ 53 h 224"/>
                <a:gd name="T10" fmla="*/ 152 w 159"/>
                <a:gd name="T11" fmla="*/ 65 h 224"/>
                <a:gd name="T12" fmla="*/ 154 w 159"/>
                <a:gd name="T13" fmla="*/ 76 h 224"/>
                <a:gd name="T14" fmla="*/ 154 w 159"/>
                <a:gd name="T15" fmla="*/ 88 h 224"/>
                <a:gd name="T16" fmla="*/ 157 w 159"/>
                <a:gd name="T17" fmla="*/ 103 h 224"/>
                <a:gd name="T18" fmla="*/ 159 w 159"/>
                <a:gd name="T19" fmla="*/ 115 h 224"/>
                <a:gd name="T20" fmla="*/ 159 w 159"/>
                <a:gd name="T21" fmla="*/ 129 h 224"/>
                <a:gd name="T22" fmla="*/ 159 w 159"/>
                <a:gd name="T23" fmla="*/ 141 h 224"/>
                <a:gd name="T24" fmla="*/ 159 w 159"/>
                <a:gd name="T25" fmla="*/ 153 h 224"/>
                <a:gd name="T26" fmla="*/ 159 w 159"/>
                <a:gd name="T27" fmla="*/ 165 h 224"/>
                <a:gd name="T28" fmla="*/ 157 w 159"/>
                <a:gd name="T29" fmla="*/ 174 h 224"/>
                <a:gd name="T30" fmla="*/ 154 w 159"/>
                <a:gd name="T31" fmla="*/ 188 h 224"/>
                <a:gd name="T32" fmla="*/ 147 w 159"/>
                <a:gd name="T33" fmla="*/ 207 h 224"/>
                <a:gd name="T34" fmla="*/ 138 w 159"/>
                <a:gd name="T35" fmla="*/ 219 h 224"/>
                <a:gd name="T36" fmla="*/ 126 w 159"/>
                <a:gd name="T37" fmla="*/ 224 h 224"/>
                <a:gd name="T38" fmla="*/ 109 w 159"/>
                <a:gd name="T39" fmla="*/ 222 h 224"/>
                <a:gd name="T40" fmla="*/ 90 w 159"/>
                <a:gd name="T41" fmla="*/ 215 h 224"/>
                <a:gd name="T42" fmla="*/ 71 w 159"/>
                <a:gd name="T43" fmla="*/ 205 h 224"/>
                <a:gd name="T44" fmla="*/ 52 w 159"/>
                <a:gd name="T45" fmla="*/ 193 h 224"/>
                <a:gd name="T46" fmla="*/ 33 w 159"/>
                <a:gd name="T47" fmla="*/ 179 h 224"/>
                <a:gd name="T48" fmla="*/ 21 w 159"/>
                <a:gd name="T49" fmla="*/ 167 h 224"/>
                <a:gd name="T50" fmla="*/ 7 w 159"/>
                <a:gd name="T51" fmla="*/ 157 h 224"/>
                <a:gd name="T52" fmla="*/ 0 w 159"/>
                <a:gd name="T53" fmla="*/ 148 h 224"/>
                <a:gd name="T54" fmla="*/ 2 w 159"/>
                <a:gd name="T55" fmla="*/ 146 h 224"/>
                <a:gd name="T56" fmla="*/ 19 w 159"/>
                <a:gd name="T57" fmla="*/ 153 h 224"/>
                <a:gd name="T58" fmla="*/ 28 w 159"/>
                <a:gd name="T59" fmla="*/ 157 h 224"/>
                <a:gd name="T60" fmla="*/ 40 w 159"/>
                <a:gd name="T61" fmla="*/ 162 h 224"/>
                <a:gd name="T62" fmla="*/ 52 w 159"/>
                <a:gd name="T63" fmla="*/ 167 h 224"/>
                <a:gd name="T64" fmla="*/ 66 w 159"/>
                <a:gd name="T65" fmla="*/ 169 h 224"/>
                <a:gd name="T66" fmla="*/ 78 w 159"/>
                <a:gd name="T67" fmla="*/ 172 h 224"/>
                <a:gd name="T68" fmla="*/ 90 w 159"/>
                <a:gd name="T69" fmla="*/ 174 h 224"/>
                <a:gd name="T70" fmla="*/ 102 w 159"/>
                <a:gd name="T71" fmla="*/ 172 h 224"/>
                <a:gd name="T72" fmla="*/ 114 w 159"/>
                <a:gd name="T73" fmla="*/ 169 h 224"/>
                <a:gd name="T74" fmla="*/ 121 w 159"/>
                <a:gd name="T75" fmla="*/ 160 h 224"/>
                <a:gd name="T76" fmla="*/ 126 w 159"/>
                <a:gd name="T77" fmla="*/ 146 h 224"/>
                <a:gd name="T78" fmla="*/ 131 w 159"/>
                <a:gd name="T79" fmla="*/ 131 h 224"/>
                <a:gd name="T80" fmla="*/ 133 w 159"/>
                <a:gd name="T81" fmla="*/ 122 h 224"/>
                <a:gd name="T82" fmla="*/ 133 w 159"/>
                <a:gd name="T83" fmla="*/ 112 h 224"/>
                <a:gd name="T84" fmla="*/ 135 w 159"/>
                <a:gd name="T85" fmla="*/ 100 h 224"/>
                <a:gd name="T86" fmla="*/ 135 w 159"/>
                <a:gd name="T87" fmla="*/ 88 h 224"/>
                <a:gd name="T88" fmla="*/ 135 w 159"/>
                <a:gd name="T89" fmla="*/ 79 h 224"/>
                <a:gd name="T90" fmla="*/ 135 w 159"/>
                <a:gd name="T91" fmla="*/ 67 h 224"/>
                <a:gd name="T92" fmla="*/ 135 w 159"/>
                <a:gd name="T93" fmla="*/ 57 h 224"/>
                <a:gd name="T94" fmla="*/ 135 w 159"/>
                <a:gd name="T95" fmla="*/ 43 h 224"/>
                <a:gd name="T96" fmla="*/ 135 w 159"/>
                <a:gd name="T97" fmla="*/ 24 h 224"/>
                <a:gd name="T98" fmla="*/ 135 w 159"/>
                <a:gd name="T99" fmla="*/ 12 h 224"/>
                <a:gd name="T100" fmla="*/ 135 w 159"/>
                <a:gd name="T101" fmla="*/ 0 h 2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
                <a:gd name="T154" fmla="*/ 0 h 224"/>
                <a:gd name="T155" fmla="*/ 159 w 159"/>
                <a:gd name="T156" fmla="*/ 224 h 2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 h="224">
                  <a:moveTo>
                    <a:pt x="135" y="0"/>
                  </a:moveTo>
                  <a:lnTo>
                    <a:pt x="135" y="3"/>
                  </a:lnTo>
                  <a:lnTo>
                    <a:pt x="138" y="7"/>
                  </a:lnTo>
                  <a:lnTo>
                    <a:pt x="138" y="10"/>
                  </a:lnTo>
                  <a:lnTo>
                    <a:pt x="140" y="15"/>
                  </a:lnTo>
                  <a:lnTo>
                    <a:pt x="142" y="19"/>
                  </a:lnTo>
                  <a:lnTo>
                    <a:pt x="142" y="24"/>
                  </a:lnTo>
                  <a:lnTo>
                    <a:pt x="145" y="29"/>
                  </a:lnTo>
                  <a:lnTo>
                    <a:pt x="145" y="31"/>
                  </a:lnTo>
                  <a:lnTo>
                    <a:pt x="145" y="36"/>
                  </a:lnTo>
                  <a:lnTo>
                    <a:pt x="147" y="38"/>
                  </a:lnTo>
                  <a:lnTo>
                    <a:pt x="147" y="43"/>
                  </a:lnTo>
                  <a:lnTo>
                    <a:pt x="147" y="46"/>
                  </a:lnTo>
                  <a:lnTo>
                    <a:pt x="147" y="50"/>
                  </a:lnTo>
                  <a:lnTo>
                    <a:pt x="147" y="53"/>
                  </a:lnTo>
                  <a:lnTo>
                    <a:pt x="150" y="57"/>
                  </a:lnTo>
                  <a:lnTo>
                    <a:pt x="150" y="60"/>
                  </a:lnTo>
                  <a:lnTo>
                    <a:pt x="152" y="65"/>
                  </a:lnTo>
                  <a:lnTo>
                    <a:pt x="152" y="69"/>
                  </a:lnTo>
                  <a:lnTo>
                    <a:pt x="152" y="74"/>
                  </a:lnTo>
                  <a:lnTo>
                    <a:pt x="154" y="76"/>
                  </a:lnTo>
                  <a:lnTo>
                    <a:pt x="154" y="81"/>
                  </a:lnTo>
                  <a:lnTo>
                    <a:pt x="154" y="86"/>
                  </a:lnTo>
                  <a:lnTo>
                    <a:pt x="154" y="88"/>
                  </a:lnTo>
                  <a:lnTo>
                    <a:pt x="154" y="93"/>
                  </a:lnTo>
                  <a:lnTo>
                    <a:pt x="154" y="98"/>
                  </a:lnTo>
                  <a:lnTo>
                    <a:pt x="157" y="103"/>
                  </a:lnTo>
                  <a:lnTo>
                    <a:pt x="157" y="107"/>
                  </a:lnTo>
                  <a:lnTo>
                    <a:pt x="159" y="112"/>
                  </a:lnTo>
                  <a:lnTo>
                    <a:pt x="159" y="115"/>
                  </a:lnTo>
                  <a:lnTo>
                    <a:pt x="159" y="119"/>
                  </a:lnTo>
                  <a:lnTo>
                    <a:pt x="159" y="124"/>
                  </a:lnTo>
                  <a:lnTo>
                    <a:pt x="159" y="129"/>
                  </a:lnTo>
                  <a:lnTo>
                    <a:pt x="159" y="134"/>
                  </a:lnTo>
                  <a:lnTo>
                    <a:pt x="159" y="136"/>
                  </a:lnTo>
                  <a:lnTo>
                    <a:pt x="159" y="141"/>
                  </a:lnTo>
                  <a:lnTo>
                    <a:pt x="159" y="143"/>
                  </a:lnTo>
                  <a:lnTo>
                    <a:pt x="159" y="148"/>
                  </a:lnTo>
                  <a:lnTo>
                    <a:pt x="159" y="153"/>
                  </a:lnTo>
                  <a:lnTo>
                    <a:pt x="159" y="157"/>
                  </a:lnTo>
                  <a:lnTo>
                    <a:pt x="159" y="160"/>
                  </a:lnTo>
                  <a:lnTo>
                    <a:pt x="159" y="165"/>
                  </a:lnTo>
                  <a:lnTo>
                    <a:pt x="159" y="169"/>
                  </a:lnTo>
                  <a:lnTo>
                    <a:pt x="157" y="172"/>
                  </a:lnTo>
                  <a:lnTo>
                    <a:pt x="157" y="174"/>
                  </a:lnTo>
                  <a:lnTo>
                    <a:pt x="154" y="179"/>
                  </a:lnTo>
                  <a:lnTo>
                    <a:pt x="154" y="184"/>
                  </a:lnTo>
                  <a:lnTo>
                    <a:pt x="154" y="188"/>
                  </a:lnTo>
                  <a:lnTo>
                    <a:pt x="152" y="196"/>
                  </a:lnTo>
                  <a:lnTo>
                    <a:pt x="150" y="203"/>
                  </a:lnTo>
                  <a:lnTo>
                    <a:pt x="147" y="207"/>
                  </a:lnTo>
                  <a:lnTo>
                    <a:pt x="145" y="212"/>
                  </a:lnTo>
                  <a:lnTo>
                    <a:pt x="142" y="215"/>
                  </a:lnTo>
                  <a:lnTo>
                    <a:pt x="138" y="219"/>
                  </a:lnTo>
                  <a:lnTo>
                    <a:pt x="135" y="222"/>
                  </a:lnTo>
                  <a:lnTo>
                    <a:pt x="131" y="222"/>
                  </a:lnTo>
                  <a:lnTo>
                    <a:pt x="126" y="224"/>
                  </a:lnTo>
                  <a:lnTo>
                    <a:pt x="121" y="222"/>
                  </a:lnTo>
                  <a:lnTo>
                    <a:pt x="114" y="222"/>
                  </a:lnTo>
                  <a:lnTo>
                    <a:pt x="109" y="222"/>
                  </a:lnTo>
                  <a:lnTo>
                    <a:pt x="104" y="219"/>
                  </a:lnTo>
                  <a:lnTo>
                    <a:pt x="97" y="219"/>
                  </a:lnTo>
                  <a:lnTo>
                    <a:pt x="90" y="215"/>
                  </a:lnTo>
                  <a:lnTo>
                    <a:pt x="83" y="212"/>
                  </a:lnTo>
                  <a:lnTo>
                    <a:pt x="78" y="210"/>
                  </a:lnTo>
                  <a:lnTo>
                    <a:pt x="71" y="205"/>
                  </a:lnTo>
                  <a:lnTo>
                    <a:pt x="66" y="203"/>
                  </a:lnTo>
                  <a:lnTo>
                    <a:pt x="59" y="198"/>
                  </a:lnTo>
                  <a:lnTo>
                    <a:pt x="52" y="193"/>
                  </a:lnTo>
                  <a:lnTo>
                    <a:pt x="47" y="188"/>
                  </a:lnTo>
                  <a:lnTo>
                    <a:pt x="40" y="184"/>
                  </a:lnTo>
                  <a:lnTo>
                    <a:pt x="33" y="179"/>
                  </a:lnTo>
                  <a:lnTo>
                    <a:pt x="31" y="174"/>
                  </a:lnTo>
                  <a:lnTo>
                    <a:pt x="23" y="172"/>
                  </a:lnTo>
                  <a:lnTo>
                    <a:pt x="21" y="167"/>
                  </a:lnTo>
                  <a:lnTo>
                    <a:pt x="16" y="165"/>
                  </a:lnTo>
                  <a:lnTo>
                    <a:pt x="12" y="160"/>
                  </a:lnTo>
                  <a:lnTo>
                    <a:pt x="7" y="157"/>
                  </a:lnTo>
                  <a:lnTo>
                    <a:pt x="4" y="153"/>
                  </a:lnTo>
                  <a:lnTo>
                    <a:pt x="2" y="150"/>
                  </a:lnTo>
                  <a:lnTo>
                    <a:pt x="0" y="148"/>
                  </a:lnTo>
                  <a:lnTo>
                    <a:pt x="0" y="146"/>
                  </a:lnTo>
                  <a:lnTo>
                    <a:pt x="2" y="146"/>
                  </a:lnTo>
                  <a:lnTo>
                    <a:pt x="7" y="146"/>
                  </a:lnTo>
                  <a:lnTo>
                    <a:pt x="14" y="150"/>
                  </a:lnTo>
                  <a:lnTo>
                    <a:pt x="19" y="153"/>
                  </a:lnTo>
                  <a:lnTo>
                    <a:pt x="21" y="153"/>
                  </a:lnTo>
                  <a:lnTo>
                    <a:pt x="26" y="155"/>
                  </a:lnTo>
                  <a:lnTo>
                    <a:pt x="28" y="157"/>
                  </a:lnTo>
                  <a:lnTo>
                    <a:pt x="33" y="157"/>
                  </a:lnTo>
                  <a:lnTo>
                    <a:pt x="38" y="160"/>
                  </a:lnTo>
                  <a:lnTo>
                    <a:pt x="40" y="162"/>
                  </a:lnTo>
                  <a:lnTo>
                    <a:pt x="45" y="165"/>
                  </a:lnTo>
                  <a:lnTo>
                    <a:pt x="50" y="165"/>
                  </a:lnTo>
                  <a:lnTo>
                    <a:pt x="52" y="167"/>
                  </a:lnTo>
                  <a:lnTo>
                    <a:pt x="57" y="167"/>
                  </a:lnTo>
                  <a:lnTo>
                    <a:pt x="62" y="169"/>
                  </a:lnTo>
                  <a:lnTo>
                    <a:pt x="66" y="169"/>
                  </a:lnTo>
                  <a:lnTo>
                    <a:pt x="69" y="172"/>
                  </a:lnTo>
                  <a:lnTo>
                    <a:pt x="73" y="172"/>
                  </a:lnTo>
                  <a:lnTo>
                    <a:pt x="78" y="172"/>
                  </a:lnTo>
                  <a:lnTo>
                    <a:pt x="83" y="174"/>
                  </a:lnTo>
                  <a:lnTo>
                    <a:pt x="85" y="174"/>
                  </a:lnTo>
                  <a:lnTo>
                    <a:pt x="90" y="174"/>
                  </a:lnTo>
                  <a:lnTo>
                    <a:pt x="92" y="174"/>
                  </a:lnTo>
                  <a:lnTo>
                    <a:pt x="100" y="174"/>
                  </a:lnTo>
                  <a:lnTo>
                    <a:pt x="102" y="172"/>
                  </a:lnTo>
                  <a:lnTo>
                    <a:pt x="104" y="172"/>
                  </a:lnTo>
                  <a:lnTo>
                    <a:pt x="109" y="169"/>
                  </a:lnTo>
                  <a:lnTo>
                    <a:pt x="114" y="169"/>
                  </a:lnTo>
                  <a:lnTo>
                    <a:pt x="116" y="167"/>
                  </a:lnTo>
                  <a:lnTo>
                    <a:pt x="116" y="165"/>
                  </a:lnTo>
                  <a:lnTo>
                    <a:pt x="121" y="160"/>
                  </a:lnTo>
                  <a:lnTo>
                    <a:pt x="123" y="157"/>
                  </a:lnTo>
                  <a:lnTo>
                    <a:pt x="123" y="153"/>
                  </a:lnTo>
                  <a:lnTo>
                    <a:pt x="126" y="146"/>
                  </a:lnTo>
                  <a:lnTo>
                    <a:pt x="128" y="141"/>
                  </a:lnTo>
                  <a:lnTo>
                    <a:pt x="131" y="136"/>
                  </a:lnTo>
                  <a:lnTo>
                    <a:pt x="131" y="131"/>
                  </a:lnTo>
                  <a:lnTo>
                    <a:pt x="131" y="129"/>
                  </a:lnTo>
                  <a:lnTo>
                    <a:pt x="131" y="126"/>
                  </a:lnTo>
                  <a:lnTo>
                    <a:pt x="133" y="122"/>
                  </a:lnTo>
                  <a:lnTo>
                    <a:pt x="133" y="119"/>
                  </a:lnTo>
                  <a:lnTo>
                    <a:pt x="133" y="115"/>
                  </a:lnTo>
                  <a:lnTo>
                    <a:pt x="133" y="112"/>
                  </a:lnTo>
                  <a:lnTo>
                    <a:pt x="135" y="107"/>
                  </a:lnTo>
                  <a:lnTo>
                    <a:pt x="135" y="105"/>
                  </a:lnTo>
                  <a:lnTo>
                    <a:pt x="135" y="100"/>
                  </a:lnTo>
                  <a:lnTo>
                    <a:pt x="135" y="98"/>
                  </a:lnTo>
                  <a:lnTo>
                    <a:pt x="135" y="93"/>
                  </a:lnTo>
                  <a:lnTo>
                    <a:pt x="135" y="88"/>
                  </a:lnTo>
                  <a:lnTo>
                    <a:pt x="135" y="86"/>
                  </a:lnTo>
                  <a:lnTo>
                    <a:pt x="135" y="81"/>
                  </a:lnTo>
                  <a:lnTo>
                    <a:pt x="135" y="79"/>
                  </a:lnTo>
                  <a:lnTo>
                    <a:pt x="135" y="74"/>
                  </a:lnTo>
                  <a:lnTo>
                    <a:pt x="135" y="69"/>
                  </a:lnTo>
                  <a:lnTo>
                    <a:pt x="135" y="67"/>
                  </a:lnTo>
                  <a:lnTo>
                    <a:pt x="135" y="62"/>
                  </a:lnTo>
                  <a:lnTo>
                    <a:pt x="135" y="60"/>
                  </a:lnTo>
                  <a:lnTo>
                    <a:pt x="135" y="57"/>
                  </a:lnTo>
                  <a:lnTo>
                    <a:pt x="135" y="53"/>
                  </a:lnTo>
                  <a:lnTo>
                    <a:pt x="135" y="50"/>
                  </a:lnTo>
                  <a:lnTo>
                    <a:pt x="135" y="43"/>
                  </a:lnTo>
                  <a:lnTo>
                    <a:pt x="135" y="36"/>
                  </a:lnTo>
                  <a:lnTo>
                    <a:pt x="135" y="29"/>
                  </a:lnTo>
                  <a:lnTo>
                    <a:pt x="135" y="24"/>
                  </a:lnTo>
                  <a:lnTo>
                    <a:pt x="135" y="19"/>
                  </a:lnTo>
                  <a:lnTo>
                    <a:pt x="135" y="15"/>
                  </a:lnTo>
                  <a:lnTo>
                    <a:pt x="135" y="12"/>
                  </a:lnTo>
                  <a:lnTo>
                    <a:pt x="135" y="7"/>
                  </a:lnTo>
                  <a:lnTo>
                    <a:pt x="135" y="3"/>
                  </a:lnTo>
                  <a:lnTo>
                    <a:pt x="135" y="0"/>
                  </a:lnTo>
                  <a:close/>
                </a:path>
              </a:pathLst>
            </a:custGeom>
            <a:solidFill>
              <a:srgbClr val="000000"/>
            </a:solidFill>
            <a:ln w="9525">
              <a:noFill/>
              <a:round/>
              <a:headEnd/>
              <a:tailEnd/>
            </a:ln>
          </p:spPr>
          <p:txBody>
            <a:bodyPr/>
            <a:lstStyle/>
            <a:p>
              <a:endParaRPr lang="en-US"/>
            </a:p>
          </p:txBody>
        </p:sp>
        <p:sp>
          <p:nvSpPr>
            <p:cNvPr id="80" name="Freeform 11"/>
            <p:cNvSpPr>
              <a:spLocks/>
            </p:cNvSpPr>
            <p:nvPr/>
          </p:nvSpPr>
          <p:spPr bwMode="auto">
            <a:xfrm>
              <a:off x="3006" y="1306"/>
              <a:ext cx="179" cy="274"/>
            </a:xfrm>
            <a:custGeom>
              <a:avLst/>
              <a:gdLst>
                <a:gd name="T0" fmla="*/ 62 w 179"/>
                <a:gd name="T1" fmla="*/ 2 h 274"/>
                <a:gd name="T2" fmla="*/ 48 w 179"/>
                <a:gd name="T3" fmla="*/ 0 h 274"/>
                <a:gd name="T4" fmla="*/ 36 w 179"/>
                <a:gd name="T5" fmla="*/ 0 h 274"/>
                <a:gd name="T6" fmla="*/ 24 w 179"/>
                <a:gd name="T7" fmla="*/ 7 h 274"/>
                <a:gd name="T8" fmla="*/ 17 w 179"/>
                <a:gd name="T9" fmla="*/ 14 h 274"/>
                <a:gd name="T10" fmla="*/ 10 w 179"/>
                <a:gd name="T11" fmla="*/ 26 h 274"/>
                <a:gd name="T12" fmla="*/ 5 w 179"/>
                <a:gd name="T13" fmla="*/ 41 h 274"/>
                <a:gd name="T14" fmla="*/ 0 w 179"/>
                <a:gd name="T15" fmla="*/ 57 h 274"/>
                <a:gd name="T16" fmla="*/ 0 w 179"/>
                <a:gd name="T17" fmla="*/ 74 h 274"/>
                <a:gd name="T18" fmla="*/ 0 w 179"/>
                <a:gd name="T19" fmla="*/ 95 h 274"/>
                <a:gd name="T20" fmla="*/ 0 w 179"/>
                <a:gd name="T21" fmla="*/ 107 h 274"/>
                <a:gd name="T22" fmla="*/ 2 w 179"/>
                <a:gd name="T23" fmla="*/ 119 h 274"/>
                <a:gd name="T24" fmla="*/ 7 w 179"/>
                <a:gd name="T25" fmla="*/ 133 h 274"/>
                <a:gd name="T26" fmla="*/ 10 w 179"/>
                <a:gd name="T27" fmla="*/ 143 h 274"/>
                <a:gd name="T28" fmla="*/ 14 w 179"/>
                <a:gd name="T29" fmla="*/ 155 h 274"/>
                <a:gd name="T30" fmla="*/ 19 w 179"/>
                <a:gd name="T31" fmla="*/ 167 h 274"/>
                <a:gd name="T32" fmla="*/ 24 w 179"/>
                <a:gd name="T33" fmla="*/ 176 h 274"/>
                <a:gd name="T34" fmla="*/ 31 w 179"/>
                <a:gd name="T35" fmla="*/ 186 h 274"/>
                <a:gd name="T36" fmla="*/ 38 w 179"/>
                <a:gd name="T37" fmla="*/ 198 h 274"/>
                <a:gd name="T38" fmla="*/ 50 w 179"/>
                <a:gd name="T39" fmla="*/ 217 h 274"/>
                <a:gd name="T40" fmla="*/ 62 w 179"/>
                <a:gd name="T41" fmla="*/ 234 h 274"/>
                <a:gd name="T42" fmla="*/ 76 w 179"/>
                <a:gd name="T43" fmla="*/ 250 h 274"/>
                <a:gd name="T44" fmla="*/ 86 w 179"/>
                <a:gd name="T45" fmla="*/ 262 h 274"/>
                <a:gd name="T46" fmla="*/ 98 w 179"/>
                <a:gd name="T47" fmla="*/ 274 h 274"/>
                <a:gd name="T48" fmla="*/ 93 w 179"/>
                <a:gd name="T49" fmla="*/ 267 h 274"/>
                <a:gd name="T50" fmla="*/ 86 w 179"/>
                <a:gd name="T51" fmla="*/ 250 h 274"/>
                <a:gd name="T52" fmla="*/ 81 w 179"/>
                <a:gd name="T53" fmla="*/ 234 h 274"/>
                <a:gd name="T54" fmla="*/ 76 w 179"/>
                <a:gd name="T55" fmla="*/ 222 h 274"/>
                <a:gd name="T56" fmla="*/ 71 w 179"/>
                <a:gd name="T57" fmla="*/ 210 h 274"/>
                <a:gd name="T58" fmla="*/ 67 w 179"/>
                <a:gd name="T59" fmla="*/ 195 h 274"/>
                <a:gd name="T60" fmla="*/ 64 w 179"/>
                <a:gd name="T61" fmla="*/ 181 h 274"/>
                <a:gd name="T62" fmla="*/ 62 w 179"/>
                <a:gd name="T63" fmla="*/ 169 h 274"/>
                <a:gd name="T64" fmla="*/ 55 w 179"/>
                <a:gd name="T65" fmla="*/ 153 h 274"/>
                <a:gd name="T66" fmla="*/ 52 w 179"/>
                <a:gd name="T67" fmla="*/ 141 h 274"/>
                <a:gd name="T68" fmla="*/ 50 w 179"/>
                <a:gd name="T69" fmla="*/ 126 h 274"/>
                <a:gd name="T70" fmla="*/ 50 w 179"/>
                <a:gd name="T71" fmla="*/ 112 h 274"/>
                <a:gd name="T72" fmla="*/ 48 w 179"/>
                <a:gd name="T73" fmla="*/ 98 h 274"/>
                <a:gd name="T74" fmla="*/ 48 w 179"/>
                <a:gd name="T75" fmla="*/ 86 h 274"/>
                <a:gd name="T76" fmla="*/ 48 w 179"/>
                <a:gd name="T77" fmla="*/ 74 h 274"/>
                <a:gd name="T78" fmla="*/ 52 w 179"/>
                <a:gd name="T79" fmla="*/ 64 h 274"/>
                <a:gd name="T80" fmla="*/ 60 w 179"/>
                <a:gd name="T81" fmla="*/ 50 h 274"/>
                <a:gd name="T82" fmla="*/ 174 w 179"/>
                <a:gd name="T83" fmla="*/ 86 h 274"/>
                <a:gd name="T84" fmla="*/ 162 w 179"/>
                <a:gd name="T85" fmla="*/ 76 h 274"/>
                <a:gd name="T86" fmla="*/ 152 w 179"/>
                <a:gd name="T87" fmla="*/ 67 h 274"/>
                <a:gd name="T88" fmla="*/ 138 w 179"/>
                <a:gd name="T89" fmla="*/ 57 h 274"/>
                <a:gd name="T90" fmla="*/ 124 w 179"/>
                <a:gd name="T91" fmla="*/ 48 h 274"/>
                <a:gd name="T92" fmla="*/ 112 w 179"/>
                <a:gd name="T93" fmla="*/ 36 h 274"/>
                <a:gd name="T94" fmla="*/ 100 w 179"/>
                <a:gd name="T95" fmla="*/ 26 h 274"/>
                <a:gd name="T96" fmla="*/ 88 w 179"/>
                <a:gd name="T97" fmla="*/ 19 h 274"/>
                <a:gd name="T98" fmla="*/ 76 w 179"/>
                <a:gd name="T99" fmla="*/ 7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9"/>
                <a:gd name="T151" fmla="*/ 0 h 274"/>
                <a:gd name="T152" fmla="*/ 179 w 179"/>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9" h="274">
                  <a:moveTo>
                    <a:pt x="74" y="7"/>
                  </a:moveTo>
                  <a:lnTo>
                    <a:pt x="69" y="5"/>
                  </a:lnTo>
                  <a:lnTo>
                    <a:pt x="62" y="2"/>
                  </a:lnTo>
                  <a:lnTo>
                    <a:pt x="57" y="0"/>
                  </a:lnTo>
                  <a:lnTo>
                    <a:pt x="52" y="0"/>
                  </a:lnTo>
                  <a:lnTo>
                    <a:pt x="48" y="0"/>
                  </a:lnTo>
                  <a:lnTo>
                    <a:pt x="43" y="0"/>
                  </a:lnTo>
                  <a:lnTo>
                    <a:pt x="38" y="0"/>
                  </a:lnTo>
                  <a:lnTo>
                    <a:pt x="36" y="0"/>
                  </a:lnTo>
                  <a:lnTo>
                    <a:pt x="31" y="2"/>
                  </a:lnTo>
                  <a:lnTo>
                    <a:pt x="29" y="5"/>
                  </a:lnTo>
                  <a:lnTo>
                    <a:pt x="24" y="7"/>
                  </a:lnTo>
                  <a:lnTo>
                    <a:pt x="21" y="10"/>
                  </a:lnTo>
                  <a:lnTo>
                    <a:pt x="17" y="12"/>
                  </a:lnTo>
                  <a:lnTo>
                    <a:pt x="17" y="14"/>
                  </a:lnTo>
                  <a:lnTo>
                    <a:pt x="14" y="19"/>
                  </a:lnTo>
                  <a:lnTo>
                    <a:pt x="10" y="22"/>
                  </a:lnTo>
                  <a:lnTo>
                    <a:pt x="10" y="26"/>
                  </a:lnTo>
                  <a:lnTo>
                    <a:pt x="7" y="31"/>
                  </a:lnTo>
                  <a:lnTo>
                    <a:pt x="5" y="36"/>
                  </a:lnTo>
                  <a:lnTo>
                    <a:pt x="5" y="41"/>
                  </a:lnTo>
                  <a:lnTo>
                    <a:pt x="2" y="45"/>
                  </a:lnTo>
                  <a:lnTo>
                    <a:pt x="0" y="50"/>
                  </a:lnTo>
                  <a:lnTo>
                    <a:pt x="0" y="57"/>
                  </a:lnTo>
                  <a:lnTo>
                    <a:pt x="0" y="64"/>
                  </a:lnTo>
                  <a:lnTo>
                    <a:pt x="0" y="69"/>
                  </a:lnTo>
                  <a:lnTo>
                    <a:pt x="0" y="74"/>
                  </a:lnTo>
                  <a:lnTo>
                    <a:pt x="0" y="81"/>
                  </a:lnTo>
                  <a:lnTo>
                    <a:pt x="0" y="88"/>
                  </a:lnTo>
                  <a:lnTo>
                    <a:pt x="0" y="95"/>
                  </a:lnTo>
                  <a:lnTo>
                    <a:pt x="0" y="100"/>
                  </a:lnTo>
                  <a:lnTo>
                    <a:pt x="0" y="105"/>
                  </a:lnTo>
                  <a:lnTo>
                    <a:pt x="0" y="107"/>
                  </a:lnTo>
                  <a:lnTo>
                    <a:pt x="0" y="112"/>
                  </a:lnTo>
                  <a:lnTo>
                    <a:pt x="2" y="114"/>
                  </a:lnTo>
                  <a:lnTo>
                    <a:pt x="2" y="119"/>
                  </a:lnTo>
                  <a:lnTo>
                    <a:pt x="5" y="126"/>
                  </a:lnTo>
                  <a:lnTo>
                    <a:pt x="5" y="129"/>
                  </a:lnTo>
                  <a:lnTo>
                    <a:pt x="7" y="133"/>
                  </a:lnTo>
                  <a:lnTo>
                    <a:pt x="7" y="136"/>
                  </a:lnTo>
                  <a:lnTo>
                    <a:pt x="7" y="141"/>
                  </a:lnTo>
                  <a:lnTo>
                    <a:pt x="10" y="143"/>
                  </a:lnTo>
                  <a:lnTo>
                    <a:pt x="10" y="148"/>
                  </a:lnTo>
                  <a:lnTo>
                    <a:pt x="12" y="150"/>
                  </a:lnTo>
                  <a:lnTo>
                    <a:pt x="14" y="155"/>
                  </a:lnTo>
                  <a:lnTo>
                    <a:pt x="17" y="157"/>
                  </a:lnTo>
                  <a:lnTo>
                    <a:pt x="17" y="162"/>
                  </a:lnTo>
                  <a:lnTo>
                    <a:pt x="19" y="167"/>
                  </a:lnTo>
                  <a:lnTo>
                    <a:pt x="21" y="169"/>
                  </a:lnTo>
                  <a:lnTo>
                    <a:pt x="24" y="174"/>
                  </a:lnTo>
                  <a:lnTo>
                    <a:pt x="24" y="176"/>
                  </a:lnTo>
                  <a:lnTo>
                    <a:pt x="29" y="179"/>
                  </a:lnTo>
                  <a:lnTo>
                    <a:pt x="29" y="183"/>
                  </a:lnTo>
                  <a:lnTo>
                    <a:pt x="31" y="186"/>
                  </a:lnTo>
                  <a:lnTo>
                    <a:pt x="31" y="191"/>
                  </a:lnTo>
                  <a:lnTo>
                    <a:pt x="36" y="193"/>
                  </a:lnTo>
                  <a:lnTo>
                    <a:pt x="38" y="198"/>
                  </a:lnTo>
                  <a:lnTo>
                    <a:pt x="43" y="203"/>
                  </a:lnTo>
                  <a:lnTo>
                    <a:pt x="45" y="210"/>
                  </a:lnTo>
                  <a:lnTo>
                    <a:pt x="50" y="217"/>
                  </a:lnTo>
                  <a:lnTo>
                    <a:pt x="55" y="222"/>
                  </a:lnTo>
                  <a:lnTo>
                    <a:pt x="60" y="229"/>
                  </a:lnTo>
                  <a:lnTo>
                    <a:pt x="62" y="234"/>
                  </a:lnTo>
                  <a:lnTo>
                    <a:pt x="67" y="241"/>
                  </a:lnTo>
                  <a:lnTo>
                    <a:pt x="71" y="245"/>
                  </a:lnTo>
                  <a:lnTo>
                    <a:pt x="76" y="250"/>
                  </a:lnTo>
                  <a:lnTo>
                    <a:pt x="79" y="255"/>
                  </a:lnTo>
                  <a:lnTo>
                    <a:pt x="83" y="257"/>
                  </a:lnTo>
                  <a:lnTo>
                    <a:pt x="86" y="262"/>
                  </a:lnTo>
                  <a:lnTo>
                    <a:pt x="90" y="267"/>
                  </a:lnTo>
                  <a:lnTo>
                    <a:pt x="95" y="272"/>
                  </a:lnTo>
                  <a:lnTo>
                    <a:pt x="98" y="274"/>
                  </a:lnTo>
                  <a:lnTo>
                    <a:pt x="95" y="272"/>
                  </a:lnTo>
                  <a:lnTo>
                    <a:pt x="93" y="269"/>
                  </a:lnTo>
                  <a:lnTo>
                    <a:pt x="93" y="267"/>
                  </a:lnTo>
                  <a:lnTo>
                    <a:pt x="90" y="262"/>
                  </a:lnTo>
                  <a:lnTo>
                    <a:pt x="88" y="257"/>
                  </a:lnTo>
                  <a:lnTo>
                    <a:pt x="86" y="250"/>
                  </a:lnTo>
                  <a:lnTo>
                    <a:pt x="83" y="245"/>
                  </a:lnTo>
                  <a:lnTo>
                    <a:pt x="83" y="241"/>
                  </a:lnTo>
                  <a:lnTo>
                    <a:pt x="81" y="234"/>
                  </a:lnTo>
                  <a:lnTo>
                    <a:pt x="79" y="231"/>
                  </a:lnTo>
                  <a:lnTo>
                    <a:pt x="76" y="226"/>
                  </a:lnTo>
                  <a:lnTo>
                    <a:pt x="76" y="222"/>
                  </a:lnTo>
                  <a:lnTo>
                    <a:pt x="74" y="219"/>
                  </a:lnTo>
                  <a:lnTo>
                    <a:pt x="74" y="214"/>
                  </a:lnTo>
                  <a:lnTo>
                    <a:pt x="71" y="210"/>
                  </a:lnTo>
                  <a:lnTo>
                    <a:pt x="71" y="205"/>
                  </a:lnTo>
                  <a:lnTo>
                    <a:pt x="69" y="203"/>
                  </a:lnTo>
                  <a:lnTo>
                    <a:pt x="67" y="195"/>
                  </a:lnTo>
                  <a:lnTo>
                    <a:pt x="67" y="191"/>
                  </a:lnTo>
                  <a:lnTo>
                    <a:pt x="67" y="188"/>
                  </a:lnTo>
                  <a:lnTo>
                    <a:pt x="64" y="181"/>
                  </a:lnTo>
                  <a:lnTo>
                    <a:pt x="62" y="179"/>
                  </a:lnTo>
                  <a:lnTo>
                    <a:pt x="62" y="174"/>
                  </a:lnTo>
                  <a:lnTo>
                    <a:pt x="62" y="169"/>
                  </a:lnTo>
                  <a:lnTo>
                    <a:pt x="60" y="164"/>
                  </a:lnTo>
                  <a:lnTo>
                    <a:pt x="57" y="160"/>
                  </a:lnTo>
                  <a:lnTo>
                    <a:pt x="55" y="153"/>
                  </a:lnTo>
                  <a:lnTo>
                    <a:pt x="55" y="150"/>
                  </a:lnTo>
                  <a:lnTo>
                    <a:pt x="55" y="143"/>
                  </a:lnTo>
                  <a:lnTo>
                    <a:pt x="52" y="141"/>
                  </a:lnTo>
                  <a:lnTo>
                    <a:pt x="52" y="133"/>
                  </a:lnTo>
                  <a:lnTo>
                    <a:pt x="52" y="129"/>
                  </a:lnTo>
                  <a:lnTo>
                    <a:pt x="50" y="126"/>
                  </a:lnTo>
                  <a:lnTo>
                    <a:pt x="50" y="122"/>
                  </a:lnTo>
                  <a:lnTo>
                    <a:pt x="50" y="114"/>
                  </a:lnTo>
                  <a:lnTo>
                    <a:pt x="50" y="112"/>
                  </a:lnTo>
                  <a:lnTo>
                    <a:pt x="48" y="105"/>
                  </a:lnTo>
                  <a:lnTo>
                    <a:pt x="48" y="103"/>
                  </a:lnTo>
                  <a:lnTo>
                    <a:pt x="48" y="98"/>
                  </a:lnTo>
                  <a:lnTo>
                    <a:pt x="48" y="95"/>
                  </a:lnTo>
                  <a:lnTo>
                    <a:pt x="48" y="91"/>
                  </a:lnTo>
                  <a:lnTo>
                    <a:pt x="48" y="86"/>
                  </a:lnTo>
                  <a:lnTo>
                    <a:pt x="48" y="81"/>
                  </a:lnTo>
                  <a:lnTo>
                    <a:pt x="48" y="79"/>
                  </a:lnTo>
                  <a:lnTo>
                    <a:pt x="48" y="74"/>
                  </a:lnTo>
                  <a:lnTo>
                    <a:pt x="50" y="69"/>
                  </a:lnTo>
                  <a:lnTo>
                    <a:pt x="50" y="67"/>
                  </a:lnTo>
                  <a:lnTo>
                    <a:pt x="52" y="64"/>
                  </a:lnTo>
                  <a:lnTo>
                    <a:pt x="52" y="57"/>
                  </a:lnTo>
                  <a:lnTo>
                    <a:pt x="55" y="52"/>
                  </a:lnTo>
                  <a:lnTo>
                    <a:pt x="60" y="50"/>
                  </a:lnTo>
                  <a:lnTo>
                    <a:pt x="62" y="45"/>
                  </a:lnTo>
                  <a:lnTo>
                    <a:pt x="179" y="91"/>
                  </a:lnTo>
                  <a:lnTo>
                    <a:pt x="174" y="86"/>
                  </a:lnTo>
                  <a:lnTo>
                    <a:pt x="169" y="83"/>
                  </a:lnTo>
                  <a:lnTo>
                    <a:pt x="167" y="79"/>
                  </a:lnTo>
                  <a:lnTo>
                    <a:pt x="162" y="76"/>
                  </a:lnTo>
                  <a:lnTo>
                    <a:pt x="160" y="74"/>
                  </a:lnTo>
                  <a:lnTo>
                    <a:pt x="157" y="72"/>
                  </a:lnTo>
                  <a:lnTo>
                    <a:pt x="152" y="67"/>
                  </a:lnTo>
                  <a:lnTo>
                    <a:pt x="148" y="64"/>
                  </a:lnTo>
                  <a:lnTo>
                    <a:pt x="143" y="62"/>
                  </a:lnTo>
                  <a:lnTo>
                    <a:pt x="138" y="57"/>
                  </a:lnTo>
                  <a:lnTo>
                    <a:pt x="133" y="55"/>
                  </a:lnTo>
                  <a:lnTo>
                    <a:pt x="131" y="50"/>
                  </a:lnTo>
                  <a:lnTo>
                    <a:pt x="124" y="48"/>
                  </a:lnTo>
                  <a:lnTo>
                    <a:pt x="121" y="45"/>
                  </a:lnTo>
                  <a:lnTo>
                    <a:pt x="117" y="41"/>
                  </a:lnTo>
                  <a:lnTo>
                    <a:pt x="112" y="36"/>
                  </a:lnTo>
                  <a:lnTo>
                    <a:pt x="107" y="33"/>
                  </a:lnTo>
                  <a:lnTo>
                    <a:pt x="105" y="29"/>
                  </a:lnTo>
                  <a:lnTo>
                    <a:pt x="100" y="26"/>
                  </a:lnTo>
                  <a:lnTo>
                    <a:pt x="95" y="24"/>
                  </a:lnTo>
                  <a:lnTo>
                    <a:pt x="90" y="22"/>
                  </a:lnTo>
                  <a:lnTo>
                    <a:pt x="88" y="19"/>
                  </a:lnTo>
                  <a:lnTo>
                    <a:pt x="83" y="14"/>
                  </a:lnTo>
                  <a:lnTo>
                    <a:pt x="79" y="12"/>
                  </a:lnTo>
                  <a:lnTo>
                    <a:pt x="76" y="7"/>
                  </a:lnTo>
                  <a:lnTo>
                    <a:pt x="74" y="7"/>
                  </a:lnTo>
                  <a:close/>
                </a:path>
              </a:pathLst>
            </a:custGeom>
            <a:solidFill>
              <a:srgbClr val="000000"/>
            </a:solidFill>
            <a:ln w="9525">
              <a:noFill/>
              <a:round/>
              <a:headEnd/>
              <a:tailEnd/>
            </a:ln>
          </p:spPr>
          <p:txBody>
            <a:bodyPr/>
            <a:lstStyle/>
            <a:p>
              <a:endParaRPr lang="en-US"/>
            </a:p>
          </p:txBody>
        </p:sp>
        <p:sp>
          <p:nvSpPr>
            <p:cNvPr id="81" name="Freeform 12"/>
            <p:cNvSpPr>
              <a:spLocks/>
            </p:cNvSpPr>
            <p:nvPr/>
          </p:nvSpPr>
          <p:spPr bwMode="auto">
            <a:xfrm>
              <a:off x="3268" y="1428"/>
              <a:ext cx="219" cy="164"/>
            </a:xfrm>
            <a:custGeom>
              <a:avLst/>
              <a:gdLst>
                <a:gd name="T0" fmla="*/ 9 w 219"/>
                <a:gd name="T1" fmla="*/ 0 h 164"/>
                <a:gd name="T2" fmla="*/ 19 w 219"/>
                <a:gd name="T3" fmla="*/ 0 h 164"/>
                <a:gd name="T4" fmla="*/ 33 w 219"/>
                <a:gd name="T5" fmla="*/ 2 h 164"/>
                <a:gd name="T6" fmla="*/ 48 w 219"/>
                <a:gd name="T7" fmla="*/ 2 h 164"/>
                <a:gd name="T8" fmla="*/ 59 w 219"/>
                <a:gd name="T9" fmla="*/ 4 h 164"/>
                <a:gd name="T10" fmla="*/ 74 w 219"/>
                <a:gd name="T11" fmla="*/ 7 h 164"/>
                <a:gd name="T12" fmla="*/ 90 w 219"/>
                <a:gd name="T13" fmla="*/ 9 h 164"/>
                <a:gd name="T14" fmla="*/ 105 w 219"/>
                <a:gd name="T15" fmla="*/ 11 h 164"/>
                <a:gd name="T16" fmla="*/ 119 w 219"/>
                <a:gd name="T17" fmla="*/ 14 h 164"/>
                <a:gd name="T18" fmla="*/ 133 w 219"/>
                <a:gd name="T19" fmla="*/ 19 h 164"/>
                <a:gd name="T20" fmla="*/ 148 w 219"/>
                <a:gd name="T21" fmla="*/ 23 h 164"/>
                <a:gd name="T22" fmla="*/ 160 w 219"/>
                <a:gd name="T23" fmla="*/ 26 h 164"/>
                <a:gd name="T24" fmla="*/ 171 w 219"/>
                <a:gd name="T25" fmla="*/ 28 h 164"/>
                <a:gd name="T26" fmla="*/ 186 w 219"/>
                <a:gd name="T27" fmla="*/ 35 h 164"/>
                <a:gd name="T28" fmla="*/ 205 w 219"/>
                <a:gd name="T29" fmla="*/ 47 h 164"/>
                <a:gd name="T30" fmla="*/ 214 w 219"/>
                <a:gd name="T31" fmla="*/ 59 h 164"/>
                <a:gd name="T32" fmla="*/ 219 w 219"/>
                <a:gd name="T33" fmla="*/ 73 h 164"/>
                <a:gd name="T34" fmla="*/ 214 w 219"/>
                <a:gd name="T35" fmla="*/ 88 h 164"/>
                <a:gd name="T36" fmla="*/ 202 w 219"/>
                <a:gd name="T37" fmla="*/ 100 h 164"/>
                <a:gd name="T38" fmla="*/ 188 w 219"/>
                <a:gd name="T39" fmla="*/ 112 h 164"/>
                <a:gd name="T40" fmla="*/ 174 w 219"/>
                <a:gd name="T41" fmla="*/ 121 h 164"/>
                <a:gd name="T42" fmla="*/ 157 w 219"/>
                <a:gd name="T43" fmla="*/ 133 h 164"/>
                <a:gd name="T44" fmla="*/ 143 w 219"/>
                <a:gd name="T45" fmla="*/ 140 h 164"/>
                <a:gd name="T46" fmla="*/ 126 w 219"/>
                <a:gd name="T47" fmla="*/ 147 h 164"/>
                <a:gd name="T48" fmla="*/ 112 w 219"/>
                <a:gd name="T49" fmla="*/ 152 h 164"/>
                <a:gd name="T50" fmla="*/ 100 w 219"/>
                <a:gd name="T51" fmla="*/ 157 h 164"/>
                <a:gd name="T52" fmla="*/ 90 w 219"/>
                <a:gd name="T53" fmla="*/ 162 h 164"/>
                <a:gd name="T54" fmla="*/ 88 w 219"/>
                <a:gd name="T55" fmla="*/ 162 h 164"/>
                <a:gd name="T56" fmla="*/ 98 w 219"/>
                <a:gd name="T57" fmla="*/ 152 h 164"/>
                <a:gd name="T58" fmla="*/ 109 w 219"/>
                <a:gd name="T59" fmla="*/ 135 h 164"/>
                <a:gd name="T60" fmla="*/ 119 w 219"/>
                <a:gd name="T61" fmla="*/ 126 h 164"/>
                <a:gd name="T62" fmla="*/ 126 w 219"/>
                <a:gd name="T63" fmla="*/ 114 h 164"/>
                <a:gd name="T64" fmla="*/ 136 w 219"/>
                <a:gd name="T65" fmla="*/ 100 h 164"/>
                <a:gd name="T66" fmla="*/ 140 w 219"/>
                <a:gd name="T67" fmla="*/ 90 h 164"/>
                <a:gd name="T68" fmla="*/ 145 w 219"/>
                <a:gd name="T69" fmla="*/ 78 h 164"/>
                <a:gd name="T70" fmla="*/ 145 w 219"/>
                <a:gd name="T71" fmla="*/ 69 h 164"/>
                <a:gd name="T72" fmla="*/ 136 w 219"/>
                <a:gd name="T73" fmla="*/ 52 h 164"/>
                <a:gd name="T74" fmla="*/ 124 w 219"/>
                <a:gd name="T75" fmla="*/ 42 h 164"/>
                <a:gd name="T76" fmla="*/ 109 w 219"/>
                <a:gd name="T77" fmla="*/ 35 h 164"/>
                <a:gd name="T78" fmla="*/ 88 w 219"/>
                <a:gd name="T79" fmla="*/ 26 h 164"/>
                <a:gd name="T80" fmla="*/ 71 w 219"/>
                <a:gd name="T81" fmla="*/ 19 h 164"/>
                <a:gd name="T82" fmla="*/ 59 w 219"/>
                <a:gd name="T83" fmla="*/ 14 h 164"/>
                <a:gd name="T84" fmla="*/ 43 w 219"/>
                <a:gd name="T85" fmla="*/ 11 h 164"/>
                <a:gd name="T86" fmla="*/ 26 w 219"/>
                <a:gd name="T87" fmla="*/ 7 h 164"/>
                <a:gd name="T88" fmla="*/ 12 w 219"/>
                <a:gd name="T89" fmla="*/ 2 h 164"/>
                <a:gd name="T90" fmla="*/ 2 w 219"/>
                <a:gd name="T91" fmla="*/ 0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9"/>
                <a:gd name="T139" fmla="*/ 0 h 164"/>
                <a:gd name="T140" fmla="*/ 219 w 219"/>
                <a:gd name="T141" fmla="*/ 164 h 1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9" h="164">
                  <a:moveTo>
                    <a:pt x="0" y="0"/>
                  </a:moveTo>
                  <a:lnTo>
                    <a:pt x="5" y="0"/>
                  </a:lnTo>
                  <a:lnTo>
                    <a:pt x="9" y="0"/>
                  </a:lnTo>
                  <a:lnTo>
                    <a:pt x="12" y="0"/>
                  </a:lnTo>
                  <a:lnTo>
                    <a:pt x="14" y="0"/>
                  </a:lnTo>
                  <a:lnTo>
                    <a:pt x="19" y="0"/>
                  </a:lnTo>
                  <a:lnTo>
                    <a:pt x="24" y="0"/>
                  </a:lnTo>
                  <a:lnTo>
                    <a:pt x="29" y="0"/>
                  </a:lnTo>
                  <a:lnTo>
                    <a:pt x="33" y="2"/>
                  </a:lnTo>
                  <a:lnTo>
                    <a:pt x="36" y="2"/>
                  </a:lnTo>
                  <a:lnTo>
                    <a:pt x="43" y="2"/>
                  </a:lnTo>
                  <a:lnTo>
                    <a:pt x="48" y="2"/>
                  </a:lnTo>
                  <a:lnTo>
                    <a:pt x="52" y="4"/>
                  </a:lnTo>
                  <a:lnTo>
                    <a:pt x="57" y="4"/>
                  </a:lnTo>
                  <a:lnTo>
                    <a:pt x="59" y="4"/>
                  </a:lnTo>
                  <a:lnTo>
                    <a:pt x="64" y="4"/>
                  </a:lnTo>
                  <a:lnTo>
                    <a:pt x="71" y="7"/>
                  </a:lnTo>
                  <a:lnTo>
                    <a:pt x="74" y="7"/>
                  </a:lnTo>
                  <a:lnTo>
                    <a:pt x="81" y="7"/>
                  </a:lnTo>
                  <a:lnTo>
                    <a:pt x="86" y="7"/>
                  </a:lnTo>
                  <a:lnTo>
                    <a:pt x="90" y="9"/>
                  </a:lnTo>
                  <a:lnTo>
                    <a:pt x="95" y="9"/>
                  </a:lnTo>
                  <a:lnTo>
                    <a:pt x="100" y="11"/>
                  </a:lnTo>
                  <a:lnTo>
                    <a:pt x="105" y="11"/>
                  </a:lnTo>
                  <a:lnTo>
                    <a:pt x="109" y="14"/>
                  </a:lnTo>
                  <a:lnTo>
                    <a:pt x="114" y="14"/>
                  </a:lnTo>
                  <a:lnTo>
                    <a:pt x="119" y="14"/>
                  </a:lnTo>
                  <a:lnTo>
                    <a:pt x="124" y="16"/>
                  </a:lnTo>
                  <a:lnTo>
                    <a:pt x="129" y="19"/>
                  </a:lnTo>
                  <a:lnTo>
                    <a:pt x="133" y="19"/>
                  </a:lnTo>
                  <a:lnTo>
                    <a:pt x="138" y="19"/>
                  </a:lnTo>
                  <a:lnTo>
                    <a:pt x="143" y="21"/>
                  </a:lnTo>
                  <a:lnTo>
                    <a:pt x="148" y="23"/>
                  </a:lnTo>
                  <a:lnTo>
                    <a:pt x="150" y="23"/>
                  </a:lnTo>
                  <a:lnTo>
                    <a:pt x="157" y="23"/>
                  </a:lnTo>
                  <a:lnTo>
                    <a:pt x="160" y="26"/>
                  </a:lnTo>
                  <a:lnTo>
                    <a:pt x="164" y="28"/>
                  </a:lnTo>
                  <a:lnTo>
                    <a:pt x="167" y="28"/>
                  </a:lnTo>
                  <a:lnTo>
                    <a:pt x="171" y="28"/>
                  </a:lnTo>
                  <a:lnTo>
                    <a:pt x="174" y="31"/>
                  </a:lnTo>
                  <a:lnTo>
                    <a:pt x="179" y="33"/>
                  </a:lnTo>
                  <a:lnTo>
                    <a:pt x="186" y="35"/>
                  </a:lnTo>
                  <a:lnTo>
                    <a:pt x="193" y="40"/>
                  </a:lnTo>
                  <a:lnTo>
                    <a:pt x="200" y="42"/>
                  </a:lnTo>
                  <a:lnTo>
                    <a:pt x="205" y="47"/>
                  </a:lnTo>
                  <a:lnTo>
                    <a:pt x="207" y="52"/>
                  </a:lnTo>
                  <a:lnTo>
                    <a:pt x="212" y="54"/>
                  </a:lnTo>
                  <a:lnTo>
                    <a:pt x="214" y="59"/>
                  </a:lnTo>
                  <a:lnTo>
                    <a:pt x="217" y="61"/>
                  </a:lnTo>
                  <a:lnTo>
                    <a:pt x="219" y="66"/>
                  </a:lnTo>
                  <a:lnTo>
                    <a:pt x="219" y="73"/>
                  </a:lnTo>
                  <a:lnTo>
                    <a:pt x="219" y="76"/>
                  </a:lnTo>
                  <a:lnTo>
                    <a:pt x="217" y="83"/>
                  </a:lnTo>
                  <a:lnTo>
                    <a:pt x="214" y="88"/>
                  </a:lnTo>
                  <a:lnTo>
                    <a:pt x="212" y="90"/>
                  </a:lnTo>
                  <a:lnTo>
                    <a:pt x="207" y="95"/>
                  </a:lnTo>
                  <a:lnTo>
                    <a:pt x="202" y="100"/>
                  </a:lnTo>
                  <a:lnTo>
                    <a:pt x="200" y="104"/>
                  </a:lnTo>
                  <a:lnTo>
                    <a:pt x="195" y="107"/>
                  </a:lnTo>
                  <a:lnTo>
                    <a:pt x="188" y="112"/>
                  </a:lnTo>
                  <a:lnTo>
                    <a:pt x="186" y="114"/>
                  </a:lnTo>
                  <a:lnTo>
                    <a:pt x="179" y="119"/>
                  </a:lnTo>
                  <a:lnTo>
                    <a:pt x="174" y="121"/>
                  </a:lnTo>
                  <a:lnTo>
                    <a:pt x="169" y="126"/>
                  </a:lnTo>
                  <a:lnTo>
                    <a:pt x="164" y="128"/>
                  </a:lnTo>
                  <a:lnTo>
                    <a:pt x="157" y="133"/>
                  </a:lnTo>
                  <a:lnTo>
                    <a:pt x="155" y="135"/>
                  </a:lnTo>
                  <a:lnTo>
                    <a:pt x="148" y="138"/>
                  </a:lnTo>
                  <a:lnTo>
                    <a:pt x="143" y="140"/>
                  </a:lnTo>
                  <a:lnTo>
                    <a:pt x="136" y="142"/>
                  </a:lnTo>
                  <a:lnTo>
                    <a:pt x="131" y="145"/>
                  </a:lnTo>
                  <a:lnTo>
                    <a:pt x="126" y="147"/>
                  </a:lnTo>
                  <a:lnTo>
                    <a:pt x="121" y="150"/>
                  </a:lnTo>
                  <a:lnTo>
                    <a:pt x="117" y="152"/>
                  </a:lnTo>
                  <a:lnTo>
                    <a:pt x="112" y="152"/>
                  </a:lnTo>
                  <a:lnTo>
                    <a:pt x="107" y="157"/>
                  </a:lnTo>
                  <a:lnTo>
                    <a:pt x="105" y="157"/>
                  </a:lnTo>
                  <a:lnTo>
                    <a:pt x="100" y="157"/>
                  </a:lnTo>
                  <a:lnTo>
                    <a:pt x="98" y="159"/>
                  </a:lnTo>
                  <a:lnTo>
                    <a:pt x="95" y="159"/>
                  </a:lnTo>
                  <a:lnTo>
                    <a:pt x="90" y="162"/>
                  </a:lnTo>
                  <a:lnTo>
                    <a:pt x="88" y="162"/>
                  </a:lnTo>
                  <a:lnTo>
                    <a:pt x="88" y="164"/>
                  </a:lnTo>
                  <a:lnTo>
                    <a:pt x="88" y="162"/>
                  </a:lnTo>
                  <a:lnTo>
                    <a:pt x="90" y="159"/>
                  </a:lnTo>
                  <a:lnTo>
                    <a:pt x="93" y="157"/>
                  </a:lnTo>
                  <a:lnTo>
                    <a:pt x="98" y="152"/>
                  </a:lnTo>
                  <a:lnTo>
                    <a:pt x="102" y="145"/>
                  </a:lnTo>
                  <a:lnTo>
                    <a:pt x="107" y="140"/>
                  </a:lnTo>
                  <a:lnTo>
                    <a:pt x="109" y="135"/>
                  </a:lnTo>
                  <a:lnTo>
                    <a:pt x="112" y="133"/>
                  </a:lnTo>
                  <a:lnTo>
                    <a:pt x="117" y="128"/>
                  </a:lnTo>
                  <a:lnTo>
                    <a:pt x="119" y="126"/>
                  </a:lnTo>
                  <a:lnTo>
                    <a:pt x="124" y="121"/>
                  </a:lnTo>
                  <a:lnTo>
                    <a:pt x="124" y="119"/>
                  </a:lnTo>
                  <a:lnTo>
                    <a:pt x="126" y="114"/>
                  </a:lnTo>
                  <a:lnTo>
                    <a:pt x="129" y="109"/>
                  </a:lnTo>
                  <a:lnTo>
                    <a:pt x="133" y="104"/>
                  </a:lnTo>
                  <a:lnTo>
                    <a:pt x="136" y="100"/>
                  </a:lnTo>
                  <a:lnTo>
                    <a:pt x="136" y="97"/>
                  </a:lnTo>
                  <a:lnTo>
                    <a:pt x="140" y="95"/>
                  </a:lnTo>
                  <a:lnTo>
                    <a:pt x="140" y="90"/>
                  </a:lnTo>
                  <a:lnTo>
                    <a:pt x="143" y="85"/>
                  </a:lnTo>
                  <a:lnTo>
                    <a:pt x="143" y="83"/>
                  </a:lnTo>
                  <a:lnTo>
                    <a:pt x="145" y="78"/>
                  </a:lnTo>
                  <a:lnTo>
                    <a:pt x="145" y="73"/>
                  </a:lnTo>
                  <a:lnTo>
                    <a:pt x="145" y="71"/>
                  </a:lnTo>
                  <a:lnTo>
                    <a:pt x="145" y="69"/>
                  </a:lnTo>
                  <a:lnTo>
                    <a:pt x="145" y="66"/>
                  </a:lnTo>
                  <a:lnTo>
                    <a:pt x="143" y="59"/>
                  </a:lnTo>
                  <a:lnTo>
                    <a:pt x="136" y="52"/>
                  </a:lnTo>
                  <a:lnTo>
                    <a:pt x="133" y="50"/>
                  </a:lnTo>
                  <a:lnTo>
                    <a:pt x="129" y="45"/>
                  </a:lnTo>
                  <a:lnTo>
                    <a:pt x="124" y="42"/>
                  </a:lnTo>
                  <a:lnTo>
                    <a:pt x="119" y="40"/>
                  </a:lnTo>
                  <a:lnTo>
                    <a:pt x="114" y="38"/>
                  </a:lnTo>
                  <a:lnTo>
                    <a:pt x="109" y="35"/>
                  </a:lnTo>
                  <a:lnTo>
                    <a:pt x="102" y="31"/>
                  </a:lnTo>
                  <a:lnTo>
                    <a:pt x="95" y="28"/>
                  </a:lnTo>
                  <a:lnTo>
                    <a:pt x="88" y="26"/>
                  </a:lnTo>
                  <a:lnTo>
                    <a:pt x="83" y="23"/>
                  </a:lnTo>
                  <a:lnTo>
                    <a:pt x="76" y="21"/>
                  </a:lnTo>
                  <a:lnTo>
                    <a:pt x="71" y="19"/>
                  </a:lnTo>
                  <a:lnTo>
                    <a:pt x="67" y="19"/>
                  </a:lnTo>
                  <a:lnTo>
                    <a:pt x="64" y="19"/>
                  </a:lnTo>
                  <a:lnTo>
                    <a:pt x="59" y="14"/>
                  </a:lnTo>
                  <a:lnTo>
                    <a:pt x="57" y="14"/>
                  </a:lnTo>
                  <a:lnTo>
                    <a:pt x="50" y="11"/>
                  </a:lnTo>
                  <a:lnTo>
                    <a:pt x="43" y="11"/>
                  </a:lnTo>
                  <a:lnTo>
                    <a:pt x="36" y="9"/>
                  </a:lnTo>
                  <a:lnTo>
                    <a:pt x="31" y="7"/>
                  </a:lnTo>
                  <a:lnTo>
                    <a:pt x="26" y="7"/>
                  </a:lnTo>
                  <a:lnTo>
                    <a:pt x="21" y="4"/>
                  </a:lnTo>
                  <a:lnTo>
                    <a:pt x="14" y="2"/>
                  </a:lnTo>
                  <a:lnTo>
                    <a:pt x="12" y="2"/>
                  </a:lnTo>
                  <a:lnTo>
                    <a:pt x="9" y="0"/>
                  </a:lnTo>
                  <a:lnTo>
                    <a:pt x="5" y="0"/>
                  </a:lnTo>
                  <a:lnTo>
                    <a:pt x="2" y="0"/>
                  </a:lnTo>
                  <a:lnTo>
                    <a:pt x="0" y="0"/>
                  </a:lnTo>
                  <a:close/>
                </a:path>
              </a:pathLst>
            </a:custGeom>
            <a:solidFill>
              <a:srgbClr val="000000"/>
            </a:solidFill>
            <a:ln w="9525">
              <a:noFill/>
              <a:round/>
              <a:headEnd/>
              <a:tailEnd/>
            </a:ln>
          </p:spPr>
          <p:txBody>
            <a:bodyPr/>
            <a:lstStyle/>
            <a:p>
              <a:endParaRPr lang="en-US"/>
            </a:p>
          </p:txBody>
        </p:sp>
        <p:sp>
          <p:nvSpPr>
            <p:cNvPr id="82" name="Freeform 13"/>
            <p:cNvSpPr>
              <a:spLocks/>
            </p:cNvSpPr>
            <p:nvPr/>
          </p:nvSpPr>
          <p:spPr bwMode="auto">
            <a:xfrm>
              <a:off x="2915" y="1773"/>
              <a:ext cx="217" cy="486"/>
            </a:xfrm>
            <a:custGeom>
              <a:avLst/>
              <a:gdLst>
                <a:gd name="T0" fmla="*/ 172 w 217"/>
                <a:gd name="T1" fmla="*/ 55 h 486"/>
                <a:gd name="T2" fmla="*/ 155 w 217"/>
                <a:gd name="T3" fmla="*/ 88 h 486"/>
                <a:gd name="T4" fmla="*/ 141 w 217"/>
                <a:gd name="T5" fmla="*/ 119 h 486"/>
                <a:gd name="T6" fmla="*/ 127 w 217"/>
                <a:gd name="T7" fmla="*/ 152 h 486"/>
                <a:gd name="T8" fmla="*/ 112 w 217"/>
                <a:gd name="T9" fmla="*/ 186 h 486"/>
                <a:gd name="T10" fmla="*/ 98 w 217"/>
                <a:gd name="T11" fmla="*/ 217 h 486"/>
                <a:gd name="T12" fmla="*/ 86 w 217"/>
                <a:gd name="T13" fmla="*/ 250 h 486"/>
                <a:gd name="T14" fmla="*/ 74 w 217"/>
                <a:gd name="T15" fmla="*/ 279 h 486"/>
                <a:gd name="T16" fmla="*/ 62 w 217"/>
                <a:gd name="T17" fmla="*/ 310 h 486"/>
                <a:gd name="T18" fmla="*/ 50 w 217"/>
                <a:gd name="T19" fmla="*/ 338 h 486"/>
                <a:gd name="T20" fmla="*/ 41 w 217"/>
                <a:gd name="T21" fmla="*/ 364 h 486"/>
                <a:gd name="T22" fmla="*/ 31 w 217"/>
                <a:gd name="T23" fmla="*/ 391 h 486"/>
                <a:gd name="T24" fmla="*/ 22 w 217"/>
                <a:gd name="T25" fmla="*/ 412 h 486"/>
                <a:gd name="T26" fmla="*/ 15 w 217"/>
                <a:gd name="T27" fmla="*/ 431 h 486"/>
                <a:gd name="T28" fmla="*/ 10 w 217"/>
                <a:gd name="T29" fmla="*/ 450 h 486"/>
                <a:gd name="T30" fmla="*/ 5 w 217"/>
                <a:gd name="T31" fmla="*/ 464 h 486"/>
                <a:gd name="T32" fmla="*/ 3 w 217"/>
                <a:gd name="T33" fmla="*/ 474 h 486"/>
                <a:gd name="T34" fmla="*/ 0 w 217"/>
                <a:gd name="T35" fmla="*/ 483 h 486"/>
                <a:gd name="T36" fmla="*/ 3 w 217"/>
                <a:gd name="T37" fmla="*/ 483 h 486"/>
                <a:gd name="T38" fmla="*/ 10 w 217"/>
                <a:gd name="T39" fmla="*/ 469 h 486"/>
                <a:gd name="T40" fmla="*/ 17 w 217"/>
                <a:gd name="T41" fmla="*/ 455 h 486"/>
                <a:gd name="T42" fmla="*/ 24 w 217"/>
                <a:gd name="T43" fmla="*/ 438 h 486"/>
                <a:gd name="T44" fmla="*/ 36 w 217"/>
                <a:gd name="T45" fmla="*/ 417 h 486"/>
                <a:gd name="T46" fmla="*/ 46 w 217"/>
                <a:gd name="T47" fmla="*/ 395 h 486"/>
                <a:gd name="T48" fmla="*/ 58 w 217"/>
                <a:gd name="T49" fmla="*/ 371 h 486"/>
                <a:gd name="T50" fmla="*/ 70 w 217"/>
                <a:gd name="T51" fmla="*/ 345 h 486"/>
                <a:gd name="T52" fmla="*/ 84 w 217"/>
                <a:gd name="T53" fmla="*/ 317 h 486"/>
                <a:gd name="T54" fmla="*/ 98 w 217"/>
                <a:gd name="T55" fmla="*/ 288 h 486"/>
                <a:gd name="T56" fmla="*/ 112 w 217"/>
                <a:gd name="T57" fmla="*/ 260 h 486"/>
                <a:gd name="T58" fmla="*/ 124 w 217"/>
                <a:gd name="T59" fmla="*/ 231 h 486"/>
                <a:gd name="T60" fmla="*/ 139 w 217"/>
                <a:gd name="T61" fmla="*/ 200 h 486"/>
                <a:gd name="T62" fmla="*/ 151 w 217"/>
                <a:gd name="T63" fmla="*/ 171 h 486"/>
                <a:gd name="T64" fmla="*/ 165 w 217"/>
                <a:gd name="T65" fmla="*/ 145 h 486"/>
                <a:gd name="T66" fmla="*/ 174 w 217"/>
                <a:gd name="T67" fmla="*/ 119 h 486"/>
                <a:gd name="T68" fmla="*/ 184 w 217"/>
                <a:gd name="T69" fmla="*/ 95 h 486"/>
                <a:gd name="T70" fmla="*/ 196 w 217"/>
                <a:gd name="T71" fmla="*/ 71 h 486"/>
                <a:gd name="T72" fmla="*/ 203 w 217"/>
                <a:gd name="T73" fmla="*/ 52 h 486"/>
                <a:gd name="T74" fmla="*/ 210 w 217"/>
                <a:gd name="T75" fmla="*/ 36 h 486"/>
                <a:gd name="T76" fmla="*/ 212 w 217"/>
                <a:gd name="T77" fmla="*/ 21 h 486"/>
                <a:gd name="T78" fmla="*/ 215 w 217"/>
                <a:gd name="T79" fmla="*/ 9 h 486"/>
                <a:gd name="T80" fmla="*/ 212 w 217"/>
                <a:gd name="T81" fmla="*/ 0 h 486"/>
                <a:gd name="T82" fmla="*/ 205 w 217"/>
                <a:gd name="T83" fmla="*/ 2 h 486"/>
                <a:gd name="T84" fmla="*/ 196 w 217"/>
                <a:gd name="T85" fmla="*/ 12 h 486"/>
                <a:gd name="T86" fmla="*/ 189 w 217"/>
                <a:gd name="T87" fmla="*/ 21 h 486"/>
                <a:gd name="T88" fmla="*/ 181 w 217"/>
                <a:gd name="T89" fmla="*/ 36 h 4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7"/>
                <a:gd name="T136" fmla="*/ 0 h 486"/>
                <a:gd name="T137" fmla="*/ 217 w 217"/>
                <a:gd name="T138" fmla="*/ 486 h 4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7" h="486">
                  <a:moveTo>
                    <a:pt x="181" y="36"/>
                  </a:moveTo>
                  <a:lnTo>
                    <a:pt x="174" y="45"/>
                  </a:lnTo>
                  <a:lnTo>
                    <a:pt x="172" y="55"/>
                  </a:lnTo>
                  <a:lnTo>
                    <a:pt x="165" y="64"/>
                  </a:lnTo>
                  <a:lnTo>
                    <a:pt x="160" y="76"/>
                  </a:lnTo>
                  <a:lnTo>
                    <a:pt x="155" y="88"/>
                  </a:lnTo>
                  <a:lnTo>
                    <a:pt x="151" y="98"/>
                  </a:lnTo>
                  <a:lnTo>
                    <a:pt x="146" y="109"/>
                  </a:lnTo>
                  <a:lnTo>
                    <a:pt x="141" y="119"/>
                  </a:lnTo>
                  <a:lnTo>
                    <a:pt x="136" y="131"/>
                  </a:lnTo>
                  <a:lnTo>
                    <a:pt x="131" y="140"/>
                  </a:lnTo>
                  <a:lnTo>
                    <a:pt x="127" y="152"/>
                  </a:lnTo>
                  <a:lnTo>
                    <a:pt x="122" y="164"/>
                  </a:lnTo>
                  <a:lnTo>
                    <a:pt x="117" y="174"/>
                  </a:lnTo>
                  <a:lnTo>
                    <a:pt x="112" y="186"/>
                  </a:lnTo>
                  <a:lnTo>
                    <a:pt x="108" y="195"/>
                  </a:lnTo>
                  <a:lnTo>
                    <a:pt x="103" y="207"/>
                  </a:lnTo>
                  <a:lnTo>
                    <a:pt x="98" y="217"/>
                  </a:lnTo>
                  <a:lnTo>
                    <a:pt x="96" y="229"/>
                  </a:lnTo>
                  <a:lnTo>
                    <a:pt x="91" y="238"/>
                  </a:lnTo>
                  <a:lnTo>
                    <a:pt x="86" y="250"/>
                  </a:lnTo>
                  <a:lnTo>
                    <a:pt x="81" y="260"/>
                  </a:lnTo>
                  <a:lnTo>
                    <a:pt x="77" y="269"/>
                  </a:lnTo>
                  <a:lnTo>
                    <a:pt x="74" y="279"/>
                  </a:lnTo>
                  <a:lnTo>
                    <a:pt x="70" y="291"/>
                  </a:lnTo>
                  <a:lnTo>
                    <a:pt x="65" y="300"/>
                  </a:lnTo>
                  <a:lnTo>
                    <a:pt x="62" y="310"/>
                  </a:lnTo>
                  <a:lnTo>
                    <a:pt x="58" y="319"/>
                  </a:lnTo>
                  <a:lnTo>
                    <a:pt x="53" y="329"/>
                  </a:lnTo>
                  <a:lnTo>
                    <a:pt x="50" y="338"/>
                  </a:lnTo>
                  <a:lnTo>
                    <a:pt x="46" y="348"/>
                  </a:lnTo>
                  <a:lnTo>
                    <a:pt x="43" y="355"/>
                  </a:lnTo>
                  <a:lnTo>
                    <a:pt x="41" y="364"/>
                  </a:lnTo>
                  <a:lnTo>
                    <a:pt x="36" y="374"/>
                  </a:lnTo>
                  <a:lnTo>
                    <a:pt x="34" y="381"/>
                  </a:lnTo>
                  <a:lnTo>
                    <a:pt x="31" y="391"/>
                  </a:lnTo>
                  <a:lnTo>
                    <a:pt x="29" y="398"/>
                  </a:lnTo>
                  <a:lnTo>
                    <a:pt x="24" y="402"/>
                  </a:lnTo>
                  <a:lnTo>
                    <a:pt x="22" y="412"/>
                  </a:lnTo>
                  <a:lnTo>
                    <a:pt x="20" y="419"/>
                  </a:lnTo>
                  <a:lnTo>
                    <a:pt x="20" y="426"/>
                  </a:lnTo>
                  <a:lnTo>
                    <a:pt x="15" y="431"/>
                  </a:lnTo>
                  <a:lnTo>
                    <a:pt x="15" y="438"/>
                  </a:lnTo>
                  <a:lnTo>
                    <a:pt x="12" y="443"/>
                  </a:lnTo>
                  <a:lnTo>
                    <a:pt x="10" y="450"/>
                  </a:lnTo>
                  <a:lnTo>
                    <a:pt x="8" y="455"/>
                  </a:lnTo>
                  <a:lnTo>
                    <a:pt x="8" y="460"/>
                  </a:lnTo>
                  <a:lnTo>
                    <a:pt x="5" y="464"/>
                  </a:lnTo>
                  <a:lnTo>
                    <a:pt x="5" y="469"/>
                  </a:lnTo>
                  <a:lnTo>
                    <a:pt x="3" y="472"/>
                  </a:lnTo>
                  <a:lnTo>
                    <a:pt x="3" y="474"/>
                  </a:lnTo>
                  <a:lnTo>
                    <a:pt x="0" y="476"/>
                  </a:lnTo>
                  <a:lnTo>
                    <a:pt x="0" y="479"/>
                  </a:lnTo>
                  <a:lnTo>
                    <a:pt x="0" y="483"/>
                  </a:lnTo>
                  <a:lnTo>
                    <a:pt x="0" y="486"/>
                  </a:lnTo>
                  <a:lnTo>
                    <a:pt x="0" y="483"/>
                  </a:lnTo>
                  <a:lnTo>
                    <a:pt x="3" y="483"/>
                  </a:lnTo>
                  <a:lnTo>
                    <a:pt x="5" y="479"/>
                  </a:lnTo>
                  <a:lnTo>
                    <a:pt x="8" y="474"/>
                  </a:lnTo>
                  <a:lnTo>
                    <a:pt x="10" y="469"/>
                  </a:lnTo>
                  <a:lnTo>
                    <a:pt x="12" y="464"/>
                  </a:lnTo>
                  <a:lnTo>
                    <a:pt x="15" y="460"/>
                  </a:lnTo>
                  <a:lnTo>
                    <a:pt x="17" y="455"/>
                  </a:lnTo>
                  <a:lnTo>
                    <a:pt x="20" y="448"/>
                  </a:lnTo>
                  <a:lnTo>
                    <a:pt x="22" y="443"/>
                  </a:lnTo>
                  <a:lnTo>
                    <a:pt x="24" y="438"/>
                  </a:lnTo>
                  <a:lnTo>
                    <a:pt x="29" y="431"/>
                  </a:lnTo>
                  <a:lnTo>
                    <a:pt x="31" y="424"/>
                  </a:lnTo>
                  <a:lnTo>
                    <a:pt x="36" y="417"/>
                  </a:lnTo>
                  <a:lnTo>
                    <a:pt x="39" y="410"/>
                  </a:lnTo>
                  <a:lnTo>
                    <a:pt x="43" y="402"/>
                  </a:lnTo>
                  <a:lnTo>
                    <a:pt x="46" y="395"/>
                  </a:lnTo>
                  <a:lnTo>
                    <a:pt x="50" y="386"/>
                  </a:lnTo>
                  <a:lnTo>
                    <a:pt x="53" y="379"/>
                  </a:lnTo>
                  <a:lnTo>
                    <a:pt x="58" y="371"/>
                  </a:lnTo>
                  <a:lnTo>
                    <a:pt x="62" y="362"/>
                  </a:lnTo>
                  <a:lnTo>
                    <a:pt x="67" y="352"/>
                  </a:lnTo>
                  <a:lnTo>
                    <a:pt x="70" y="345"/>
                  </a:lnTo>
                  <a:lnTo>
                    <a:pt x="74" y="336"/>
                  </a:lnTo>
                  <a:lnTo>
                    <a:pt x="79" y="326"/>
                  </a:lnTo>
                  <a:lnTo>
                    <a:pt x="84" y="317"/>
                  </a:lnTo>
                  <a:lnTo>
                    <a:pt x="89" y="307"/>
                  </a:lnTo>
                  <a:lnTo>
                    <a:pt x="93" y="298"/>
                  </a:lnTo>
                  <a:lnTo>
                    <a:pt x="98" y="288"/>
                  </a:lnTo>
                  <a:lnTo>
                    <a:pt x="101" y="279"/>
                  </a:lnTo>
                  <a:lnTo>
                    <a:pt x="105" y="269"/>
                  </a:lnTo>
                  <a:lnTo>
                    <a:pt x="112" y="260"/>
                  </a:lnTo>
                  <a:lnTo>
                    <a:pt x="115" y="250"/>
                  </a:lnTo>
                  <a:lnTo>
                    <a:pt x="120" y="240"/>
                  </a:lnTo>
                  <a:lnTo>
                    <a:pt x="124" y="231"/>
                  </a:lnTo>
                  <a:lnTo>
                    <a:pt x="129" y="219"/>
                  </a:lnTo>
                  <a:lnTo>
                    <a:pt x="134" y="210"/>
                  </a:lnTo>
                  <a:lnTo>
                    <a:pt x="139" y="200"/>
                  </a:lnTo>
                  <a:lnTo>
                    <a:pt x="143" y="190"/>
                  </a:lnTo>
                  <a:lnTo>
                    <a:pt x="146" y="181"/>
                  </a:lnTo>
                  <a:lnTo>
                    <a:pt x="151" y="171"/>
                  </a:lnTo>
                  <a:lnTo>
                    <a:pt x="155" y="162"/>
                  </a:lnTo>
                  <a:lnTo>
                    <a:pt x="160" y="155"/>
                  </a:lnTo>
                  <a:lnTo>
                    <a:pt x="165" y="145"/>
                  </a:lnTo>
                  <a:lnTo>
                    <a:pt x="167" y="136"/>
                  </a:lnTo>
                  <a:lnTo>
                    <a:pt x="172" y="126"/>
                  </a:lnTo>
                  <a:lnTo>
                    <a:pt x="174" y="119"/>
                  </a:lnTo>
                  <a:lnTo>
                    <a:pt x="177" y="109"/>
                  </a:lnTo>
                  <a:lnTo>
                    <a:pt x="181" y="102"/>
                  </a:lnTo>
                  <a:lnTo>
                    <a:pt x="184" y="95"/>
                  </a:lnTo>
                  <a:lnTo>
                    <a:pt x="189" y="86"/>
                  </a:lnTo>
                  <a:lnTo>
                    <a:pt x="191" y="79"/>
                  </a:lnTo>
                  <a:lnTo>
                    <a:pt x="196" y="71"/>
                  </a:lnTo>
                  <a:lnTo>
                    <a:pt x="198" y="64"/>
                  </a:lnTo>
                  <a:lnTo>
                    <a:pt x="201" y="57"/>
                  </a:lnTo>
                  <a:lnTo>
                    <a:pt x="203" y="52"/>
                  </a:lnTo>
                  <a:lnTo>
                    <a:pt x="205" y="48"/>
                  </a:lnTo>
                  <a:lnTo>
                    <a:pt x="205" y="40"/>
                  </a:lnTo>
                  <a:lnTo>
                    <a:pt x="210" y="36"/>
                  </a:lnTo>
                  <a:lnTo>
                    <a:pt x="212" y="31"/>
                  </a:lnTo>
                  <a:lnTo>
                    <a:pt x="212" y="26"/>
                  </a:lnTo>
                  <a:lnTo>
                    <a:pt x="212" y="21"/>
                  </a:lnTo>
                  <a:lnTo>
                    <a:pt x="215" y="19"/>
                  </a:lnTo>
                  <a:lnTo>
                    <a:pt x="215" y="17"/>
                  </a:lnTo>
                  <a:lnTo>
                    <a:pt x="215" y="9"/>
                  </a:lnTo>
                  <a:lnTo>
                    <a:pt x="217" y="7"/>
                  </a:lnTo>
                  <a:lnTo>
                    <a:pt x="215" y="2"/>
                  </a:lnTo>
                  <a:lnTo>
                    <a:pt x="212" y="0"/>
                  </a:lnTo>
                  <a:lnTo>
                    <a:pt x="210" y="0"/>
                  </a:lnTo>
                  <a:lnTo>
                    <a:pt x="205" y="2"/>
                  </a:lnTo>
                  <a:lnTo>
                    <a:pt x="203" y="5"/>
                  </a:lnTo>
                  <a:lnTo>
                    <a:pt x="198" y="7"/>
                  </a:lnTo>
                  <a:lnTo>
                    <a:pt x="196" y="12"/>
                  </a:lnTo>
                  <a:lnTo>
                    <a:pt x="193" y="17"/>
                  </a:lnTo>
                  <a:lnTo>
                    <a:pt x="191" y="19"/>
                  </a:lnTo>
                  <a:lnTo>
                    <a:pt x="189" y="21"/>
                  </a:lnTo>
                  <a:lnTo>
                    <a:pt x="184" y="26"/>
                  </a:lnTo>
                  <a:lnTo>
                    <a:pt x="181" y="33"/>
                  </a:lnTo>
                  <a:lnTo>
                    <a:pt x="181" y="36"/>
                  </a:lnTo>
                  <a:close/>
                </a:path>
              </a:pathLst>
            </a:custGeom>
            <a:solidFill>
              <a:srgbClr val="000000"/>
            </a:solidFill>
            <a:ln w="9525">
              <a:noFill/>
              <a:round/>
              <a:headEnd/>
              <a:tailEnd/>
            </a:ln>
          </p:spPr>
          <p:txBody>
            <a:bodyPr/>
            <a:lstStyle/>
            <a:p>
              <a:endParaRPr lang="en-US"/>
            </a:p>
          </p:txBody>
        </p:sp>
        <p:sp>
          <p:nvSpPr>
            <p:cNvPr id="83" name="Freeform 14"/>
            <p:cNvSpPr>
              <a:spLocks/>
            </p:cNvSpPr>
            <p:nvPr/>
          </p:nvSpPr>
          <p:spPr bwMode="auto">
            <a:xfrm>
              <a:off x="2639" y="2323"/>
              <a:ext cx="262" cy="610"/>
            </a:xfrm>
            <a:custGeom>
              <a:avLst/>
              <a:gdLst>
                <a:gd name="T0" fmla="*/ 203 w 262"/>
                <a:gd name="T1" fmla="*/ 72 h 610"/>
                <a:gd name="T2" fmla="*/ 186 w 262"/>
                <a:gd name="T3" fmla="*/ 103 h 610"/>
                <a:gd name="T4" fmla="*/ 172 w 262"/>
                <a:gd name="T5" fmla="*/ 134 h 610"/>
                <a:gd name="T6" fmla="*/ 155 w 262"/>
                <a:gd name="T7" fmla="*/ 167 h 610"/>
                <a:gd name="T8" fmla="*/ 143 w 262"/>
                <a:gd name="T9" fmla="*/ 200 h 610"/>
                <a:gd name="T10" fmla="*/ 126 w 262"/>
                <a:gd name="T11" fmla="*/ 234 h 610"/>
                <a:gd name="T12" fmla="*/ 115 w 262"/>
                <a:gd name="T13" fmla="*/ 269 h 610"/>
                <a:gd name="T14" fmla="*/ 100 w 262"/>
                <a:gd name="T15" fmla="*/ 300 h 610"/>
                <a:gd name="T16" fmla="*/ 86 w 262"/>
                <a:gd name="T17" fmla="*/ 334 h 610"/>
                <a:gd name="T18" fmla="*/ 76 w 262"/>
                <a:gd name="T19" fmla="*/ 367 h 610"/>
                <a:gd name="T20" fmla="*/ 65 w 262"/>
                <a:gd name="T21" fmla="*/ 398 h 610"/>
                <a:gd name="T22" fmla="*/ 53 w 262"/>
                <a:gd name="T23" fmla="*/ 426 h 610"/>
                <a:gd name="T24" fmla="*/ 45 w 262"/>
                <a:gd name="T25" fmla="*/ 455 h 610"/>
                <a:gd name="T26" fmla="*/ 36 w 262"/>
                <a:gd name="T27" fmla="*/ 481 h 610"/>
                <a:gd name="T28" fmla="*/ 29 w 262"/>
                <a:gd name="T29" fmla="*/ 507 h 610"/>
                <a:gd name="T30" fmla="*/ 22 w 262"/>
                <a:gd name="T31" fmla="*/ 529 h 610"/>
                <a:gd name="T32" fmla="*/ 15 w 262"/>
                <a:gd name="T33" fmla="*/ 550 h 610"/>
                <a:gd name="T34" fmla="*/ 10 w 262"/>
                <a:gd name="T35" fmla="*/ 567 h 610"/>
                <a:gd name="T36" fmla="*/ 7 w 262"/>
                <a:gd name="T37" fmla="*/ 581 h 610"/>
                <a:gd name="T38" fmla="*/ 3 w 262"/>
                <a:gd name="T39" fmla="*/ 593 h 610"/>
                <a:gd name="T40" fmla="*/ 3 w 262"/>
                <a:gd name="T41" fmla="*/ 608 h 610"/>
                <a:gd name="T42" fmla="*/ 3 w 262"/>
                <a:gd name="T43" fmla="*/ 605 h 610"/>
                <a:gd name="T44" fmla="*/ 7 w 262"/>
                <a:gd name="T45" fmla="*/ 598 h 610"/>
                <a:gd name="T46" fmla="*/ 15 w 262"/>
                <a:gd name="T47" fmla="*/ 588 h 610"/>
                <a:gd name="T48" fmla="*/ 19 w 262"/>
                <a:gd name="T49" fmla="*/ 574 h 610"/>
                <a:gd name="T50" fmla="*/ 24 w 262"/>
                <a:gd name="T51" fmla="*/ 560 h 610"/>
                <a:gd name="T52" fmla="*/ 34 w 262"/>
                <a:gd name="T53" fmla="*/ 541 h 610"/>
                <a:gd name="T54" fmla="*/ 41 w 262"/>
                <a:gd name="T55" fmla="*/ 522 h 610"/>
                <a:gd name="T56" fmla="*/ 53 w 262"/>
                <a:gd name="T57" fmla="*/ 500 h 610"/>
                <a:gd name="T58" fmla="*/ 62 w 262"/>
                <a:gd name="T59" fmla="*/ 479 h 610"/>
                <a:gd name="T60" fmla="*/ 69 w 262"/>
                <a:gd name="T61" fmla="*/ 457 h 610"/>
                <a:gd name="T62" fmla="*/ 79 w 262"/>
                <a:gd name="T63" fmla="*/ 431 h 610"/>
                <a:gd name="T64" fmla="*/ 91 w 262"/>
                <a:gd name="T65" fmla="*/ 410 h 610"/>
                <a:gd name="T66" fmla="*/ 98 w 262"/>
                <a:gd name="T67" fmla="*/ 386 h 610"/>
                <a:gd name="T68" fmla="*/ 107 w 262"/>
                <a:gd name="T69" fmla="*/ 365 h 610"/>
                <a:gd name="T70" fmla="*/ 117 w 262"/>
                <a:gd name="T71" fmla="*/ 343 h 610"/>
                <a:gd name="T72" fmla="*/ 124 w 262"/>
                <a:gd name="T73" fmla="*/ 324 h 610"/>
                <a:gd name="T74" fmla="*/ 134 w 262"/>
                <a:gd name="T75" fmla="*/ 307 h 610"/>
                <a:gd name="T76" fmla="*/ 138 w 262"/>
                <a:gd name="T77" fmla="*/ 293 h 610"/>
                <a:gd name="T78" fmla="*/ 145 w 262"/>
                <a:gd name="T79" fmla="*/ 279 h 610"/>
                <a:gd name="T80" fmla="*/ 150 w 262"/>
                <a:gd name="T81" fmla="*/ 272 h 610"/>
                <a:gd name="T82" fmla="*/ 153 w 262"/>
                <a:gd name="T83" fmla="*/ 262 h 610"/>
                <a:gd name="T84" fmla="*/ 160 w 262"/>
                <a:gd name="T85" fmla="*/ 250 h 610"/>
                <a:gd name="T86" fmla="*/ 165 w 262"/>
                <a:gd name="T87" fmla="*/ 238 h 610"/>
                <a:gd name="T88" fmla="*/ 169 w 262"/>
                <a:gd name="T89" fmla="*/ 224 h 610"/>
                <a:gd name="T90" fmla="*/ 176 w 262"/>
                <a:gd name="T91" fmla="*/ 210 h 610"/>
                <a:gd name="T92" fmla="*/ 184 w 262"/>
                <a:gd name="T93" fmla="*/ 193 h 610"/>
                <a:gd name="T94" fmla="*/ 191 w 262"/>
                <a:gd name="T95" fmla="*/ 176 h 610"/>
                <a:gd name="T96" fmla="*/ 198 w 262"/>
                <a:gd name="T97" fmla="*/ 160 h 610"/>
                <a:gd name="T98" fmla="*/ 205 w 262"/>
                <a:gd name="T99" fmla="*/ 141 h 610"/>
                <a:gd name="T100" fmla="*/ 212 w 262"/>
                <a:gd name="T101" fmla="*/ 124 h 610"/>
                <a:gd name="T102" fmla="*/ 219 w 262"/>
                <a:gd name="T103" fmla="*/ 107 h 610"/>
                <a:gd name="T104" fmla="*/ 224 w 262"/>
                <a:gd name="T105" fmla="*/ 91 h 610"/>
                <a:gd name="T106" fmla="*/ 231 w 262"/>
                <a:gd name="T107" fmla="*/ 74 h 610"/>
                <a:gd name="T108" fmla="*/ 236 w 262"/>
                <a:gd name="T109" fmla="*/ 57 h 610"/>
                <a:gd name="T110" fmla="*/ 243 w 262"/>
                <a:gd name="T111" fmla="*/ 45 h 610"/>
                <a:gd name="T112" fmla="*/ 248 w 262"/>
                <a:gd name="T113" fmla="*/ 33 h 610"/>
                <a:gd name="T114" fmla="*/ 250 w 262"/>
                <a:gd name="T115" fmla="*/ 22 h 610"/>
                <a:gd name="T116" fmla="*/ 257 w 262"/>
                <a:gd name="T117" fmla="*/ 7 h 610"/>
                <a:gd name="T118" fmla="*/ 215 w 262"/>
                <a:gd name="T119" fmla="*/ 50 h 6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
                <a:gd name="T181" fmla="*/ 0 h 610"/>
                <a:gd name="T182" fmla="*/ 262 w 262"/>
                <a:gd name="T183" fmla="*/ 610 h 6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 h="610">
                  <a:moveTo>
                    <a:pt x="215" y="50"/>
                  </a:moveTo>
                  <a:lnTo>
                    <a:pt x="207" y="62"/>
                  </a:lnTo>
                  <a:lnTo>
                    <a:pt x="203" y="72"/>
                  </a:lnTo>
                  <a:lnTo>
                    <a:pt x="198" y="81"/>
                  </a:lnTo>
                  <a:lnTo>
                    <a:pt x="193" y="93"/>
                  </a:lnTo>
                  <a:lnTo>
                    <a:pt x="186" y="103"/>
                  </a:lnTo>
                  <a:lnTo>
                    <a:pt x="181" y="114"/>
                  </a:lnTo>
                  <a:lnTo>
                    <a:pt x="176" y="124"/>
                  </a:lnTo>
                  <a:lnTo>
                    <a:pt x="172" y="134"/>
                  </a:lnTo>
                  <a:lnTo>
                    <a:pt x="167" y="145"/>
                  </a:lnTo>
                  <a:lnTo>
                    <a:pt x="162" y="157"/>
                  </a:lnTo>
                  <a:lnTo>
                    <a:pt x="155" y="167"/>
                  </a:lnTo>
                  <a:lnTo>
                    <a:pt x="153" y="179"/>
                  </a:lnTo>
                  <a:lnTo>
                    <a:pt x="145" y="191"/>
                  </a:lnTo>
                  <a:lnTo>
                    <a:pt x="143" y="200"/>
                  </a:lnTo>
                  <a:lnTo>
                    <a:pt x="136" y="212"/>
                  </a:lnTo>
                  <a:lnTo>
                    <a:pt x="131" y="224"/>
                  </a:lnTo>
                  <a:lnTo>
                    <a:pt x="126" y="234"/>
                  </a:lnTo>
                  <a:lnTo>
                    <a:pt x="122" y="245"/>
                  </a:lnTo>
                  <a:lnTo>
                    <a:pt x="117" y="257"/>
                  </a:lnTo>
                  <a:lnTo>
                    <a:pt x="115" y="269"/>
                  </a:lnTo>
                  <a:lnTo>
                    <a:pt x="107" y="279"/>
                  </a:lnTo>
                  <a:lnTo>
                    <a:pt x="105" y="291"/>
                  </a:lnTo>
                  <a:lnTo>
                    <a:pt x="100" y="300"/>
                  </a:lnTo>
                  <a:lnTo>
                    <a:pt x="98" y="312"/>
                  </a:lnTo>
                  <a:lnTo>
                    <a:pt x="91" y="324"/>
                  </a:lnTo>
                  <a:lnTo>
                    <a:pt x="86" y="334"/>
                  </a:lnTo>
                  <a:lnTo>
                    <a:pt x="84" y="346"/>
                  </a:lnTo>
                  <a:lnTo>
                    <a:pt x="79" y="355"/>
                  </a:lnTo>
                  <a:lnTo>
                    <a:pt x="76" y="367"/>
                  </a:lnTo>
                  <a:lnTo>
                    <a:pt x="72" y="376"/>
                  </a:lnTo>
                  <a:lnTo>
                    <a:pt x="69" y="386"/>
                  </a:lnTo>
                  <a:lnTo>
                    <a:pt x="65" y="398"/>
                  </a:lnTo>
                  <a:lnTo>
                    <a:pt x="62" y="407"/>
                  </a:lnTo>
                  <a:lnTo>
                    <a:pt x="57" y="417"/>
                  </a:lnTo>
                  <a:lnTo>
                    <a:pt x="53" y="426"/>
                  </a:lnTo>
                  <a:lnTo>
                    <a:pt x="50" y="436"/>
                  </a:lnTo>
                  <a:lnTo>
                    <a:pt x="48" y="446"/>
                  </a:lnTo>
                  <a:lnTo>
                    <a:pt x="45" y="455"/>
                  </a:lnTo>
                  <a:lnTo>
                    <a:pt x="41" y="465"/>
                  </a:lnTo>
                  <a:lnTo>
                    <a:pt x="38" y="474"/>
                  </a:lnTo>
                  <a:lnTo>
                    <a:pt x="36" y="481"/>
                  </a:lnTo>
                  <a:lnTo>
                    <a:pt x="34" y="491"/>
                  </a:lnTo>
                  <a:lnTo>
                    <a:pt x="31" y="498"/>
                  </a:lnTo>
                  <a:lnTo>
                    <a:pt x="29" y="507"/>
                  </a:lnTo>
                  <a:lnTo>
                    <a:pt x="24" y="515"/>
                  </a:lnTo>
                  <a:lnTo>
                    <a:pt x="24" y="522"/>
                  </a:lnTo>
                  <a:lnTo>
                    <a:pt x="22" y="529"/>
                  </a:lnTo>
                  <a:lnTo>
                    <a:pt x="19" y="536"/>
                  </a:lnTo>
                  <a:lnTo>
                    <a:pt x="17" y="543"/>
                  </a:lnTo>
                  <a:lnTo>
                    <a:pt x="15" y="550"/>
                  </a:lnTo>
                  <a:lnTo>
                    <a:pt x="15" y="555"/>
                  </a:lnTo>
                  <a:lnTo>
                    <a:pt x="12" y="562"/>
                  </a:lnTo>
                  <a:lnTo>
                    <a:pt x="10" y="567"/>
                  </a:lnTo>
                  <a:lnTo>
                    <a:pt x="7" y="572"/>
                  </a:lnTo>
                  <a:lnTo>
                    <a:pt x="7" y="577"/>
                  </a:lnTo>
                  <a:lnTo>
                    <a:pt x="7" y="581"/>
                  </a:lnTo>
                  <a:lnTo>
                    <a:pt x="3" y="586"/>
                  </a:lnTo>
                  <a:lnTo>
                    <a:pt x="3" y="591"/>
                  </a:lnTo>
                  <a:lnTo>
                    <a:pt x="3" y="593"/>
                  </a:lnTo>
                  <a:lnTo>
                    <a:pt x="3" y="598"/>
                  </a:lnTo>
                  <a:lnTo>
                    <a:pt x="3" y="603"/>
                  </a:lnTo>
                  <a:lnTo>
                    <a:pt x="3" y="608"/>
                  </a:lnTo>
                  <a:lnTo>
                    <a:pt x="0" y="610"/>
                  </a:lnTo>
                  <a:lnTo>
                    <a:pt x="3" y="610"/>
                  </a:lnTo>
                  <a:lnTo>
                    <a:pt x="3" y="605"/>
                  </a:lnTo>
                  <a:lnTo>
                    <a:pt x="5" y="603"/>
                  </a:lnTo>
                  <a:lnTo>
                    <a:pt x="7" y="600"/>
                  </a:lnTo>
                  <a:lnTo>
                    <a:pt x="7" y="598"/>
                  </a:lnTo>
                  <a:lnTo>
                    <a:pt x="10" y="596"/>
                  </a:lnTo>
                  <a:lnTo>
                    <a:pt x="10" y="591"/>
                  </a:lnTo>
                  <a:lnTo>
                    <a:pt x="15" y="588"/>
                  </a:lnTo>
                  <a:lnTo>
                    <a:pt x="15" y="584"/>
                  </a:lnTo>
                  <a:lnTo>
                    <a:pt x="17" y="579"/>
                  </a:lnTo>
                  <a:lnTo>
                    <a:pt x="19" y="574"/>
                  </a:lnTo>
                  <a:lnTo>
                    <a:pt x="22" y="569"/>
                  </a:lnTo>
                  <a:lnTo>
                    <a:pt x="24" y="565"/>
                  </a:lnTo>
                  <a:lnTo>
                    <a:pt x="24" y="560"/>
                  </a:lnTo>
                  <a:lnTo>
                    <a:pt x="29" y="553"/>
                  </a:lnTo>
                  <a:lnTo>
                    <a:pt x="31" y="546"/>
                  </a:lnTo>
                  <a:lnTo>
                    <a:pt x="34" y="541"/>
                  </a:lnTo>
                  <a:lnTo>
                    <a:pt x="36" y="536"/>
                  </a:lnTo>
                  <a:lnTo>
                    <a:pt x="41" y="529"/>
                  </a:lnTo>
                  <a:lnTo>
                    <a:pt x="41" y="522"/>
                  </a:lnTo>
                  <a:lnTo>
                    <a:pt x="45" y="515"/>
                  </a:lnTo>
                  <a:lnTo>
                    <a:pt x="48" y="507"/>
                  </a:lnTo>
                  <a:lnTo>
                    <a:pt x="53" y="500"/>
                  </a:lnTo>
                  <a:lnTo>
                    <a:pt x="55" y="493"/>
                  </a:lnTo>
                  <a:lnTo>
                    <a:pt x="60" y="486"/>
                  </a:lnTo>
                  <a:lnTo>
                    <a:pt x="62" y="479"/>
                  </a:lnTo>
                  <a:lnTo>
                    <a:pt x="65" y="472"/>
                  </a:lnTo>
                  <a:lnTo>
                    <a:pt x="67" y="462"/>
                  </a:lnTo>
                  <a:lnTo>
                    <a:pt x="69" y="457"/>
                  </a:lnTo>
                  <a:lnTo>
                    <a:pt x="74" y="448"/>
                  </a:lnTo>
                  <a:lnTo>
                    <a:pt x="76" y="441"/>
                  </a:lnTo>
                  <a:lnTo>
                    <a:pt x="79" y="431"/>
                  </a:lnTo>
                  <a:lnTo>
                    <a:pt x="84" y="424"/>
                  </a:lnTo>
                  <a:lnTo>
                    <a:pt x="86" y="419"/>
                  </a:lnTo>
                  <a:lnTo>
                    <a:pt x="91" y="410"/>
                  </a:lnTo>
                  <a:lnTo>
                    <a:pt x="93" y="403"/>
                  </a:lnTo>
                  <a:lnTo>
                    <a:pt x="98" y="393"/>
                  </a:lnTo>
                  <a:lnTo>
                    <a:pt x="98" y="386"/>
                  </a:lnTo>
                  <a:lnTo>
                    <a:pt x="103" y="381"/>
                  </a:lnTo>
                  <a:lnTo>
                    <a:pt x="105" y="372"/>
                  </a:lnTo>
                  <a:lnTo>
                    <a:pt x="107" y="365"/>
                  </a:lnTo>
                  <a:lnTo>
                    <a:pt x="110" y="357"/>
                  </a:lnTo>
                  <a:lnTo>
                    <a:pt x="115" y="353"/>
                  </a:lnTo>
                  <a:lnTo>
                    <a:pt x="117" y="343"/>
                  </a:lnTo>
                  <a:lnTo>
                    <a:pt x="119" y="338"/>
                  </a:lnTo>
                  <a:lnTo>
                    <a:pt x="122" y="331"/>
                  </a:lnTo>
                  <a:lnTo>
                    <a:pt x="124" y="324"/>
                  </a:lnTo>
                  <a:lnTo>
                    <a:pt x="129" y="319"/>
                  </a:lnTo>
                  <a:lnTo>
                    <a:pt x="131" y="315"/>
                  </a:lnTo>
                  <a:lnTo>
                    <a:pt x="134" y="307"/>
                  </a:lnTo>
                  <a:lnTo>
                    <a:pt x="136" y="303"/>
                  </a:lnTo>
                  <a:lnTo>
                    <a:pt x="138" y="298"/>
                  </a:lnTo>
                  <a:lnTo>
                    <a:pt x="138" y="293"/>
                  </a:lnTo>
                  <a:lnTo>
                    <a:pt x="141" y="286"/>
                  </a:lnTo>
                  <a:lnTo>
                    <a:pt x="143" y="284"/>
                  </a:lnTo>
                  <a:lnTo>
                    <a:pt x="145" y="279"/>
                  </a:lnTo>
                  <a:lnTo>
                    <a:pt x="145" y="276"/>
                  </a:lnTo>
                  <a:lnTo>
                    <a:pt x="148" y="272"/>
                  </a:lnTo>
                  <a:lnTo>
                    <a:pt x="150" y="272"/>
                  </a:lnTo>
                  <a:lnTo>
                    <a:pt x="153" y="269"/>
                  </a:lnTo>
                  <a:lnTo>
                    <a:pt x="153" y="265"/>
                  </a:lnTo>
                  <a:lnTo>
                    <a:pt x="153" y="262"/>
                  </a:lnTo>
                  <a:lnTo>
                    <a:pt x="155" y="260"/>
                  </a:lnTo>
                  <a:lnTo>
                    <a:pt x="157" y="255"/>
                  </a:lnTo>
                  <a:lnTo>
                    <a:pt x="160" y="250"/>
                  </a:lnTo>
                  <a:lnTo>
                    <a:pt x="162" y="248"/>
                  </a:lnTo>
                  <a:lnTo>
                    <a:pt x="162" y="243"/>
                  </a:lnTo>
                  <a:lnTo>
                    <a:pt x="165" y="238"/>
                  </a:lnTo>
                  <a:lnTo>
                    <a:pt x="167" y="234"/>
                  </a:lnTo>
                  <a:lnTo>
                    <a:pt x="169" y="229"/>
                  </a:lnTo>
                  <a:lnTo>
                    <a:pt x="169" y="224"/>
                  </a:lnTo>
                  <a:lnTo>
                    <a:pt x="172" y="219"/>
                  </a:lnTo>
                  <a:lnTo>
                    <a:pt x="174" y="215"/>
                  </a:lnTo>
                  <a:lnTo>
                    <a:pt x="176" y="210"/>
                  </a:lnTo>
                  <a:lnTo>
                    <a:pt x="181" y="203"/>
                  </a:lnTo>
                  <a:lnTo>
                    <a:pt x="181" y="198"/>
                  </a:lnTo>
                  <a:lnTo>
                    <a:pt x="184" y="193"/>
                  </a:lnTo>
                  <a:lnTo>
                    <a:pt x="186" y="186"/>
                  </a:lnTo>
                  <a:lnTo>
                    <a:pt x="186" y="181"/>
                  </a:lnTo>
                  <a:lnTo>
                    <a:pt x="191" y="176"/>
                  </a:lnTo>
                  <a:lnTo>
                    <a:pt x="191" y="169"/>
                  </a:lnTo>
                  <a:lnTo>
                    <a:pt x="193" y="164"/>
                  </a:lnTo>
                  <a:lnTo>
                    <a:pt x="198" y="160"/>
                  </a:lnTo>
                  <a:lnTo>
                    <a:pt x="198" y="153"/>
                  </a:lnTo>
                  <a:lnTo>
                    <a:pt x="200" y="148"/>
                  </a:lnTo>
                  <a:lnTo>
                    <a:pt x="205" y="141"/>
                  </a:lnTo>
                  <a:lnTo>
                    <a:pt x="207" y="136"/>
                  </a:lnTo>
                  <a:lnTo>
                    <a:pt x="207" y="131"/>
                  </a:lnTo>
                  <a:lnTo>
                    <a:pt x="212" y="124"/>
                  </a:lnTo>
                  <a:lnTo>
                    <a:pt x="212" y="119"/>
                  </a:lnTo>
                  <a:lnTo>
                    <a:pt x="217" y="114"/>
                  </a:lnTo>
                  <a:lnTo>
                    <a:pt x="219" y="107"/>
                  </a:lnTo>
                  <a:lnTo>
                    <a:pt x="219" y="103"/>
                  </a:lnTo>
                  <a:lnTo>
                    <a:pt x="222" y="95"/>
                  </a:lnTo>
                  <a:lnTo>
                    <a:pt x="224" y="91"/>
                  </a:lnTo>
                  <a:lnTo>
                    <a:pt x="226" y="86"/>
                  </a:lnTo>
                  <a:lnTo>
                    <a:pt x="229" y="79"/>
                  </a:lnTo>
                  <a:lnTo>
                    <a:pt x="231" y="74"/>
                  </a:lnTo>
                  <a:lnTo>
                    <a:pt x="234" y="69"/>
                  </a:lnTo>
                  <a:lnTo>
                    <a:pt x="236" y="64"/>
                  </a:lnTo>
                  <a:lnTo>
                    <a:pt x="236" y="57"/>
                  </a:lnTo>
                  <a:lnTo>
                    <a:pt x="238" y="55"/>
                  </a:lnTo>
                  <a:lnTo>
                    <a:pt x="238" y="50"/>
                  </a:lnTo>
                  <a:lnTo>
                    <a:pt x="243" y="45"/>
                  </a:lnTo>
                  <a:lnTo>
                    <a:pt x="243" y="41"/>
                  </a:lnTo>
                  <a:lnTo>
                    <a:pt x="246" y="38"/>
                  </a:lnTo>
                  <a:lnTo>
                    <a:pt x="248" y="33"/>
                  </a:lnTo>
                  <a:lnTo>
                    <a:pt x="250" y="29"/>
                  </a:lnTo>
                  <a:lnTo>
                    <a:pt x="250" y="24"/>
                  </a:lnTo>
                  <a:lnTo>
                    <a:pt x="250" y="22"/>
                  </a:lnTo>
                  <a:lnTo>
                    <a:pt x="253" y="19"/>
                  </a:lnTo>
                  <a:lnTo>
                    <a:pt x="255" y="12"/>
                  </a:lnTo>
                  <a:lnTo>
                    <a:pt x="257" y="7"/>
                  </a:lnTo>
                  <a:lnTo>
                    <a:pt x="262" y="0"/>
                  </a:lnTo>
                  <a:lnTo>
                    <a:pt x="215" y="50"/>
                  </a:lnTo>
                  <a:close/>
                </a:path>
              </a:pathLst>
            </a:custGeom>
            <a:solidFill>
              <a:srgbClr val="000000"/>
            </a:solidFill>
            <a:ln w="9525">
              <a:noFill/>
              <a:round/>
              <a:headEnd/>
              <a:tailEnd/>
            </a:ln>
          </p:spPr>
          <p:txBody>
            <a:bodyPr/>
            <a:lstStyle/>
            <a:p>
              <a:endParaRPr lang="en-US"/>
            </a:p>
          </p:txBody>
        </p:sp>
        <p:sp>
          <p:nvSpPr>
            <p:cNvPr id="84" name="Freeform 15"/>
            <p:cNvSpPr>
              <a:spLocks/>
            </p:cNvSpPr>
            <p:nvPr/>
          </p:nvSpPr>
          <p:spPr bwMode="auto">
            <a:xfrm>
              <a:off x="2935" y="1123"/>
              <a:ext cx="238" cy="119"/>
            </a:xfrm>
            <a:custGeom>
              <a:avLst/>
              <a:gdLst>
                <a:gd name="T0" fmla="*/ 2 w 238"/>
                <a:gd name="T1" fmla="*/ 38 h 119"/>
                <a:gd name="T2" fmla="*/ 11 w 238"/>
                <a:gd name="T3" fmla="*/ 26 h 119"/>
                <a:gd name="T4" fmla="*/ 21 w 238"/>
                <a:gd name="T5" fmla="*/ 19 h 119"/>
                <a:gd name="T6" fmla="*/ 30 w 238"/>
                <a:gd name="T7" fmla="*/ 12 h 119"/>
                <a:gd name="T8" fmla="*/ 40 w 238"/>
                <a:gd name="T9" fmla="*/ 7 h 119"/>
                <a:gd name="T10" fmla="*/ 50 w 238"/>
                <a:gd name="T11" fmla="*/ 2 h 119"/>
                <a:gd name="T12" fmla="*/ 61 w 238"/>
                <a:gd name="T13" fmla="*/ 0 h 119"/>
                <a:gd name="T14" fmla="*/ 71 w 238"/>
                <a:gd name="T15" fmla="*/ 0 h 119"/>
                <a:gd name="T16" fmla="*/ 81 w 238"/>
                <a:gd name="T17" fmla="*/ 0 h 119"/>
                <a:gd name="T18" fmla="*/ 92 w 238"/>
                <a:gd name="T19" fmla="*/ 2 h 119"/>
                <a:gd name="T20" fmla="*/ 102 w 238"/>
                <a:gd name="T21" fmla="*/ 7 h 119"/>
                <a:gd name="T22" fmla="*/ 114 w 238"/>
                <a:gd name="T23" fmla="*/ 9 h 119"/>
                <a:gd name="T24" fmla="*/ 123 w 238"/>
                <a:gd name="T25" fmla="*/ 14 h 119"/>
                <a:gd name="T26" fmla="*/ 133 w 238"/>
                <a:gd name="T27" fmla="*/ 19 h 119"/>
                <a:gd name="T28" fmla="*/ 142 w 238"/>
                <a:gd name="T29" fmla="*/ 24 h 119"/>
                <a:gd name="T30" fmla="*/ 152 w 238"/>
                <a:gd name="T31" fmla="*/ 31 h 119"/>
                <a:gd name="T32" fmla="*/ 161 w 238"/>
                <a:gd name="T33" fmla="*/ 35 h 119"/>
                <a:gd name="T34" fmla="*/ 169 w 238"/>
                <a:gd name="T35" fmla="*/ 43 h 119"/>
                <a:gd name="T36" fmla="*/ 176 w 238"/>
                <a:gd name="T37" fmla="*/ 50 h 119"/>
                <a:gd name="T38" fmla="*/ 185 w 238"/>
                <a:gd name="T39" fmla="*/ 57 h 119"/>
                <a:gd name="T40" fmla="*/ 192 w 238"/>
                <a:gd name="T41" fmla="*/ 62 h 119"/>
                <a:gd name="T42" fmla="*/ 200 w 238"/>
                <a:gd name="T43" fmla="*/ 69 h 119"/>
                <a:gd name="T44" fmla="*/ 207 w 238"/>
                <a:gd name="T45" fmla="*/ 76 h 119"/>
                <a:gd name="T46" fmla="*/ 211 w 238"/>
                <a:gd name="T47" fmla="*/ 83 h 119"/>
                <a:gd name="T48" fmla="*/ 221 w 238"/>
                <a:gd name="T49" fmla="*/ 95 h 119"/>
                <a:gd name="T50" fmla="*/ 228 w 238"/>
                <a:gd name="T51" fmla="*/ 104 h 119"/>
                <a:gd name="T52" fmla="*/ 233 w 238"/>
                <a:gd name="T53" fmla="*/ 114 h 119"/>
                <a:gd name="T54" fmla="*/ 238 w 238"/>
                <a:gd name="T55" fmla="*/ 119 h 119"/>
                <a:gd name="T56" fmla="*/ 238 w 238"/>
                <a:gd name="T57" fmla="*/ 119 h 119"/>
                <a:gd name="T58" fmla="*/ 231 w 238"/>
                <a:gd name="T59" fmla="*/ 112 h 119"/>
                <a:gd name="T60" fmla="*/ 221 w 238"/>
                <a:gd name="T61" fmla="*/ 104 h 119"/>
                <a:gd name="T62" fmla="*/ 214 w 238"/>
                <a:gd name="T63" fmla="*/ 100 h 119"/>
                <a:gd name="T64" fmla="*/ 204 w 238"/>
                <a:gd name="T65" fmla="*/ 95 h 119"/>
                <a:gd name="T66" fmla="*/ 195 w 238"/>
                <a:gd name="T67" fmla="*/ 88 h 119"/>
                <a:gd name="T68" fmla="*/ 185 w 238"/>
                <a:gd name="T69" fmla="*/ 83 h 119"/>
                <a:gd name="T70" fmla="*/ 176 w 238"/>
                <a:gd name="T71" fmla="*/ 74 h 119"/>
                <a:gd name="T72" fmla="*/ 164 w 238"/>
                <a:gd name="T73" fmla="*/ 66 h 119"/>
                <a:gd name="T74" fmla="*/ 154 w 238"/>
                <a:gd name="T75" fmla="*/ 62 h 119"/>
                <a:gd name="T76" fmla="*/ 142 w 238"/>
                <a:gd name="T77" fmla="*/ 54 h 119"/>
                <a:gd name="T78" fmla="*/ 133 w 238"/>
                <a:gd name="T79" fmla="*/ 50 h 119"/>
                <a:gd name="T80" fmla="*/ 121 w 238"/>
                <a:gd name="T81" fmla="*/ 45 h 119"/>
                <a:gd name="T82" fmla="*/ 111 w 238"/>
                <a:gd name="T83" fmla="*/ 40 h 119"/>
                <a:gd name="T84" fmla="*/ 102 w 238"/>
                <a:gd name="T85" fmla="*/ 38 h 119"/>
                <a:gd name="T86" fmla="*/ 92 w 238"/>
                <a:gd name="T87" fmla="*/ 35 h 119"/>
                <a:gd name="T88" fmla="*/ 81 w 238"/>
                <a:gd name="T89" fmla="*/ 33 h 119"/>
                <a:gd name="T90" fmla="*/ 73 w 238"/>
                <a:gd name="T91" fmla="*/ 31 h 119"/>
                <a:gd name="T92" fmla="*/ 64 w 238"/>
                <a:gd name="T93" fmla="*/ 31 h 119"/>
                <a:gd name="T94" fmla="*/ 54 w 238"/>
                <a:gd name="T95" fmla="*/ 31 h 119"/>
                <a:gd name="T96" fmla="*/ 45 w 238"/>
                <a:gd name="T97" fmla="*/ 33 h 119"/>
                <a:gd name="T98" fmla="*/ 38 w 238"/>
                <a:gd name="T99" fmla="*/ 33 h 119"/>
                <a:gd name="T100" fmla="*/ 30 w 238"/>
                <a:gd name="T101" fmla="*/ 35 h 119"/>
                <a:gd name="T102" fmla="*/ 23 w 238"/>
                <a:gd name="T103" fmla="*/ 35 h 119"/>
                <a:gd name="T104" fmla="*/ 11 w 238"/>
                <a:gd name="T105" fmla="*/ 38 h 119"/>
                <a:gd name="T106" fmla="*/ 0 w 238"/>
                <a:gd name="T107" fmla="*/ 45 h 1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8"/>
                <a:gd name="T163" fmla="*/ 0 h 119"/>
                <a:gd name="T164" fmla="*/ 238 w 238"/>
                <a:gd name="T165" fmla="*/ 119 h 1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8" h="119">
                  <a:moveTo>
                    <a:pt x="0" y="45"/>
                  </a:moveTo>
                  <a:lnTo>
                    <a:pt x="2" y="38"/>
                  </a:lnTo>
                  <a:lnTo>
                    <a:pt x="7" y="31"/>
                  </a:lnTo>
                  <a:lnTo>
                    <a:pt x="11" y="26"/>
                  </a:lnTo>
                  <a:lnTo>
                    <a:pt x="16" y="21"/>
                  </a:lnTo>
                  <a:lnTo>
                    <a:pt x="21" y="19"/>
                  </a:lnTo>
                  <a:lnTo>
                    <a:pt x="26" y="14"/>
                  </a:lnTo>
                  <a:lnTo>
                    <a:pt x="30" y="12"/>
                  </a:lnTo>
                  <a:lnTo>
                    <a:pt x="38" y="9"/>
                  </a:lnTo>
                  <a:lnTo>
                    <a:pt x="40" y="7"/>
                  </a:lnTo>
                  <a:lnTo>
                    <a:pt x="45" y="4"/>
                  </a:lnTo>
                  <a:lnTo>
                    <a:pt x="50" y="2"/>
                  </a:lnTo>
                  <a:lnTo>
                    <a:pt x="57" y="2"/>
                  </a:lnTo>
                  <a:lnTo>
                    <a:pt x="61" y="0"/>
                  </a:lnTo>
                  <a:lnTo>
                    <a:pt x="66" y="0"/>
                  </a:lnTo>
                  <a:lnTo>
                    <a:pt x="71" y="0"/>
                  </a:lnTo>
                  <a:lnTo>
                    <a:pt x="78" y="0"/>
                  </a:lnTo>
                  <a:lnTo>
                    <a:pt x="81" y="0"/>
                  </a:lnTo>
                  <a:lnTo>
                    <a:pt x="88" y="2"/>
                  </a:lnTo>
                  <a:lnTo>
                    <a:pt x="92" y="2"/>
                  </a:lnTo>
                  <a:lnTo>
                    <a:pt x="97" y="4"/>
                  </a:lnTo>
                  <a:lnTo>
                    <a:pt x="102" y="7"/>
                  </a:lnTo>
                  <a:lnTo>
                    <a:pt x="107" y="7"/>
                  </a:lnTo>
                  <a:lnTo>
                    <a:pt x="114" y="9"/>
                  </a:lnTo>
                  <a:lnTo>
                    <a:pt x="119" y="12"/>
                  </a:lnTo>
                  <a:lnTo>
                    <a:pt x="123" y="14"/>
                  </a:lnTo>
                  <a:lnTo>
                    <a:pt x="128" y="16"/>
                  </a:lnTo>
                  <a:lnTo>
                    <a:pt x="133" y="19"/>
                  </a:lnTo>
                  <a:lnTo>
                    <a:pt x="138" y="21"/>
                  </a:lnTo>
                  <a:lnTo>
                    <a:pt x="142" y="24"/>
                  </a:lnTo>
                  <a:lnTo>
                    <a:pt x="147" y="28"/>
                  </a:lnTo>
                  <a:lnTo>
                    <a:pt x="152" y="31"/>
                  </a:lnTo>
                  <a:lnTo>
                    <a:pt x="157" y="33"/>
                  </a:lnTo>
                  <a:lnTo>
                    <a:pt x="161" y="35"/>
                  </a:lnTo>
                  <a:lnTo>
                    <a:pt x="164" y="38"/>
                  </a:lnTo>
                  <a:lnTo>
                    <a:pt x="169" y="43"/>
                  </a:lnTo>
                  <a:lnTo>
                    <a:pt x="173" y="45"/>
                  </a:lnTo>
                  <a:lnTo>
                    <a:pt x="176" y="50"/>
                  </a:lnTo>
                  <a:lnTo>
                    <a:pt x="181" y="52"/>
                  </a:lnTo>
                  <a:lnTo>
                    <a:pt x="185" y="57"/>
                  </a:lnTo>
                  <a:lnTo>
                    <a:pt x="190" y="59"/>
                  </a:lnTo>
                  <a:lnTo>
                    <a:pt x="192" y="62"/>
                  </a:lnTo>
                  <a:lnTo>
                    <a:pt x="195" y="66"/>
                  </a:lnTo>
                  <a:lnTo>
                    <a:pt x="200" y="69"/>
                  </a:lnTo>
                  <a:lnTo>
                    <a:pt x="202" y="74"/>
                  </a:lnTo>
                  <a:lnTo>
                    <a:pt x="207" y="76"/>
                  </a:lnTo>
                  <a:lnTo>
                    <a:pt x="209" y="81"/>
                  </a:lnTo>
                  <a:lnTo>
                    <a:pt x="211" y="83"/>
                  </a:lnTo>
                  <a:lnTo>
                    <a:pt x="214" y="88"/>
                  </a:lnTo>
                  <a:lnTo>
                    <a:pt x="221" y="95"/>
                  </a:lnTo>
                  <a:lnTo>
                    <a:pt x="223" y="100"/>
                  </a:lnTo>
                  <a:lnTo>
                    <a:pt x="228" y="104"/>
                  </a:lnTo>
                  <a:lnTo>
                    <a:pt x="231" y="112"/>
                  </a:lnTo>
                  <a:lnTo>
                    <a:pt x="233" y="114"/>
                  </a:lnTo>
                  <a:lnTo>
                    <a:pt x="238" y="116"/>
                  </a:lnTo>
                  <a:lnTo>
                    <a:pt x="238" y="119"/>
                  </a:lnTo>
                  <a:lnTo>
                    <a:pt x="233" y="116"/>
                  </a:lnTo>
                  <a:lnTo>
                    <a:pt x="231" y="112"/>
                  </a:lnTo>
                  <a:lnTo>
                    <a:pt x="223" y="109"/>
                  </a:lnTo>
                  <a:lnTo>
                    <a:pt x="221" y="104"/>
                  </a:lnTo>
                  <a:lnTo>
                    <a:pt x="216" y="104"/>
                  </a:lnTo>
                  <a:lnTo>
                    <a:pt x="214" y="100"/>
                  </a:lnTo>
                  <a:lnTo>
                    <a:pt x="209" y="97"/>
                  </a:lnTo>
                  <a:lnTo>
                    <a:pt x="204" y="95"/>
                  </a:lnTo>
                  <a:lnTo>
                    <a:pt x="200" y="93"/>
                  </a:lnTo>
                  <a:lnTo>
                    <a:pt x="195" y="88"/>
                  </a:lnTo>
                  <a:lnTo>
                    <a:pt x="192" y="85"/>
                  </a:lnTo>
                  <a:lnTo>
                    <a:pt x="185" y="83"/>
                  </a:lnTo>
                  <a:lnTo>
                    <a:pt x="181" y="78"/>
                  </a:lnTo>
                  <a:lnTo>
                    <a:pt x="176" y="74"/>
                  </a:lnTo>
                  <a:lnTo>
                    <a:pt x="171" y="71"/>
                  </a:lnTo>
                  <a:lnTo>
                    <a:pt x="164" y="66"/>
                  </a:lnTo>
                  <a:lnTo>
                    <a:pt x="159" y="64"/>
                  </a:lnTo>
                  <a:lnTo>
                    <a:pt x="154" y="62"/>
                  </a:lnTo>
                  <a:lnTo>
                    <a:pt x="147" y="59"/>
                  </a:lnTo>
                  <a:lnTo>
                    <a:pt x="142" y="54"/>
                  </a:lnTo>
                  <a:lnTo>
                    <a:pt x="138" y="52"/>
                  </a:lnTo>
                  <a:lnTo>
                    <a:pt x="133" y="50"/>
                  </a:lnTo>
                  <a:lnTo>
                    <a:pt x="126" y="47"/>
                  </a:lnTo>
                  <a:lnTo>
                    <a:pt x="121" y="45"/>
                  </a:lnTo>
                  <a:lnTo>
                    <a:pt x="116" y="43"/>
                  </a:lnTo>
                  <a:lnTo>
                    <a:pt x="111" y="40"/>
                  </a:lnTo>
                  <a:lnTo>
                    <a:pt x="107" y="38"/>
                  </a:lnTo>
                  <a:lnTo>
                    <a:pt x="102" y="38"/>
                  </a:lnTo>
                  <a:lnTo>
                    <a:pt x="97" y="35"/>
                  </a:lnTo>
                  <a:lnTo>
                    <a:pt x="92" y="35"/>
                  </a:lnTo>
                  <a:lnTo>
                    <a:pt x="88" y="33"/>
                  </a:lnTo>
                  <a:lnTo>
                    <a:pt x="81" y="33"/>
                  </a:lnTo>
                  <a:lnTo>
                    <a:pt x="78" y="31"/>
                  </a:lnTo>
                  <a:lnTo>
                    <a:pt x="73" y="31"/>
                  </a:lnTo>
                  <a:lnTo>
                    <a:pt x="69" y="31"/>
                  </a:lnTo>
                  <a:lnTo>
                    <a:pt x="64" y="31"/>
                  </a:lnTo>
                  <a:lnTo>
                    <a:pt x="59" y="31"/>
                  </a:lnTo>
                  <a:lnTo>
                    <a:pt x="54" y="31"/>
                  </a:lnTo>
                  <a:lnTo>
                    <a:pt x="50" y="33"/>
                  </a:lnTo>
                  <a:lnTo>
                    <a:pt x="45" y="33"/>
                  </a:lnTo>
                  <a:lnTo>
                    <a:pt x="40" y="33"/>
                  </a:lnTo>
                  <a:lnTo>
                    <a:pt x="38" y="33"/>
                  </a:lnTo>
                  <a:lnTo>
                    <a:pt x="33" y="35"/>
                  </a:lnTo>
                  <a:lnTo>
                    <a:pt x="30" y="35"/>
                  </a:lnTo>
                  <a:lnTo>
                    <a:pt x="26" y="35"/>
                  </a:lnTo>
                  <a:lnTo>
                    <a:pt x="23" y="35"/>
                  </a:lnTo>
                  <a:lnTo>
                    <a:pt x="19" y="38"/>
                  </a:lnTo>
                  <a:lnTo>
                    <a:pt x="11" y="38"/>
                  </a:lnTo>
                  <a:lnTo>
                    <a:pt x="9" y="40"/>
                  </a:lnTo>
                  <a:lnTo>
                    <a:pt x="0" y="45"/>
                  </a:lnTo>
                  <a:close/>
                </a:path>
              </a:pathLst>
            </a:custGeom>
            <a:solidFill>
              <a:srgbClr val="FFFFFF"/>
            </a:solidFill>
            <a:ln w="9525">
              <a:noFill/>
              <a:round/>
              <a:headEnd/>
              <a:tailEnd/>
            </a:ln>
          </p:spPr>
          <p:txBody>
            <a:bodyPr/>
            <a:lstStyle/>
            <a:p>
              <a:endParaRPr lang="en-US"/>
            </a:p>
          </p:txBody>
        </p:sp>
        <p:sp>
          <p:nvSpPr>
            <p:cNvPr id="85" name="Freeform 16"/>
            <p:cNvSpPr>
              <a:spLocks/>
            </p:cNvSpPr>
            <p:nvPr/>
          </p:nvSpPr>
          <p:spPr bwMode="auto">
            <a:xfrm>
              <a:off x="2003" y="3445"/>
              <a:ext cx="236" cy="160"/>
            </a:xfrm>
            <a:custGeom>
              <a:avLst/>
              <a:gdLst>
                <a:gd name="T0" fmla="*/ 3 w 236"/>
                <a:gd name="T1" fmla="*/ 69 h 160"/>
                <a:gd name="T2" fmla="*/ 10 w 236"/>
                <a:gd name="T3" fmla="*/ 83 h 160"/>
                <a:gd name="T4" fmla="*/ 15 w 236"/>
                <a:gd name="T5" fmla="*/ 93 h 160"/>
                <a:gd name="T6" fmla="*/ 19 w 236"/>
                <a:gd name="T7" fmla="*/ 102 h 160"/>
                <a:gd name="T8" fmla="*/ 27 w 236"/>
                <a:gd name="T9" fmla="*/ 110 h 160"/>
                <a:gd name="T10" fmla="*/ 34 w 236"/>
                <a:gd name="T11" fmla="*/ 117 h 160"/>
                <a:gd name="T12" fmla="*/ 41 w 236"/>
                <a:gd name="T13" fmla="*/ 124 h 160"/>
                <a:gd name="T14" fmla="*/ 46 w 236"/>
                <a:gd name="T15" fmla="*/ 129 h 160"/>
                <a:gd name="T16" fmla="*/ 53 w 236"/>
                <a:gd name="T17" fmla="*/ 133 h 160"/>
                <a:gd name="T18" fmla="*/ 60 w 236"/>
                <a:gd name="T19" fmla="*/ 136 h 160"/>
                <a:gd name="T20" fmla="*/ 67 w 236"/>
                <a:gd name="T21" fmla="*/ 138 h 160"/>
                <a:gd name="T22" fmla="*/ 79 w 236"/>
                <a:gd name="T23" fmla="*/ 141 h 160"/>
                <a:gd name="T24" fmla="*/ 86 w 236"/>
                <a:gd name="T25" fmla="*/ 143 h 160"/>
                <a:gd name="T26" fmla="*/ 98 w 236"/>
                <a:gd name="T27" fmla="*/ 145 h 160"/>
                <a:gd name="T28" fmla="*/ 110 w 236"/>
                <a:gd name="T29" fmla="*/ 145 h 160"/>
                <a:gd name="T30" fmla="*/ 117 w 236"/>
                <a:gd name="T31" fmla="*/ 148 h 160"/>
                <a:gd name="T32" fmla="*/ 124 w 236"/>
                <a:gd name="T33" fmla="*/ 148 h 160"/>
                <a:gd name="T34" fmla="*/ 134 w 236"/>
                <a:gd name="T35" fmla="*/ 148 h 160"/>
                <a:gd name="T36" fmla="*/ 146 w 236"/>
                <a:gd name="T37" fmla="*/ 150 h 160"/>
                <a:gd name="T38" fmla="*/ 158 w 236"/>
                <a:gd name="T39" fmla="*/ 152 h 160"/>
                <a:gd name="T40" fmla="*/ 169 w 236"/>
                <a:gd name="T41" fmla="*/ 152 h 160"/>
                <a:gd name="T42" fmla="*/ 179 w 236"/>
                <a:gd name="T43" fmla="*/ 155 h 160"/>
                <a:gd name="T44" fmla="*/ 188 w 236"/>
                <a:gd name="T45" fmla="*/ 155 h 160"/>
                <a:gd name="T46" fmla="*/ 200 w 236"/>
                <a:gd name="T47" fmla="*/ 155 h 160"/>
                <a:gd name="T48" fmla="*/ 208 w 236"/>
                <a:gd name="T49" fmla="*/ 157 h 160"/>
                <a:gd name="T50" fmla="*/ 217 w 236"/>
                <a:gd name="T51" fmla="*/ 157 h 160"/>
                <a:gd name="T52" fmla="*/ 227 w 236"/>
                <a:gd name="T53" fmla="*/ 160 h 160"/>
                <a:gd name="T54" fmla="*/ 236 w 236"/>
                <a:gd name="T55" fmla="*/ 160 h 160"/>
                <a:gd name="T56" fmla="*/ 231 w 236"/>
                <a:gd name="T57" fmla="*/ 155 h 160"/>
                <a:gd name="T58" fmla="*/ 224 w 236"/>
                <a:gd name="T59" fmla="*/ 152 h 160"/>
                <a:gd name="T60" fmla="*/ 217 w 236"/>
                <a:gd name="T61" fmla="*/ 150 h 160"/>
                <a:gd name="T62" fmla="*/ 210 w 236"/>
                <a:gd name="T63" fmla="*/ 148 h 160"/>
                <a:gd name="T64" fmla="*/ 200 w 236"/>
                <a:gd name="T65" fmla="*/ 145 h 160"/>
                <a:gd name="T66" fmla="*/ 188 w 236"/>
                <a:gd name="T67" fmla="*/ 143 h 160"/>
                <a:gd name="T68" fmla="*/ 177 w 236"/>
                <a:gd name="T69" fmla="*/ 141 h 160"/>
                <a:gd name="T70" fmla="*/ 165 w 236"/>
                <a:gd name="T71" fmla="*/ 138 h 160"/>
                <a:gd name="T72" fmla="*/ 153 w 236"/>
                <a:gd name="T73" fmla="*/ 133 h 160"/>
                <a:gd name="T74" fmla="*/ 141 w 236"/>
                <a:gd name="T75" fmla="*/ 129 h 160"/>
                <a:gd name="T76" fmla="*/ 127 w 236"/>
                <a:gd name="T77" fmla="*/ 126 h 160"/>
                <a:gd name="T78" fmla="*/ 117 w 236"/>
                <a:gd name="T79" fmla="*/ 121 h 160"/>
                <a:gd name="T80" fmla="*/ 105 w 236"/>
                <a:gd name="T81" fmla="*/ 117 h 160"/>
                <a:gd name="T82" fmla="*/ 93 w 236"/>
                <a:gd name="T83" fmla="*/ 112 h 160"/>
                <a:gd name="T84" fmla="*/ 84 w 236"/>
                <a:gd name="T85" fmla="*/ 107 h 160"/>
                <a:gd name="T86" fmla="*/ 74 w 236"/>
                <a:gd name="T87" fmla="*/ 102 h 160"/>
                <a:gd name="T88" fmla="*/ 67 w 236"/>
                <a:gd name="T89" fmla="*/ 98 h 160"/>
                <a:gd name="T90" fmla="*/ 60 w 236"/>
                <a:gd name="T91" fmla="*/ 90 h 160"/>
                <a:gd name="T92" fmla="*/ 50 w 236"/>
                <a:gd name="T93" fmla="*/ 83 h 160"/>
                <a:gd name="T94" fmla="*/ 46 w 236"/>
                <a:gd name="T95" fmla="*/ 74 h 160"/>
                <a:gd name="T96" fmla="*/ 41 w 236"/>
                <a:gd name="T97" fmla="*/ 64 h 160"/>
                <a:gd name="T98" fmla="*/ 34 w 236"/>
                <a:gd name="T99" fmla="*/ 55 h 160"/>
                <a:gd name="T100" fmla="*/ 29 w 236"/>
                <a:gd name="T101" fmla="*/ 48 h 160"/>
                <a:gd name="T102" fmla="*/ 27 w 236"/>
                <a:gd name="T103" fmla="*/ 38 h 160"/>
                <a:gd name="T104" fmla="*/ 22 w 236"/>
                <a:gd name="T105" fmla="*/ 31 h 160"/>
                <a:gd name="T106" fmla="*/ 19 w 236"/>
                <a:gd name="T107" fmla="*/ 24 h 160"/>
                <a:gd name="T108" fmla="*/ 17 w 236"/>
                <a:gd name="T109" fmla="*/ 17 h 160"/>
                <a:gd name="T110" fmla="*/ 12 w 236"/>
                <a:gd name="T111" fmla="*/ 7 h 160"/>
                <a:gd name="T112" fmla="*/ 12 w 236"/>
                <a:gd name="T113" fmla="*/ 2 h 160"/>
                <a:gd name="T114" fmla="*/ 0 w 236"/>
                <a:gd name="T115" fmla="*/ 64 h 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6"/>
                <a:gd name="T175" fmla="*/ 0 h 160"/>
                <a:gd name="T176" fmla="*/ 236 w 236"/>
                <a:gd name="T177" fmla="*/ 160 h 1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6" h="160">
                  <a:moveTo>
                    <a:pt x="0" y="64"/>
                  </a:moveTo>
                  <a:lnTo>
                    <a:pt x="3" y="69"/>
                  </a:lnTo>
                  <a:lnTo>
                    <a:pt x="5" y="76"/>
                  </a:lnTo>
                  <a:lnTo>
                    <a:pt x="10" y="83"/>
                  </a:lnTo>
                  <a:lnTo>
                    <a:pt x="12" y="88"/>
                  </a:lnTo>
                  <a:lnTo>
                    <a:pt x="15" y="93"/>
                  </a:lnTo>
                  <a:lnTo>
                    <a:pt x="17" y="98"/>
                  </a:lnTo>
                  <a:lnTo>
                    <a:pt x="19" y="102"/>
                  </a:lnTo>
                  <a:lnTo>
                    <a:pt x="22" y="107"/>
                  </a:lnTo>
                  <a:lnTo>
                    <a:pt x="27" y="110"/>
                  </a:lnTo>
                  <a:lnTo>
                    <a:pt x="29" y="114"/>
                  </a:lnTo>
                  <a:lnTo>
                    <a:pt x="34" y="117"/>
                  </a:lnTo>
                  <a:lnTo>
                    <a:pt x="36" y="121"/>
                  </a:lnTo>
                  <a:lnTo>
                    <a:pt x="41" y="124"/>
                  </a:lnTo>
                  <a:lnTo>
                    <a:pt x="43" y="126"/>
                  </a:lnTo>
                  <a:lnTo>
                    <a:pt x="46" y="129"/>
                  </a:lnTo>
                  <a:lnTo>
                    <a:pt x="50" y="131"/>
                  </a:lnTo>
                  <a:lnTo>
                    <a:pt x="53" y="133"/>
                  </a:lnTo>
                  <a:lnTo>
                    <a:pt x="58" y="136"/>
                  </a:lnTo>
                  <a:lnTo>
                    <a:pt x="60" y="136"/>
                  </a:lnTo>
                  <a:lnTo>
                    <a:pt x="65" y="138"/>
                  </a:lnTo>
                  <a:lnTo>
                    <a:pt x="67" y="138"/>
                  </a:lnTo>
                  <a:lnTo>
                    <a:pt x="72" y="141"/>
                  </a:lnTo>
                  <a:lnTo>
                    <a:pt x="79" y="141"/>
                  </a:lnTo>
                  <a:lnTo>
                    <a:pt x="81" y="143"/>
                  </a:lnTo>
                  <a:lnTo>
                    <a:pt x="86" y="143"/>
                  </a:lnTo>
                  <a:lnTo>
                    <a:pt x="93" y="145"/>
                  </a:lnTo>
                  <a:lnTo>
                    <a:pt x="98" y="145"/>
                  </a:lnTo>
                  <a:lnTo>
                    <a:pt x="103" y="145"/>
                  </a:lnTo>
                  <a:lnTo>
                    <a:pt x="110" y="145"/>
                  </a:lnTo>
                  <a:lnTo>
                    <a:pt x="115" y="148"/>
                  </a:lnTo>
                  <a:lnTo>
                    <a:pt x="117" y="148"/>
                  </a:lnTo>
                  <a:lnTo>
                    <a:pt x="119" y="148"/>
                  </a:lnTo>
                  <a:lnTo>
                    <a:pt x="124" y="148"/>
                  </a:lnTo>
                  <a:lnTo>
                    <a:pt x="127" y="148"/>
                  </a:lnTo>
                  <a:lnTo>
                    <a:pt x="134" y="148"/>
                  </a:lnTo>
                  <a:lnTo>
                    <a:pt x="141" y="150"/>
                  </a:lnTo>
                  <a:lnTo>
                    <a:pt x="146" y="150"/>
                  </a:lnTo>
                  <a:lnTo>
                    <a:pt x="153" y="152"/>
                  </a:lnTo>
                  <a:lnTo>
                    <a:pt x="158" y="152"/>
                  </a:lnTo>
                  <a:lnTo>
                    <a:pt x="165" y="152"/>
                  </a:lnTo>
                  <a:lnTo>
                    <a:pt x="169" y="152"/>
                  </a:lnTo>
                  <a:lnTo>
                    <a:pt x="174" y="155"/>
                  </a:lnTo>
                  <a:lnTo>
                    <a:pt x="179" y="155"/>
                  </a:lnTo>
                  <a:lnTo>
                    <a:pt x="186" y="155"/>
                  </a:lnTo>
                  <a:lnTo>
                    <a:pt x="188" y="155"/>
                  </a:lnTo>
                  <a:lnTo>
                    <a:pt x="196" y="155"/>
                  </a:lnTo>
                  <a:lnTo>
                    <a:pt x="200" y="155"/>
                  </a:lnTo>
                  <a:lnTo>
                    <a:pt x="203" y="155"/>
                  </a:lnTo>
                  <a:lnTo>
                    <a:pt x="208" y="157"/>
                  </a:lnTo>
                  <a:lnTo>
                    <a:pt x="210" y="157"/>
                  </a:lnTo>
                  <a:lnTo>
                    <a:pt x="217" y="157"/>
                  </a:lnTo>
                  <a:lnTo>
                    <a:pt x="224" y="160"/>
                  </a:lnTo>
                  <a:lnTo>
                    <a:pt x="227" y="160"/>
                  </a:lnTo>
                  <a:lnTo>
                    <a:pt x="231" y="160"/>
                  </a:lnTo>
                  <a:lnTo>
                    <a:pt x="236" y="160"/>
                  </a:lnTo>
                  <a:lnTo>
                    <a:pt x="236" y="157"/>
                  </a:lnTo>
                  <a:lnTo>
                    <a:pt x="231" y="155"/>
                  </a:lnTo>
                  <a:lnTo>
                    <a:pt x="227" y="155"/>
                  </a:lnTo>
                  <a:lnTo>
                    <a:pt x="224" y="152"/>
                  </a:lnTo>
                  <a:lnTo>
                    <a:pt x="219" y="152"/>
                  </a:lnTo>
                  <a:lnTo>
                    <a:pt x="217" y="150"/>
                  </a:lnTo>
                  <a:lnTo>
                    <a:pt x="212" y="150"/>
                  </a:lnTo>
                  <a:lnTo>
                    <a:pt x="210" y="148"/>
                  </a:lnTo>
                  <a:lnTo>
                    <a:pt x="205" y="148"/>
                  </a:lnTo>
                  <a:lnTo>
                    <a:pt x="200" y="145"/>
                  </a:lnTo>
                  <a:lnTo>
                    <a:pt x="193" y="145"/>
                  </a:lnTo>
                  <a:lnTo>
                    <a:pt x="188" y="143"/>
                  </a:lnTo>
                  <a:lnTo>
                    <a:pt x="181" y="141"/>
                  </a:lnTo>
                  <a:lnTo>
                    <a:pt x="177" y="141"/>
                  </a:lnTo>
                  <a:lnTo>
                    <a:pt x="172" y="138"/>
                  </a:lnTo>
                  <a:lnTo>
                    <a:pt x="165" y="138"/>
                  </a:lnTo>
                  <a:lnTo>
                    <a:pt x="160" y="136"/>
                  </a:lnTo>
                  <a:lnTo>
                    <a:pt x="153" y="133"/>
                  </a:lnTo>
                  <a:lnTo>
                    <a:pt x="148" y="131"/>
                  </a:lnTo>
                  <a:lnTo>
                    <a:pt x="141" y="129"/>
                  </a:lnTo>
                  <a:lnTo>
                    <a:pt x="134" y="129"/>
                  </a:lnTo>
                  <a:lnTo>
                    <a:pt x="127" y="126"/>
                  </a:lnTo>
                  <a:lnTo>
                    <a:pt x="122" y="124"/>
                  </a:lnTo>
                  <a:lnTo>
                    <a:pt x="117" y="121"/>
                  </a:lnTo>
                  <a:lnTo>
                    <a:pt x="110" y="119"/>
                  </a:lnTo>
                  <a:lnTo>
                    <a:pt x="105" y="117"/>
                  </a:lnTo>
                  <a:lnTo>
                    <a:pt x="98" y="114"/>
                  </a:lnTo>
                  <a:lnTo>
                    <a:pt x="93" y="112"/>
                  </a:lnTo>
                  <a:lnTo>
                    <a:pt x="88" y="110"/>
                  </a:lnTo>
                  <a:lnTo>
                    <a:pt x="84" y="107"/>
                  </a:lnTo>
                  <a:lnTo>
                    <a:pt x="79" y="107"/>
                  </a:lnTo>
                  <a:lnTo>
                    <a:pt x="74" y="102"/>
                  </a:lnTo>
                  <a:lnTo>
                    <a:pt x="72" y="100"/>
                  </a:lnTo>
                  <a:lnTo>
                    <a:pt x="67" y="98"/>
                  </a:lnTo>
                  <a:lnTo>
                    <a:pt x="62" y="93"/>
                  </a:lnTo>
                  <a:lnTo>
                    <a:pt x="60" y="90"/>
                  </a:lnTo>
                  <a:lnTo>
                    <a:pt x="55" y="86"/>
                  </a:lnTo>
                  <a:lnTo>
                    <a:pt x="50" y="83"/>
                  </a:lnTo>
                  <a:lnTo>
                    <a:pt x="50" y="79"/>
                  </a:lnTo>
                  <a:lnTo>
                    <a:pt x="46" y="74"/>
                  </a:lnTo>
                  <a:lnTo>
                    <a:pt x="43" y="69"/>
                  </a:lnTo>
                  <a:lnTo>
                    <a:pt x="41" y="64"/>
                  </a:lnTo>
                  <a:lnTo>
                    <a:pt x="36" y="62"/>
                  </a:lnTo>
                  <a:lnTo>
                    <a:pt x="34" y="55"/>
                  </a:lnTo>
                  <a:lnTo>
                    <a:pt x="31" y="52"/>
                  </a:lnTo>
                  <a:lnTo>
                    <a:pt x="29" y="48"/>
                  </a:lnTo>
                  <a:lnTo>
                    <a:pt x="29" y="45"/>
                  </a:lnTo>
                  <a:lnTo>
                    <a:pt x="27" y="38"/>
                  </a:lnTo>
                  <a:lnTo>
                    <a:pt x="22" y="33"/>
                  </a:lnTo>
                  <a:lnTo>
                    <a:pt x="22" y="31"/>
                  </a:lnTo>
                  <a:lnTo>
                    <a:pt x="19" y="26"/>
                  </a:lnTo>
                  <a:lnTo>
                    <a:pt x="19" y="24"/>
                  </a:lnTo>
                  <a:lnTo>
                    <a:pt x="17" y="19"/>
                  </a:lnTo>
                  <a:lnTo>
                    <a:pt x="17" y="17"/>
                  </a:lnTo>
                  <a:lnTo>
                    <a:pt x="17" y="14"/>
                  </a:lnTo>
                  <a:lnTo>
                    <a:pt x="12" y="7"/>
                  </a:lnTo>
                  <a:lnTo>
                    <a:pt x="12" y="5"/>
                  </a:lnTo>
                  <a:lnTo>
                    <a:pt x="12" y="2"/>
                  </a:lnTo>
                  <a:lnTo>
                    <a:pt x="12" y="0"/>
                  </a:lnTo>
                  <a:lnTo>
                    <a:pt x="0" y="64"/>
                  </a:lnTo>
                  <a:close/>
                </a:path>
              </a:pathLst>
            </a:custGeom>
            <a:solidFill>
              <a:srgbClr val="FFFFFF"/>
            </a:solidFill>
            <a:ln w="9525">
              <a:noFill/>
              <a:round/>
              <a:headEnd/>
              <a:tailEnd/>
            </a:ln>
          </p:spPr>
          <p:txBody>
            <a:bodyPr/>
            <a:lstStyle/>
            <a:p>
              <a:endParaRPr lang="en-US"/>
            </a:p>
          </p:txBody>
        </p:sp>
        <p:sp>
          <p:nvSpPr>
            <p:cNvPr id="86" name="Freeform 17"/>
            <p:cNvSpPr>
              <a:spLocks/>
            </p:cNvSpPr>
            <p:nvPr/>
          </p:nvSpPr>
          <p:spPr bwMode="auto">
            <a:xfrm>
              <a:off x="3358" y="1325"/>
              <a:ext cx="248" cy="114"/>
            </a:xfrm>
            <a:custGeom>
              <a:avLst/>
              <a:gdLst>
                <a:gd name="T0" fmla="*/ 72 w 248"/>
                <a:gd name="T1" fmla="*/ 0 h 114"/>
                <a:gd name="T2" fmla="*/ 77 w 248"/>
                <a:gd name="T3" fmla="*/ 0 h 114"/>
                <a:gd name="T4" fmla="*/ 84 w 248"/>
                <a:gd name="T5" fmla="*/ 0 h 114"/>
                <a:gd name="T6" fmla="*/ 93 w 248"/>
                <a:gd name="T7" fmla="*/ 0 h 114"/>
                <a:gd name="T8" fmla="*/ 100 w 248"/>
                <a:gd name="T9" fmla="*/ 0 h 114"/>
                <a:gd name="T10" fmla="*/ 110 w 248"/>
                <a:gd name="T11" fmla="*/ 0 h 114"/>
                <a:gd name="T12" fmla="*/ 117 w 248"/>
                <a:gd name="T13" fmla="*/ 0 h 114"/>
                <a:gd name="T14" fmla="*/ 127 w 248"/>
                <a:gd name="T15" fmla="*/ 3 h 114"/>
                <a:gd name="T16" fmla="*/ 134 w 248"/>
                <a:gd name="T17" fmla="*/ 5 h 114"/>
                <a:gd name="T18" fmla="*/ 143 w 248"/>
                <a:gd name="T19" fmla="*/ 10 h 114"/>
                <a:gd name="T20" fmla="*/ 153 w 248"/>
                <a:gd name="T21" fmla="*/ 12 h 114"/>
                <a:gd name="T22" fmla="*/ 162 w 248"/>
                <a:gd name="T23" fmla="*/ 17 h 114"/>
                <a:gd name="T24" fmla="*/ 172 w 248"/>
                <a:gd name="T25" fmla="*/ 19 h 114"/>
                <a:gd name="T26" fmla="*/ 181 w 248"/>
                <a:gd name="T27" fmla="*/ 26 h 114"/>
                <a:gd name="T28" fmla="*/ 189 w 248"/>
                <a:gd name="T29" fmla="*/ 31 h 114"/>
                <a:gd name="T30" fmla="*/ 198 w 248"/>
                <a:gd name="T31" fmla="*/ 41 h 114"/>
                <a:gd name="T32" fmla="*/ 208 w 248"/>
                <a:gd name="T33" fmla="*/ 48 h 114"/>
                <a:gd name="T34" fmla="*/ 215 w 248"/>
                <a:gd name="T35" fmla="*/ 55 h 114"/>
                <a:gd name="T36" fmla="*/ 224 w 248"/>
                <a:gd name="T37" fmla="*/ 64 h 114"/>
                <a:gd name="T38" fmla="*/ 234 w 248"/>
                <a:gd name="T39" fmla="*/ 76 h 114"/>
                <a:gd name="T40" fmla="*/ 241 w 248"/>
                <a:gd name="T41" fmla="*/ 88 h 114"/>
                <a:gd name="T42" fmla="*/ 243 w 248"/>
                <a:gd name="T43" fmla="*/ 98 h 114"/>
                <a:gd name="T44" fmla="*/ 248 w 248"/>
                <a:gd name="T45" fmla="*/ 105 h 114"/>
                <a:gd name="T46" fmla="*/ 248 w 248"/>
                <a:gd name="T47" fmla="*/ 112 h 114"/>
                <a:gd name="T48" fmla="*/ 248 w 248"/>
                <a:gd name="T49" fmla="*/ 112 h 114"/>
                <a:gd name="T50" fmla="*/ 241 w 248"/>
                <a:gd name="T51" fmla="*/ 107 h 114"/>
                <a:gd name="T52" fmla="*/ 234 w 248"/>
                <a:gd name="T53" fmla="*/ 103 h 114"/>
                <a:gd name="T54" fmla="*/ 227 w 248"/>
                <a:gd name="T55" fmla="*/ 98 h 114"/>
                <a:gd name="T56" fmla="*/ 220 w 248"/>
                <a:gd name="T57" fmla="*/ 93 h 114"/>
                <a:gd name="T58" fmla="*/ 210 w 248"/>
                <a:gd name="T59" fmla="*/ 86 h 114"/>
                <a:gd name="T60" fmla="*/ 200 w 248"/>
                <a:gd name="T61" fmla="*/ 79 h 114"/>
                <a:gd name="T62" fmla="*/ 189 w 248"/>
                <a:gd name="T63" fmla="*/ 74 h 114"/>
                <a:gd name="T64" fmla="*/ 179 w 248"/>
                <a:gd name="T65" fmla="*/ 67 h 114"/>
                <a:gd name="T66" fmla="*/ 167 w 248"/>
                <a:gd name="T67" fmla="*/ 60 h 114"/>
                <a:gd name="T68" fmla="*/ 155 w 248"/>
                <a:gd name="T69" fmla="*/ 55 h 114"/>
                <a:gd name="T70" fmla="*/ 143 w 248"/>
                <a:gd name="T71" fmla="*/ 48 h 114"/>
                <a:gd name="T72" fmla="*/ 129 w 248"/>
                <a:gd name="T73" fmla="*/ 43 h 114"/>
                <a:gd name="T74" fmla="*/ 115 w 248"/>
                <a:gd name="T75" fmla="*/ 38 h 114"/>
                <a:gd name="T76" fmla="*/ 105 w 248"/>
                <a:gd name="T77" fmla="*/ 33 h 114"/>
                <a:gd name="T78" fmla="*/ 98 w 248"/>
                <a:gd name="T79" fmla="*/ 31 h 114"/>
                <a:gd name="T80" fmla="*/ 89 w 248"/>
                <a:gd name="T81" fmla="*/ 29 h 114"/>
                <a:gd name="T82" fmla="*/ 77 w 248"/>
                <a:gd name="T83" fmla="*/ 26 h 114"/>
                <a:gd name="T84" fmla="*/ 67 w 248"/>
                <a:gd name="T85" fmla="*/ 22 h 114"/>
                <a:gd name="T86" fmla="*/ 55 w 248"/>
                <a:gd name="T87" fmla="*/ 19 h 114"/>
                <a:gd name="T88" fmla="*/ 46 w 248"/>
                <a:gd name="T89" fmla="*/ 17 h 114"/>
                <a:gd name="T90" fmla="*/ 36 w 248"/>
                <a:gd name="T91" fmla="*/ 17 h 114"/>
                <a:gd name="T92" fmla="*/ 29 w 248"/>
                <a:gd name="T93" fmla="*/ 14 h 114"/>
                <a:gd name="T94" fmla="*/ 22 w 248"/>
                <a:gd name="T95" fmla="*/ 12 h 114"/>
                <a:gd name="T96" fmla="*/ 15 w 248"/>
                <a:gd name="T97" fmla="*/ 12 h 114"/>
                <a:gd name="T98" fmla="*/ 8 w 248"/>
                <a:gd name="T99" fmla="*/ 12 h 114"/>
                <a:gd name="T100" fmla="*/ 0 w 248"/>
                <a:gd name="T101" fmla="*/ 10 h 114"/>
                <a:gd name="T102" fmla="*/ 5 w 248"/>
                <a:gd name="T103" fmla="*/ 10 h 114"/>
                <a:gd name="T104" fmla="*/ 12 w 248"/>
                <a:gd name="T105" fmla="*/ 7 h 114"/>
                <a:gd name="T106" fmla="*/ 22 w 248"/>
                <a:gd name="T107" fmla="*/ 7 h 114"/>
                <a:gd name="T108" fmla="*/ 34 w 248"/>
                <a:gd name="T109" fmla="*/ 3 h 114"/>
                <a:gd name="T110" fmla="*/ 43 w 248"/>
                <a:gd name="T111" fmla="*/ 3 h 114"/>
                <a:gd name="T112" fmla="*/ 55 w 248"/>
                <a:gd name="T113" fmla="*/ 0 h 114"/>
                <a:gd name="T114" fmla="*/ 62 w 248"/>
                <a:gd name="T115" fmla="*/ 0 h 114"/>
                <a:gd name="T116" fmla="*/ 67 w 248"/>
                <a:gd name="T117" fmla="*/ 0 h 114"/>
                <a:gd name="T118" fmla="*/ 70 w 248"/>
                <a:gd name="T119" fmla="*/ 0 h 1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8"/>
                <a:gd name="T181" fmla="*/ 0 h 114"/>
                <a:gd name="T182" fmla="*/ 248 w 248"/>
                <a:gd name="T183" fmla="*/ 114 h 1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8" h="114">
                  <a:moveTo>
                    <a:pt x="70" y="0"/>
                  </a:moveTo>
                  <a:lnTo>
                    <a:pt x="72" y="0"/>
                  </a:lnTo>
                  <a:lnTo>
                    <a:pt x="74" y="0"/>
                  </a:lnTo>
                  <a:lnTo>
                    <a:pt x="77" y="0"/>
                  </a:lnTo>
                  <a:lnTo>
                    <a:pt x="81" y="0"/>
                  </a:lnTo>
                  <a:lnTo>
                    <a:pt x="84" y="0"/>
                  </a:lnTo>
                  <a:lnTo>
                    <a:pt x="89" y="0"/>
                  </a:lnTo>
                  <a:lnTo>
                    <a:pt x="93" y="0"/>
                  </a:lnTo>
                  <a:lnTo>
                    <a:pt x="98" y="0"/>
                  </a:lnTo>
                  <a:lnTo>
                    <a:pt x="100" y="0"/>
                  </a:lnTo>
                  <a:lnTo>
                    <a:pt x="105" y="0"/>
                  </a:lnTo>
                  <a:lnTo>
                    <a:pt x="110" y="0"/>
                  </a:lnTo>
                  <a:lnTo>
                    <a:pt x="112" y="0"/>
                  </a:lnTo>
                  <a:lnTo>
                    <a:pt x="117" y="0"/>
                  </a:lnTo>
                  <a:lnTo>
                    <a:pt x="122" y="3"/>
                  </a:lnTo>
                  <a:lnTo>
                    <a:pt x="127" y="3"/>
                  </a:lnTo>
                  <a:lnTo>
                    <a:pt x="131" y="5"/>
                  </a:lnTo>
                  <a:lnTo>
                    <a:pt x="134" y="5"/>
                  </a:lnTo>
                  <a:lnTo>
                    <a:pt x="141" y="7"/>
                  </a:lnTo>
                  <a:lnTo>
                    <a:pt x="143" y="10"/>
                  </a:lnTo>
                  <a:lnTo>
                    <a:pt x="148" y="10"/>
                  </a:lnTo>
                  <a:lnTo>
                    <a:pt x="153" y="12"/>
                  </a:lnTo>
                  <a:lnTo>
                    <a:pt x="158" y="12"/>
                  </a:lnTo>
                  <a:lnTo>
                    <a:pt x="162" y="17"/>
                  </a:lnTo>
                  <a:lnTo>
                    <a:pt x="167" y="19"/>
                  </a:lnTo>
                  <a:lnTo>
                    <a:pt x="172" y="19"/>
                  </a:lnTo>
                  <a:lnTo>
                    <a:pt x="177" y="24"/>
                  </a:lnTo>
                  <a:lnTo>
                    <a:pt x="181" y="26"/>
                  </a:lnTo>
                  <a:lnTo>
                    <a:pt x="186" y="29"/>
                  </a:lnTo>
                  <a:lnTo>
                    <a:pt x="189" y="31"/>
                  </a:lnTo>
                  <a:lnTo>
                    <a:pt x="193" y="36"/>
                  </a:lnTo>
                  <a:lnTo>
                    <a:pt x="198" y="41"/>
                  </a:lnTo>
                  <a:lnTo>
                    <a:pt x="203" y="45"/>
                  </a:lnTo>
                  <a:lnTo>
                    <a:pt x="208" y="48"/>
                  </a:lnTo>
                  <a:lnTo>
                    <a:pt x="210" y="50"/>
                  </a:lnTo>
                  <a:lnTo>
                    <a:pt x="215" y="55"/>
                  </a:lnTo>
                  <a:lnTo>
                    <a:pt x="220" y="57"/>
                  </a:lnTo>
                  <a:lnTo>
                    <a:pt x="224" y="64"/>
                  </a:lnTo>
                  <a:lnTo>
                    <a:pt x="229" y="72"/>
                  </a:lnTo>
                  <a:lnTo>
                    <a:pt x="234" y="76"/>
                  </a:lnTo>
                  <a:lnTo>
                    <a:pt x="236" y="84"/>
                  </a:lnTo>
                  <a:lnTo>
                    <a:pt x="241" y="88"/>
                  </a:lnTo>
                  <a:lnTo>
                    <a:pt x="243" y="93"/>
                  </a:lnTo>
                  <a:lnTo>
                    <a:pt x="243" y="98"/>
                  </a:lnTo>
                  <a:lnTo>
                    <a:pt x="246" y="103"/>
                  </a:lnTo>
                  <a:lnTo>
                    <a:pt x="248" y="105"/>
                  </a:lnTo>
                  <a:lnTo>
                    <a:pt x="248" y="107"/>
                  </a:lnTo>
                  <a:lnTo>
                    <a:pt x="248" y="112"/>
                  </a:lnTo>
                  <a:lnTo>
                    <a:pt x="248" y="114"/>
                  </a:lnTo>
                  <a:lnTo>
                    <a:pt x="248" y="112"/>
                  </a:lnTo>
                  <a:lnTo>
                    <a:pt x="246" y="110"/>
                  </a:lnTo>
                  <a:lnTo>
                    <a:pt x="241" y="107"/>
                  </a:lnTo>
                  <a:lnTo>
                    <a:pt x="236" y="105"/>
                  </a:lnTo>
                  <a:lnTo>
                    <a:pt x="234" y="103"/>
                  </a:lnTo>
                  <a:lnTo>
                    <a:pt x="229" y="100"/>
                  </a:lnTo>
                  <a:lnTo>
                    <a:pt x="227" y="98"/>
                  </a:lnTo>
                  <a:lnTo>
                    <a:pt x="224" y="95"/>
                  </a:lnTo>
                  <a:lnTo>
                    <a:pt x="220" y="93"/>
                  </a:lnTo>
                  <a:lnTo>
                    <a:pt x="215" y="88"/>
                  </a:lnTo>
                  <a:lnTo>
                    <a:pt x="210" y="86"/>
                  </a:lnTo>
                  <a:lnTo>
                    <a:pt x="205" y="84"/>
                  </a:lnTo>
                  <a:lnTo>
                    <a:pt x="200" y="79"/>
                  </a:lnTo>
                  <a:lnTo>
                    <a:pt x="196" y="76"/>
                  </a:lnTo>
                  <a:lnTo>
                    <a:pt x="189" y="74"/>
                  </a:lnTo>
                  <a:lnTo>
                    <a:pt x="186" y="72"/>
                  </a:lnTo>
                  <a:lnTo>
                    <a:pt x="179" y="67"/>
                  </a:lnTo>
                  <a:lnTo>
                    <a:pt x="172" y="64"/>
                  </a:lnTo>
                  <a:lnTo>
                    <a:pt x="167" y="60"/>
                  </a:lnTo>
                  <a:lnTo>
                    <a:pt x="160" y="57"/>
                  </a:lnTo>
                  <a:lnTo>
                    <a:pt x="155" y="55"/>
                  </a:lnTo>
                  <a:lnTo>
                    <a:pt x="148" y="50"/>
                  </a:lnTo>
                  <a:lnTo>
                    <a:pt x="143" y="48"/>
                  </a:lnTo>
                  <a:lnTo>
                    <a:pt x="136" y="45"/>
                  </a:lnTo>
                  <a:lnTo>
                    <a:pt x="129" y="43"/>
                  </a:lnTo>
                  <a:lnTo>
                    <a:pt x="122" y="41"/>
                  </a:lnTo>
                  <a:lnTo>
                    <a:pt x="115" y="38"/>
                  </a:lnTo>
                  <a:lnTo>
                    <a:pt x="110" y="36"/>
                  </a:lnTo>
                  <a:lnTo>
                    <a:pt x="105" y="33"/>
                  </a:lnTo>
                  <a:lnTo>
                    <a:pt x="103" y="33"/>
                  </a:lnTo>
                  <a:lnTo>
                    <a:pt x="98" y="31"/>
                  </a:lnTo>
                  <a:lnTo>
                    <a:pt x="96" y="31"/>
                  </a:lnTo>
                  <a:lnTo>
                    <a:pt x="89" y="29"/>
                  </a:lnTo>
                  <a:lnTo>
                    <a:pt x="84" y="26"/>
                  </a:lnTo>
                  <a:lnTo>
                    <a:pt x="77" y="26"/>
                  </a:lnTo>
                  <a:lnTo>
                    <a:pt x="72" y="24"/>
                  </a:lnTo>
                  <a:lnTo>
                    <a:pt x="67" y="22"/>
                  </a:lnTo>
                  <a:lnTo>
                    <a:pt x="60" y="22"/>
                  </a:lnTo>
                  <a:lnTo>
                    <a:pt x="55" y="19"/>
                  </a:lnTo>
                  <a:lnTo>
                    <a:pt x="50" y="19"/>
                  </a:lnTo>
                  <a:lnTo>
                    <a:pt x="46" y="17"/>
                  </a:lnTo>
                  <a:lnTo>
                    <a:pt x="41" y="17"/>
                  </a:lnTo>
                  <a:lnTo>
                    <a:pt x="36" y="17"/>
                  </a:lnTo>
                  <a:lnTo>
                    <a:pt x="34" y="14"/>
                  </a:lnTo>
                  <a:lnTo>
                    <a:pt x="29" y="14"/>
                  </a:lnTo>
                  <a:lnTo>
                    <a:pt x="27" y="14"/>
                  </a:lnTo>
                  <a:lnTo>
                    <a:pt x="22" y="12"/>
                  </a:lnTo>
                  <a:lnTo>
                    <a:pt x="17" y="12"/>
                  </a:lnTo>
                  <a:lnTo>
                    <a:pt x="15" y="12"/>
                  </a:lnTo>
                  <a:lnTo>
                    <a:pt x="12" y="12"/>
                  </a:lnTo>
                  <a:lnTo>
                    <a:pt x="8" y="12"/>
                  </a:lnTo>
                  <a:lnTo>
                    <a:pt x="5" y="12"/>
                  </a:lnTo>
                  <a:lnTo>
                    <a:pt x="0" y="10"/>
                  </a:lnTo>
                  <a:lnTo>
                    <a:pt x="5" y="10"/>
                  </a:lnTo>
                  <a:lnTo>
                    <a:pt x="8" y="10"/>
                  </a:lnTo>
                  <a:lnTo>
                    <a:pt x="12" y="7"/>
                  </a:lnTo>
                  <a:lnTo>
                    <a:pt x="17" y="7"/>
                  </a:lnTo>
                  <a:lnTo>
                    <a:pt x="22" y="7"/>
                  </a:lnTo>
                  <a:lnTo>
                    <a:pt x="27" y="5"/>
                  </a:lnTo>
                  <a:lnTo>
                    <a:pt x="34" y="3"/>
                  </a:lnTo>
                  <a:lnTo>
                    <a:pt x="39" y="3"/>
                  </a:lnTo>
                  <a:lnTo>
                    <a:pt x="43" y="3"/>
                  </a:lnTo>
                  <a:lnTo>
                    <a:pt x="50" y="3"/>
                  </a:lnTo>
                  <a:lnTo>
                    <a:pt x="55" y="0"/>
                  </a:lnTo>
                  <a:lnTo>
                    <a:pt x="60" y="0"/>
                  </a:lnTo>
                  <a:lnTo>
                    <a:pt x="62" y="0"/>
                  </a:lnTo>
                  <a:lnTo>
                    <a:pt x="67" y="0"/>
                  </a:lnTo>
                  <a:lnTo>
                    <a:pt x="70" y="0"/>
                  </a:lnTo>
                  <a:close/>
                </a:path>
              </a:pathLst>
            </a:custGeom>
            <a:solidFill>
              <a:srgbClr val="FFFFFF"/>
            </a:solidFill>
            <a:ln w="9525">
              <a:noFill/>
              <a:round/>
              <a:headEnd/>
              <a:tailEnd/>
            </a:ln>
          </p:spPr>
          <p:txBody>
            <a:bodyPr/>
            <a:lstStyle/>
            <a:p>
              <a:endParaRPr lang="en-US"/>
            </a:p>
          </p:txBody>
        </p:sp>
        <p:sp>
          <p:nvSpPr>
            <p:cNvPr id="87" name="Freeform 18"/>
            <p:cNvSpPr>
              <a:spLocks/>
            </p:cNvSpPr>
            <p:nvPr/>
          </p:nvSpPr>
          <p:spPr bwMode="auto">
            <a:xfrm>
              <a:off x="2442" y="3705"/>
              <a:ext cx="226" cy="100"/>
            </a:xfrm>
            <a:custGeom>
              <a:avLst/>
              <a:gdLst>
                <a:gd name="T0" fmla="*/ 64 w 226"/>
                <a:gd name="T1" fmla="*/ 62 h 100"/>
                <a:gd name="T2" fmla="*/ 73 w 226"/>
                <a:gd name="T3" fmla="*/ 69 h 100"/>
                <a:gd name="T4" fmla="*/ 81 w 226"/>
                <a:gd name="T5" fmla="*/ 73 h 100"/>
                <a:gd name="T6" fmla="*/ 90 w 226"/>
                <a:gd name="T7" fmla="*/ 78 h 100"/>
                <a:gd name="T8" fmla="*/ 97 w 226"/>
                <a:gd name="T9" fmla="*/ 83 h 100"/>
                <a:gd name="T10" fmla="*/ 104 w 226"/>
                <a:gd name="T11" fmla="*/ 85 h 100"/>
                <a:gd name="T12" fmla="*/ 111 w 226"/>
                <a:gd name="T13" fmla="*/ 90 h 100"/>
                <a:gd name="T14" fmla="*/ 119 w 226"/>
                <a:gd name="T15" fmla="*/ 92 h 100"/>
                <a:gd name="T16" fmla="*/ 128 w 226"/>
                <a:gd name="T17" fmla="*/ 97 h 100"/>
                <a:gd name="T18" fmla="*/ 138 w 226"/>
                <a:gd name="T19" fmla="*/ 97 h 100"/>
                <a:gd name="T20" fmla="*/ 145 w 226"/>
                <a:gd name="T21" fmla="*/ 97 h 100"/>
                <a:gd name="T22" fmla="*/ 157 w 226"/>
                <a:gd name="T23" fmla="*/ 97 h 100"/>
                <a:gd name="T24" fmla="*/ 169 w 226"/>
                <a:gd name="T25" fmla="*/ 97 h 100"/>
                <a:gd name="T26" fmla="*/ 181 w 226"/>
                <a:gd name="T27" fmla="*/ 90 h 100"/>
                <a:gd name="T28" fmla="*/ 190 w 226"/>
                <a:gd name="T29" fmla="*/ 83 h 100"/>
                <a:gd name="T30" fmla="*/ 200 w 226"/>
                <a:gd name="T31" fmla="*/ 71 h 100"/>
                <a:gd name="T32" fmla="*/ 207 w 226"/>
                <a:gd name="T33" fmla="*/ 59 h 100"/>
                <a:gd name="T34" fmla="*/ 214 w 226"/>
                <a:gd name="T35" fmla="*/ 45 h 100"/>
                <a:gd name="T36" fmla="*/ 219 w 226"/>
                <a:gd name="T37" fmla="*/ 33 h 100"/>
                <a:gd name="T38" fmla="*/ 223 w 226"/>
                <a:gd name="T39" fmla="*/ 26 h 100"/>
                <a:gd name="T40" fmla="*/ 226 w 226"/>
                <a:gd name="T41" fmla="*/ 21 h 100"/>
                <a:gd name="T42" fmla="*/ 226 w 226"/>
                <a:gd name="T43" fmla="*/ 21 h 100"/>
                <a:gd name="T44" fmla="*/ 219 w 226"/>
                <a:gd name="T45" fmla="*/ 23 h 100"/>
                <a:gd name="T46" fmla="*/ 207 w 226"/>
                <a:gd name="T47" fmla="*/ 31 h 100"/>
                <a:gd name="T48" fmla="*/ 197 w 226"/>
                <a:gd name="T49" fmla="*/ 38 h 100"/>
                <a:gd name="T50" fmla="*/ 190 w 226"/>
                <a:gd name="T51" fmla="*/ 42 h 100"/>
                <a:gd name="T52" fmla="*/ 183 w 226"/>
                <a:gd name="T53" fmla="*/ 47 h 100"/>
                <a:gd name="T54" fmla="*/ 173 w 226"/>
                <a:gd name="T55" fmla="*/ 52 h 100"/>
                <a:gd name="T56" fmla="*/ 164 w 226"/>
                <a:gd name="T57" fmla="*/ 54 h 100"/>
                <a:gd name="T58" fmla="*/ 154 w 226"/>
                <a:gd name="T59" fmla="*/ 59 h 100"/>
                <a:gd name="T60" fmla="*/ 145 w 226"/>
                <a:gd name="T61" fmla="*/ 62 h 100"/>
                <a:gd name="T62" fmla="*/ 138 w 226"/>
                <a:gd name="T63" fmla="*/ 62 h 100"/>
                <a:gd name="T64" fmla="*/ 128 w 226"/>
                <a:gd name="T65" fmla="*/ 62 h 100"/>
                <a:gd name="T66" fmla="*/ 121 w 226"/>
                <a:gd name="T67" fmla="*/ 62 h 100"/>
                <a:gd name="T68" fmla="*/ 111 w 226"/>
                <a:gd name="T69" fmla="*/ 62 h 100"/>
                <a:gd name="T70" fmla="*/ 104 w 226"/>
                <a:gd name="T71" fmla="*/ 57 h 100"/>
                <a:gd name="T72" fmla="*/ 92 w 226"/>
                <a:gd name="T73" fmla="*/ 52 h 100"/>
                <a:gd name="T74" fmla="*/ 83 w 226"/>
                <a:gd name="T75" fmla="*/ 47 h 100"/>
                <a:gd name="T76" fmla="*/ 73 w 226"/>
                <a:gd name="T77" fmla="*/ 42 h 100"/>
                <a:gd name="T78" fmla="*/ 64 w 226"/>
                <a:gd name="T79" fmla="*/ 38 h 100"/>
                <a:gd name="T80" fmla="*/ 52 w 226"/>
                <a:gd name="T81" fmla="*/ 31 h 100"/>
                <a:gd name="T82" fmla="*/ 45 w 226"/>
                <a:gd name="T83" fmla="*/ 26 h 100"/>
                <a:gd name="T84" fmla="*/ 35 w 226"/>
                <a:gd name="T85" fmla="*/ 21 h 100"/>
                <a:gd name="T86" fmla="*/ 26 w 226"/>
                <a:gd name="T87" fmla="*/ 16 h 100"/>
                <a:gd name="T88" fmla="*/ 19 w 226"/>
                <a:gd name="T89" fmla="*/ 12 h 100"/>
                <a:gd name="T90" fmla="*/ 11 w 226"/>
                <a:gd name="T91" fmla="*/ 7 h 100"/>
                <a:gd name="T92" fmla="*/ 2 w 226"/>
                <a:gd name="T93" fmla="*/ 2 h 100"/>
                <a:gd name="T94" fmla="*/ 0 w 226"/>
                <a:gd name="T95" fmla="*/ 0 h 100"/>
                <a:gd name="T96" fmla="*/ 2 w 226"/>
                <a:gd name="T97" fmla="*/ 2 h 100"/>
                <a:gd name="T98" fmla="*/ 7 w 226"/>
                <a:gd name="T99" fmla="*/ 9 h 100"/>
                <a:gd name="T100" fmla="*/ 16 w 226"/>
                <a:gd name="T101" fmla="*/ 19 h 100"/>
                <a:gd name="T102" fmla="*/ 28 w 226"/>
                <a:gd name="T103" fmla="*/ 28 h 100"/>
                <a:gd name="T104" fmla="*/ 38 w 226"/>
                <a:gd name="T105" fmla="*/ 38 h 100"/>
                <a:gd name="T106" fmla="*/ 47 w 226"/>
                <a:gd name="T107" fmla="*/ 47 h 100"/>
                <a:gd name="T108" fmla="*/ 54 w 226"/>
                <a:gd name="T109" fmla="*/ 54 h 100"/>
                <a:gd name="T110" fmla="*/ 59 w 226"/>
                <a:gd name="T111" fmla="*/ 59 h 100"/>
                <a:gd name="T112" fmla="*/ 61 w 226"/>
                <a:gd name="T113" fmla="*/ 59 h 1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6"/>
                <a:gd name="T172" fmla="*/ 0 h 100"/>
                <a:gd name="T173" fmla="*/ 226 w 226"/>
                <a:gd name="T174" fmla="*/ 100 h 1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6" h="100">
                  <a:moveTo>
                    <a:pt x="61" y="59"/>
                  </a:moveTo>
                  <a:lnTo>
                    <a:pt x="64" y="62"/>
                  </a:lnTo>
                  <a:lnTo>
                    <a:pt x="69" y="66"/>
                  </a:lnTo>
                  <a:lnTo>
                    <a:pt x="73" y="69"/>
                  </a:lnTo>
                  <a:lnTo>
                    <a:pt x="76" y="71"/>
                  </a:lnTo>
                  <a:lnTo>
                    <a:pt x="81" y="73"/>
                  </a:lnTo>
                  <a:lnTo>
                    <a:pt x="85" y="76"/>
                  </a:lnTo>
                  <a:lnTo>
                    <a:pt x="90" y="78"/>
                  </a:lnTo>
                  <a:lnTo>
                    <a:pt x="92" y="81"/>
                  </a:lnTo>
                  <a:lnTo>
                    <a:pt x="97" y="83"/>
                  </a:lnTo>
                  <a:lnTo>
                    <a:pt x="100" y="85"/>
                  </a:lnTo>
                  <a:lnTo>
                    <a:pt x="104" y="85"/>
                  </a:lnTo>
                  <a:lnTo>
                    <a:pt x="107" y="90"/>
                  </a:lnTo>
                  <a:lnTo>
                    <a:pt x="111" y="90"/>
                  </a:lnTo>
                  <a:lnTo>
                    <a:pt x="116" y="90"/>
                  </a:lnTo>
                  <a:lnTo>
                    <a:pt x="119" y="92"/>
                  </a:lnTo>
                  <a:lnTo>
                    <a:pt x="123" y="95"/>
                  </a:lnTo>
                  <a:lnTo>
                    <a:pt x="128" y="97"/>
                  </a:lnTo>
                  <a:lnTo>
                    <a:pt x="135" y="97"/>
                  </a:lnTo>
                  <a:lnTo>
                    <a:pt x="138" y="97"/>
                  </a:lnTo>
                  <a:lnTo>
                    <a:pt x="142" y="97"/>
                  </a:lnTo>
                  <a:lnTo>
                    <a:pt x="145" y="97"/>
                  </a:lnTo>
                  <a:lnTo>
                    <a:pt x="150" y="100"/>
                  </a:lnTo>
                  <a:lnTo>
                    <a:pt x="157" y="97"/>
                  </a:lnTo>
                  <a:lnTo>
                    <a:pt x="161" y="97"/>
                  </a:lnTo>
                  <a:lnTo>
                    <a:pt x="169" y="97"/>
                  </a:lnTo>
                  <a:lnTo>
                    <a:pt x="176" y="95"/>
                  </a:lnTo>
                  <a:lnTo>
                    <a:pt x="181" y="90"/>
                  </a:lnTo>
                  <a:lnTo>
                    <a:pt x="188" y="88"/>
                  </a:lnTo>
                  <a:lnTo>
                    <a:pt x="190" y="83"/>
                  </a:lnTo>
                  <a:lnTo>
                    <a:pt x="197" y="78"/>
                  </a:lnTo>
                  <a:lnTo>
                    <a:pt x="200" y="71"/>
                  </a:lnTo>
                  <a:lnTo>
                    <a:pt x="204" y="66"/>
                  </a:lnTo>
                  <a:lnTo>
                    <a:pt x="207" y="59"/>
                  </a:lnTo>
                  <a:lnTo>
                    <a:pt x="212" y="52"/>
                  </a:lnTo>
                  <a:lnTo>
                    <a:pt x="214" y="45"/>
                  </a:lnTo>
                  <a:lnTo>
                    <a:pt x="219" y="40"/>
                  </a:lnTo>
                  <a:lnTo>
                    <a:pt x="219" y="33"/>
                  </a:lnTo>
                  <a:lnTo>
                    <a:pt x="221" y="31"/>
                  </a:lnTo>
                  <a:lnTo>
                    <a:pt x="223" y="26"/>
                  </a:lnTo>
                  <a:lnTo>
                    <a:pt x="226" y="23"/>
                  </a:lnTo>
                  <a:lnTo>
                    <a:pt x="226" y="21"/>
                  </a:lnTo>
                  <a:lnTo>
                    <a:pt x="221" y="21"/>
                  </a:lnTo>
                  <a:lnTo>
                    <a:pt x="219" y="23"/>
                  </a:lnTo>
                  <a:lnTo>
                    <a:pt x="214" y="28"/>
                  </a:lnTo>
                  <a:lnTo>
                    <a:pt x="207" y="31"/>
                  </a:lnTo>
                  <a:lnTo>
                    <a:pt x="202" y="35"/>
                  </a:lnTo>
                  <a:lnTo>
                    <a:pt x="197" y="38"/>
                  </a:lnTo>
                  <a:lnTo>
                    <a:pt x="195" y="40"/>
                  </a:lnTo>
                  <a:lnTo>
                    <a:pt x="190" y="42"/>
                  </a:lnTo>
                  <a:lnTo>
                    <a:pt x="188" y="45"/>
                  </a:lnTo>
                  <a:lnTo>
                    <a:pt x="183" y="47"/>
                  </a:lnTo>
                  <a:lnTo>
                    <a:pt x="178" y="47"/>
                  </a:lnTo>
                  <a:lnTo>
                    <a:pt x="173" y="52"/>
                  </a:lnTo>
                  <a:lnTo>
                    <a:pt x="169" y="52"/>
                  </a:lnTo>
                  <a:lnTo>
                    <a:pt x="164" y="54"/>
                  </a:lnTo>
                  <a:lnTo>
                    <a:pt x="159" y="57"/>
                  </a:lnTo>
                  <a:lnTo>
                    <a:pt x="154" y="59"/>
                  </a:lnTo>
                  <a:lnTo>
                    <a:pt x="152" y="59"/>
                  </a:lnTo>
                  <a:lnTo>
                    <a:pt x="145" y="62"/>
                  </a:lnTo>
                  <a:lnTo>
                    <a:pt x="142" y="62"/>
                  </a:lnTo>
                  <a:lnTo>
                    <a:pt x="138" y="62"/>
                  </a:lnTo>
                  <a:lnTo>
                    <a:pt x="133" y="62"/>
                  </a:lnTo>
                  <a:lnTo>
                    <a:pt x="128" y="62"/>
                  </a:lnTo>
                  <a:lnTo>
                    <a:pt x="123" y="62"/>
                  </a:lnTo>
                  <a:lnTo>
                    <a:pt x="121" y="62"/>
                  </a:lnTo>
                  <a:lnTo>
                    <a:pt x="116" y="62"/>
                  </a:lnTo>
                  <a:lnTo>
                    <a:pt x="111" y="62"/>
                  </a:lnTo>
                  <a:lnTo>
                    <a:pt x="107" y="59"/>
                  </a:lnTo>
                  <a:lnTo>
                    <a:pt x="104" y="57"/>
                  </a:lnTo>
                  <a:lnTo>
                    <a:pt x="100" y="54"/>
                  </a:lnTo>
                  <a:lnTo>
                    <a:pt x="92" y="52"/>
                  </a:lnTo>
                  <a:lnTo>
                    <a:pt x="90" y="52"/>
                  </a:lnTo>
                  <a:lnTo>
                    <a:pt x="83" y="47"/>
                  </a:lnTo>
                  <a:lnTo>
                    <a:pt x="78" y="45"/>
                  </a:lnTo>
                  <a:lnTo>
                    <a:pt x="73" y="42"/>
                  </a:lnTo>
                  <a:lnTo>
                    <a:pt x="69" y="40"/>
                  </a:lnTo>
                  <a:lnTo>
                    <a:pt x="64" y="38"/>
                  </a:lnTo>
                  <a:lnTo>
                    <a:pt x="59" y="35"/>
                  </a:lnTo>
                  <a:lnTo>
                    <a:pt x="52" y="31"/>
                  </a:lnTo>
                  <a:lnTo>
                    <a:pt x="47" y="31"/>
                  </a:lnTo>
                  <a:lnTo>
                    <a:pt x="45" y="26"/>
                  </a:lnTo>
                  <a:lnTo>
                    <a:pt x="40" y="23"/>
                  </a:lnTo>
                  <a:lnTo>
                    <a:pt x="35" y="21"/>
                  </a:lnTo>
                  <a:lnTo>
                    <a:pt x="31" y="19"/>
                  </a:lnTo>
                  <a:lnTo>
                    <a:pt x="26" y="16"/>
                  </a:lnTo>
                  <a:lnTo>
                    <a:pt x="21" y="14"/>
                  </a:lnTo>
                  <a:lnTo>
                    <a:pt x="19" y="12"/>
                  </a:lnTo>
                  <a:lnTo>
                    <a:pt x="14" y="9"/>
                  </a:lnTo>
                  <a:lnTo>
                    <a:pt x="11" y="7"/>
                  </a:lnTo>
                  <a:lnTo>
                    <a:pt x="9" y="7"/>
                  </a:lnTo>
                  <a:lnTo>
                    <a:pt x="2" y="2"/>
                  </a:lnTo>
                  <a:lnTo>
                    <a:pt x="0" y="2"/>
                  </a:lnTo>
                  <a:lnTo>
                    <a:pt x="0" y="0"/>
                  </a:lnTo>
                  <a:lnTo>
                    <a:pt x="0" y="2"/>
                  </a:lnTo>
                  <a:lnTo>
                    <a:pt x="2" y="2"/>
                  </a:lnTo>
                  <a:lnTo>
                    <a:pt x="2" y="7"/>
                  </a:lnTo>
                  <a:lnTo>
                    <a:pt x="7" y="9"/>
                  </a:lnTo>
                  <a:lnTo>
                    <a:pt x="11" y="14"/>
                  </a:lnTo>
                  <a:lnTo>
                    <a:pt x="16" y="19"/>
                  </a:lnTo>
                  <a:lnTo>
                    <a:pt x="21" y="23"/>
                  </a:lnTo>
                  <a:lnTo>
                    <a:pt x="28" y="28"/>
                  </a:lnTo>
                  <a:lnTo>
                    <a:pt x="33" y="33"/>
                  </a:lnTo>
                  <a:lnTo>
                    <a:pt x="38" y="38"/>
                  </a:lnTo>
                  <a:lnTo>
                    <a:pt x="42" y="42"/>
                  </a:lnTo>
                  <a:lnTo>
                    <a:pt x="47" y="47"/>
                  </a:lnTo>
                  <a:lnTo>
                    <a:pt x="52" y="52"/>
                  </a:lnTo>
                  <a:lnTo>
                    <a:pt x="54" y="54"/>
                  </a:lnTo>
                  <a:lnTo>
                    <a:pt x="59" y="57"/>
                  </a:lnTo>
                  <a:lnTo>
                    <a:pt x="59" y="59"/>
                  </a:lnTo>
                  <a:lnTo>
                    <a:pt x="61" y="59"/>
                  </a:lnTo>
                  <a:close/>
                </a:path>
              </a:pathLst>
            </a:custGeom>
            <a:solidFill>
              <a:srgbClr val="FFFFFF"/>
            </a:solidFill>
            <a:ln w="9525">
              <a:noFill/>
              <a:round/>
              <a:headEnd/>
              <a:tailEnd/>
            </a:ln>
          </p:spPr>
          <p:txBody>
            <a:bodyPr/>
            <a:lstStyle/>
            <a:p>
              <a:endParaRPr lang="en-US"/>
            </a:p>
          </p:txBody>
        </p:sp>
      </p:grpSp>
      <p:grpSp>
        <p:nvGrpSpPr>
          <p:cNvPr id="88" name="Group 19"/>
          <p:cNvGrpSpPr>
            <a:grpSpLocks/>
          </p:cNvGrpSpPr>
          <p:nvPr/>
        </p:nvGrpSpPr>
        <p:grpSpPr bwMode="auto">
          <a:xfrm rot="-1334045">
            <a:off x="2560128" y="2133600"/>
            <a:ext cx="2436812" cy="3886200"/>
            <a:chOff x="3789" y="1056"/>
            <a:chExt cx="1779" cy="2832"/>
          </a:xfrm>
        </p:grpSpPr>
        <p:sp>
          <p:nvSpPr>
            <p:cNvPr id="89" name="AutoShape 20"/>
            <p:cNvSpPr>
              <a:spLocks noChangeAspect="1" noChangeArrowheads="1" noTextEdit="1"/>
            </p:cNvSpPr>
            <p:nvPr/>
          </p:nvSpPr>
          <p:spPr bwMode="auto">
            <a:xfrm>
              <a:off x="3789" y="1056"/>
              <a:ext cx="1779" cy="2832"/>
            </a:xfrm>
            <a:prstGeom prst="rect">
              <a:avLst/>
            </a:prstGeom>
            <a:noFill/>
            <a:ln w="9525">
              <a:noFill/>
              <a:miter lim="800000"/>
              <a:headEnd/>
              <a:tailEnd/>
            </a:ln>
          </p:spPr>
          <p:txBody>
            <a:bodyPr/>
            <a:lstStyle/>
            <a:p>
              <a:endParaRPr lang="en-US"/>
            </a:p>
          </p:txBody>
        </p:sp>
        <p:sp>
          <p:nvSpPr>
            <p:cNvPr id="90" name="Freeform 21"/>
            <p:cNvSpPr>
              <a:spLocks/>
            </p:cNvSpPr>
            <p:nvPr/>
          </p:nvSpPr>
          <p:spPr bwMode="auto">
            <a:xfrm>
              <a:off x="3789" y="1056"/>
              <a:ext cx="1779" cy="2832"/>
            </a:xfrm>
            <a:custGeom>
              <a:avLst/>
              <a:gdLst>
                <a:gd name="T0" fmla="*/ 1291 w 1779"/>
                <a:gd name="T1" fmla="*/ 136 h 2832"/>
                <a:gd name="T2" fmla="*/ 1207 w 1779"/>
                <a:gd name="T3" fmla="*/ 71 h 2832"/>
                <a:gd name="T4" fmla="*/ 1119 w 1779"/>
                <a:gd name="T5" fmla="*/ 21 h 2832"/>
                <a:gd name="T6" fmla="*/ 1038 w 1779"/>
                <a:gd name="T7" fmla="*/ 0 h 2832"/>
                <a:gd name="T8" fmla="*/ 981 w 1779"/>
                <a:gd name="T9" fmla="*/ 21 h 2832"/>
                <a:gd name="T10" fmla="*/ 936 w 1779"/>
                <a:gd name="T11" fmla="*/ 74 h 2832"/>
                <a:gd name="T12" fmla="*/ 900 w 1779"/>
                <a:gd name="T13" fmla="*/ 150 h 2832"/>
                <a:gd name="T14" fmla="*/ 886 w 1779"/>
                <a:gd name="T15" fmla="*/ 243 h 2832"/>
                <a:gd name="T16" fmla="*/ 898 w 1779"/>
                <a:gd name="T17" fmla="*/ 353 h 2832"/>
                <a:gd name="T18" fmla="*/ 950 w 1779"/>
                <a:gd name="T19" fmla="*/ 476 h 2832"/>
                <a:gd name="T20" fmla="*/ 1000 w 1779"/>
                <a:gd name="T21" fmla="*/ 576 h 2832"/>
                <a:gd name="T22" fmla="*/ 1019 w 1779"/>
                <a:gd name="T23" fmla="*/ 636 h 2832"/>
                <a:gd name="T24" fmla="*/ 1012 w 1779"/>
                <a:gd name="T25" fmla="*/ 705 h 2832"/>
                <a:gd name="T26" fmla="*/ 988 w 1779"/>
                <a:gd name="T27" fmla="*/ 765 h 2832"/>
                <a:gd name="T28" fmla="*/ 926 w 1779"/>
                <a:gd name="T29" fmla="*/ 936 h 2832"/>
                <a:gd name="T30" fmla="*/ 791 w 1779"/>
                <a:gd name="T31" fmla="*/ 1265 h 2832"/>
                <a:gd name="T32" fmla="*/ 626 w 1779"/>
                <a:gd name="T33" fmla="*/ 1641 h 2832"/>
                <a:gd name="T34" fmla="*/ 474 w 1779"/>
                <a:gd name="T35" fmla="*/ 1951 h 2832"/>
                <a:gd name="T36" fmla="*/ 372 w 1779"/>
                <a:gd name="T37" fmla="*/ 2084 h 2832"/>
                <a:gd name="T38" fmla="*/ 288 w 1779"/>
                <a:gd name="T39" fmla="*/ 2108 h 2832"/>
                <a:gd name="T40" fmla="*/ 181 w 1779"/>
                <a:gd name="T41" fmla="*/ 2172 h 2832"/>
                <a:gd name="T42" fmla="*/ 81 w 1779"/>
                <a:gd name="T43" fmla="*/ 2260 h 2832"/>
                <a:gd name="T44" fmla="*/ 14 w 1779"/>
                <a:gd name="T45" fmla="*/ 2365 h 2832"/>
                <a:gd name="T46" fmla="*/ 5 w 1779"/>
                <a:gd name="T47" fmla="*/ 2468 h 2832"/>
                <a:gd name="T48" fmla="*/ 50 w 1779"/>
                <a:gd name="T49" fmla="*/ 2541 h 2832"/>
                <a:gd name="T50" fmla="*/ 124 w 1779"/>
                <a:gd name="T51" fmla="*/ 2582 h 2832"/>
                <a:gd name="T52" fmla="*/ 207 w 1779"/>
                <a:gd name="T53" fmla="*/ 2601 h 2832"/>
                <a:gd name="T54" fmla="*/ 283 w 1779"/>
                <a:gd name="T55" fmla="*/ 2603 h 2832"/>
                <a:gd name="T56" fmla="*/ 345 w 1779"/>
                <a:gd name="T57" fmla="*/ 2603 h 2832"/>
                <a:gd name="T58" fmla="*/ 410 w 1779"/>
                <a:gd name="T59" fmla="*/ 2644 h 2832"/>
                <a:gd name="T60" fmla="*/ 498 w 1779"/>
                <a:gd name="T61" fmla="*/ 2722 h 2832"/>
                <a:gd name="T62" fmla="*/ 595 w 1779"/>
                <a:gd name="T63" fmla="*/ 2796 h 2832"/>
                <a:gd name="T64" fmla="*/ 695 w 1779"/>
                <a:gd name="T65" fmla="*/ 2832 h 2832"/>
                <a:gd name="T66" fmla="*/ 779 w 1779"/>
                <a:gd name="T67" fmla="*/ 2801 h 2832"/>
                <a:gd name="T68" fmla="*/ 819 w 1779"/>
                <a:gd name="T69" fmla="*/ 2749 h 2832"/>
                <a:gd name="T70" fmla="*/ 850 w 1779"/>
                <a:gd name="T71" fmla="*/ 2680 h 2832"/>
                <a:gd name="T72" fmla="*/ 864 w 1779"/>
                <a:gd name="T73" fmla="*/ 2599 h 2832"/>
                <a:gd name="T74" fmla="*/ 872 w 1779"/>
                <a:gd name="T75" fmla="*/ 2513 h 2832"/>
                <a:gd name="T76" fmla="*/ 864 w 1779"/>
                <a:gd name="T77" fmla="*/ 2434 h 2832"/>
                <a:gd name="T78" fmla="*/ 850 w 1779"/>
                <a:gd name="T79" fmla="*/ 2375 h 2832"/>
                <a:gd name="T80" fmla="*/ 831 w 1779"/>
                <a:gd name="T81" fmla="*/ 2322 h 2832"/>
                <a:gd name="T82" fmla="*/ 810 w 1779"/>
                <a:gd name="T83" fmla="*/ 2265 h 2832"/>
                <a:gd name="T84" fmla="*/ 805 w 1779"/>
                <a:gd name="T85" fmla="*/ 2194 h 2832"/>
                <a:gd name="T86" fmla="*/ 874 w 1779"/>
                <a:gd name="T87" fmla="*/ 1991 h 2832"/>
                <a:gd name="T88" fmla="*/ 1000 w 1779"/>
                <a:gd name="T89" fmla="*/ 1674 h 2832"/>
                <a:gd name="T90" fmla="*/ 1148 w 1779"/>
                <a:gd name="T91" fmla="*/ 1315 h 2832"/>
                <a:gd name="T92" fmla="*/ 1296 w 1779"/>
                <a:gd name="T93" fmla="*/ 993 h 2832"/>
                <a:gd name="T94" fmla="*/ 1391 w 1779"/>
                <a:gd name="T95" fmla="*/ 815 h 2832"/>
                <a:gd name="T96" fmla="*/ 1460 w 1779"/>
                <a:gd name="T97" fmla="*/ 769 h 2832"/>
                <a:gd name="T98" fmla="*/ 1527 w 1779"/>
                <a:gd name="T99" fmla="*/ 741 h 2832"/>
                <a:gd name="T100" fmla="*/ 1596 w 1779"/>
                <a:gd name="T101" fmla="*/ 707 h 2832"/>
                <a:gd name="T102" fmla="*/ 1679 w 1779"/>
                <a:gd name="T103" fmla="*/ 643 h 2832"/>
                <a:gd name="T104" fmla="*/ 1743 w 1779"/>
                <a:gd name="T105" fmla="*/ 555 h 2832"/>
                <a:gd name="T106" fmla="*/ 1779 w 1779"/>
                <a:gd name="T107" fmla="*/ 455 h 2832"/>
                <a:gd name="T108" fmla="*/ 1765 w 1779"/>
                <a:gd name="T109" fmla="*/ 355 h 2832"/>
                <a:gd name="T110" fmla="*/ 1696 w 1779"/>
                <a:gd name="T111" fmla="*/ 272 h 2832"/>
                <a:gd name="T112" fmla="*/ 1591 w 1779"/>
                <a:gd name="T113" fmla="*/ 224 h 2832"/>
                <a:gd name="T114" fmla="*/ 1481 w 1779"/>
                <a:gd name="T115" fmla="*/ 202 h 2832"/>
                <a:gd name="T116" fmla="*/ 1393 w 1779"/>
                <a:gd name="T117" fmla="*/ 200 h 2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79"/>
                <a:gd name="T178" fmla="*/ 0 h 2832"/>
                <a:gd name="T179" fmla="*/ 1779 w 1779"/>
                <a:gd name="T180" fmla="*/ 2832 h 2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79" h="2832">
                  <a:moveTo>
                    <a:pt x="1353" y="202"/>
                  </a:moveTo>
                  <a:lnTo>
                    <a:pt x="1350" y="195"/>
                  </a:lnTo>
                  <a:lnTo>
                    <a:pt x="1346" y="191"/>
                  </a:lnTo>
                  <a:lnTo>
                    <a:pt x="1338" y="186"/>
                  </a:lnTo>
                  <a:lnTo>
                    <a:pt x="1336" y="181"/>
                  </a:lnTo>
                  <a:lnTo>
                    <a:pt x="1329" y="174"/>
                  </a:lnTo>
                  <a:lnTo>
                    <a:pt x="1324" y="169"/>
                  </a:lnTo>
                  <a:lnTo>
                    <a:pt x="1319" y="164"/>
                  </a:lnTo>
                  <a:lnTo>
                    <a:pt x="1315" y="160"/>
                  </a:lnTo>
                  <a:lnTo>
                    <a:pt x="1307" y="155"/>
                  </a:lnTo>
                  <a:lnTo>
                    <a:pt x="1303" y="148"/>
                  </a:lnTo>
                  <a:lnTo>
                    <a:pt x="1298" y="143"/>
                  </a:lnTo>
                  <a:lnTo>
                    <a:pt x="1291" y="136"/>
                  </a:lnTo>
                  <a:lnTo>
                    <a:pt x="1286" y="131"/>
                  </a:lnTo>
                  <a:lnTo>
                    <a:pt x="1281" y="126"/>
                  </a:lnTo>
                  <a:lnTo>
                    <a:pt x="1274" y="121"/>
                  </a:lnTo>
                  <a:lnTo>
                    <a:pt x="1267" y="117"/>
                  </a:lnTo>
                  <a:lnTo>
                    <a:pt x="1262" y="112"/>
                  </a:lnTo>
                  <a:lnTo>
                    <a:pt x="1255" y="105"/>
                  </a:lnTo>
                  <a:lnTo>
                    <a:pt x="1248" y="100"/>
                  </a:lnTo>
                  <a:lnTo>
                    <a:pt x="1243" y="95"/>
                  </a:lnTo>
                  <a:lnTo>
                    <a:pt x="1236" y="88"/>
                  </a:lnTo>
                  <a:lnTo>
                    <a:pt x="1229" y="86"/>
                  </a:lnTo>
                  <a:lnTo>
                    <a:pt x="1222" y="81"/>
                  </a:lnTo>
                  <a:lnTo>
                    <a:pt x="1215" y="76"/>
                  </a:lnTo>
                  <a:lnTo>
                    <a:pt x="1207" y="71"/>
                  </a:lnTo>
                  <a:lnTo>
                    <a:pt x="1200" y="67"/>
                  </a:lnTo>
                  <a:lnTo>
                    <a:pt x="1193" y="62"/>
                  </a:lnTo>
                  <a:lnTo>
                    <a:pt x="1188" y="57"/>
                  </a:lnTo>
                  <a:lnTo>
                    <a:pt x="1181" y="52"/>
                  </a:lnTo>
                  <a:lnTo>
                    <a:pt x="1174" y="50"/>
                  </a:lnTo>
                  <a:lnTo>
                    <a:pt x="1167" y="45"/>
                  </a:lnTo>
                  <a:lnTo>
                    <a:pt x="1162" y="43"/>
                  </a:lnTo>
                  <a:lnTo>
                    <a:pt x="1153" y="38"/>
                  </a:lnTo>
                  <a:lnTo>
                    <a:pt x="1148" y="33"/>
                  </a:lnTo>
                  <a:lnTo>
                    <a:pt x="1141" y="29"/>
                  </a:lnTo>
                  <a:lnTo>
                    <a:pt x="1134" y="26"/>
                  </a:lnTo>
                  <a:lnTo>
                    <a:pt x="1126" y="21"/>
                  </a:lnTo>
                  <a:lnTo>
                    <a:pt x="1119" y="21"/>
                  </a:lnTo>
                  <a:lnTo>
                    <a:pt x="1115" y="17"/>
                  </a:lnTo>
                  <a:lnTo>
                    <a:pt x="1107" y="14"/>
                  </a:lnTo>
                  <a:lnTo>
                    <a:pt x="1100" y="12"/>
                  </a:lnTo>
                  <a:lnTo>
                    <a:pt x="1093" y="12"/>
                  </a:lnTo>
                  <a:lnTo>
                    <a:pt x="1086" y="10"/>
                  </a:lnTo>
                  <a:lnTo>
                    <a:pt x="1081" y="7"/>
                  </a:lnTo>
                  <a:lnTo>
                    <a:pt x="1074" y="5"/>
                  </a:lnTo>
                  <a:lnTo>
                    <a:pt x="1069" y="5"/>
                  </a:lnTo>
                  <a:lnTo>
                    <a:pt x="1062" y="2"/>
                  </a:lnTo>
                  <a:lnTo>
                    <a:pt x="1057" y="2"/>
                  </a:lnTo>
                  <a:lnTo>
                    <a:pt x="1050" y="0"/>
                  </a:lnTo>
                  <a:lnTo>
                    <a:pt x="1045" y="0"/>
                  </a:lnTo>
                  <a:lnTo>
                    <a:pt x="1038" y="0"/>
                  </a:lnTo>
                  <a:lnTo>
                    <a:pt x="1034" y="0"/>
                  </a:lnTo>
                  <a:lnTo>
                    <a:pt x="1026" y="0"/>
                  </a:lnTo>
                  <a:lnTo>
                    <a:pt x="1024" y="0"/>
                  </a:lnTo>
                  <a:lnTo>
                    <a:pt x="1017" y="0"/>
                  </a:lnTo>
                  <a:lnTo>
                    <a:pt x="1015" y="2"/>
                  </a:lnTo>
                  <a:lnTo>
                    <a:pt x="1007" y="2"/>
                  </a:lnTo>
                  <a:lnTo>
                    <a:pt x="1003" y="5"/>
                  </a:lnTo>
                  <a:lnTo>
                    <a:pt x="998" y="5"/>
                  </a:lnTo>
                  <a:lnTo>
                    <a:pt x="995" y="10"/>
                  </a:lnTo>
                  <a:lnTo>
                    <a:pt x="991" y="12"/>
                  </a:lnTo>
                  <a:lnTo>
                    <a:pt x="988" y="14"/>
                  </a:lnTo>
                  <a:lnTo>
                    <a:pt x="984" y="17"/>
                  </a:lnTo>
                  <a:lnTo>
                    <a:pt x="981" y="21"/>
                  </a:lnTo>
                  <a:lnTo>
                    <a:pt x="976" y="24"/>
                  </a:lnTo>
                  <a:lnTo>
                    <a:pt x="972" y="29"/>
                  </a:lnTo>
                  <a:lnTo>
                    <a:pt x="969" y="31"/>
                  </a:lnTo>
                  <a:lnTo>
                    <a:pt x="965" y="36"/>
                  </a:lnTo>
                  <a:lnTo>
                    <a:pt x="962" y="38"/>
                  </a:lnTo>
                  <a:lnTo>
                    <a:pt x="957" y="43"/>
                  </a:lnTo>
                  <a:lnTo>
                    <a:pt x="955" y="48"/>
                  </a:lnTo>
                  <a:lnTo>
                    <a:pt x="953" y="52"/>
                  </a:lnTo>
                  <a:lnTo>
                    <a:pt x="948" y="57"/>
                  </a:lnTo>
                  <a:lnTo>
                    <a:pt x="945" y="60"/>
                  </a:lnTo>
                  <a:lnTo>
                    <a:pt x="943" y="64"/>
                  </a:lnTo>
                  <a:lnTo>
                    <a:pt x="938" y="71"/>
                  </a:lnTo>
                  <a:lnTo>
                    <a:pt x="936" y="74"/>
                  </a:lnTo>
                  <a:lnTo>
                    <a:pt x="934" y="81"/>
                  </a:lnTo>
                  <a:lnTo>
                    <a:pt x="931" y="86"/>
                  </a:lnTo>
                  <a:lnTo>
                    <a:pt x="926" y="91"/>
                  </a:lnTo>
                  <a:lnTo>
                    <a:pt x="924" y="95"/>
                  </a:lnTo>
                  <a:lnTo>
                    <a:pt x="919" y="102"/>
                  </a:lnTo>
                  <a:lnTo>
                    <a:pt x="917" y="107"/>
                  </a:lnTo>
                  <a:lnTo>
                    <a:pt x="915" y="112"/>
                  </a:lnTo>
                  <a:lnTo>
                    <a:pt x="912" y="119"/>
                  </a:lnTo>
                  <a:lnTo>
                    <a:pt x="910" y="124"/>
                  </a:lnTo>
                  <a:lnTo>
                    <a:pt x="907" y="131"/>
                  </a:lnTo>
                  <a:lnTo>
                    <a:pt x="905" y="138"/>
                  </a:lnTo>
                  <a:lnTo>
                    <a:pt x="903" y="143"/>
                  </a:lnTo>
                  <a:lnTo>
                    <a:pt x="900" y="150"/>
                  </a:lnTo>
                  <a:lnTo>
                    <a:pt x="900" y="155"/>
                  </a:lnTo>
                  <a:lnTo>
                    <a:pt x="895" y="164"/>
                  </a:lnTo>
                  <a:lnTo>
                    <a:pt x="895" y="169"/>
                  </a:lnTo>
                  <a:lnTo>
                    <a:pt x="893" y="176"/>
                  </a:lnTo>
                  <a:lnTo>
                    <a:pt x="893" y="183"/>
                  </a:lnTo>
                  <a:lnTo>
                    <a:pt x="891" y="191"/>
                  </a:lnTo>
                  <a:lnTo>
                    <a:pt x="888" y="198"/>
                  </a:lnTo>
                  <a:lnTo>
                    <a:pt x="888" y="205"/>
                  </a:lnTo>
                  <a:lnTo>
                    <a:pt x="886" y="212"/>
                  </a:lnTo>
                  <a:lnTo>
                    <a:pt x="886" y="219"/>
                  </a:lnTo>
                  <a:lnTo>
                    <a:pt x="886" y="226"/>
                  </a:lnTo>
                  <a:lnTo>
                    <a:pt x="886" y="233"/>
                  </a:lnTo>
                  <a:lnTo>
                    <a:pt x="886" y="243"/>
                  </a:lnTo>
                  <a:lnTo>
                    <a:pt x="886" y="250"/>
                  </a:lnTo>
                  <a:lnTo>
                    <a:pt x="884" y="257"/>
                  </a:lnTo>
                  <a:lnTo>
                    <a:pt x="884" y="264"/>
                  </a:lnTo>
                  <a:lnTo>
                    <a:pt x="886" y="274"/>
                  </a:lnTo>
                  <a:lnTo>
                    <a:pt x="886" y="281"/>
                  </a:lnTo>
                  <a:lnTo>
                    <a:pt x="886" y="291"/>
                  </a:lnTo>
                  <a:lnTo>
                    <a:pt x="888" y="300"/>
                  </a:lnTo>
                  <a:lnTo>
                    <a:pt x="888" y="307"/>
                  </a:lnTo>
                  <a:lnTo>
                    <a:pt x="891" y="317"/>
                  </a:lnTo>
                  <a:lnTo>
                    <a:pt x="893" y="324"/>
                  </a:lnTo>
                  <a:lnTo>
                    <a:pt x="893" y="333"/>
                  </a:lnTo>
                  <a:lnTo>
                    <a:pt x="895" y="341"/>
                  </a:lnTo>
                  <a:lnTo>
                    <a:pt x="898" y="353"/>
                  </a:lnTo>
                  <a:lnTo>
                    <a:pt x="900" y="360"/>
                  </a:lnTo>
                  <a:lnTo>
                    <a:pt x="903" y="369"/>
                  </a:lnTo>
                  <a:lnTo>
                    <a:pt x="905" y="379"/>
                  </a:lnTo>
                  <a:lnTo>
                    <a:pt x="910" y="388"/>
                  </a:lnTo>
                  <a:lnTo>
                    <a:pt x="912" y="398"/>
                  </a:lnTo>
                  <a:lnTo>
                    <a:pt x="917" y="407"/>
                  </a:lnTo>
                  <a:lnTo>
                    <a:pt x="919" y="417"/>
                  </a:lnTo>
                  <a:lnTo>
                    <a:pt x="924" y="426"/>
                  </a:lnTo>
                  <a:lnTo>
                    <a:pt x="929" y="436"/>
                  </a:lnTo>
                  <a:lnTo>
                    <a:pt x="934" y="445"/>
                  </a:lnTo>
                  <a:lnTo>
                    <a:pt x="938" y="455"/>
                  </a:lnTo>
                  <a:lnTo>
                    <a:pt x="943" y="467"/>
                  </a:lnTo>
                  <a:lnTo>
                    <a:pt x="950" y="476"/>
                  </a:lnTo>
                  <a:lnTo>
                    <a:pt x="955" y="486"/>
                  </a:lnTo>
                  <a:lnTo>
                    <a:pt x="957" y="493"/>
                  </a:lnTo>
                  <a:lnTo>
                    <a:pt x="965" y="505"/>
                  </a:lnTo>
                  <a:lnTo>
                    <a:pt x="969" y="512"/>
                  </a:lnTo>
                  <a:lnTo>
                    <a:pt x="972" y="519"/>
                  </a:lnTo>
                  <a:lnTo>
                    <a:pt x="976" y="529"/>
                  </a:lnTo>
                  <a:lnTo>
                    <a:pt x="981" y="536"/>
                  </a:lnTo>
                  <a:lnTo>
                    <a:pt x="984" y="543"/>
                  </a:lnTo>
                  <a:lnTo>
                    <a:pt x="988" y="548"/>
                  </a:lnTo>
                  <a:lnTo>
                    <a:pt x="991" y="555"/>
                  </a:lnTo>
                  <a:lnTo>
                    <a:pt x="993" y="562"/>
                  </a:lnTo>
                  <a:lnTo>
                    <a:pt x="995" y="569"/>
                  </a:lnTo>
                  <a:lnTo>
                    <a:pt x="1000" y="576"/>
                  </a:lnTo>
                  <a:lnTo>
                    <a:pt x="1003" y="581"/>
                  </a:lnTo>
                  <a:lnTo>
                    <a:pt x="1005" y="586"/>
                  </a:lnTo>
                  <a:lnTo>
                    <a:pt x="1007" y="593"/>
                  </a:lnTo>
                  <a:lnTo>
                    <a:pt x="1010" y="598"/>
                  </a:lnTo>
                  <a:lnTo>
                    <a:pt x="1010" y="603"/>
                  </a:lnTo>
                  <a:lnTo>
                    <a:pt x="1012" y="607"/>
                  </a:lnTo>
                  <a:lnTo>
                    <a:pt x="1015" y="612"/>
                  </a:lnTo>
                  <a:lnTo>
                    <a:pt x="1015" y="617"/>
                  </a:lnTo>
                  <a:lnTo>
                    <a:pt x="1017" y="622"/>
                  </a:lnTo>
                  <a:lnTo>
                    <a:pt x="1017" y="624"/>
                  </a:lnTo>
                  <a:lnTo>
                    <a:pt x="1019" y="629"/>
                  </a:lnTo>
                  <a:lnTo>
                    <a:pt x="1019" y="634"/>
                  </a:lnTo>
                  <a:lnTo>
                    <a:pt x="1019" y="636"/>
                  </a:lnTo>
                  <a:lnTo>
                    <a:pt x="1019" y="641"/>
                  </a:lnTo>
                  <a:lnTo>
                    <a:pt x="1019" y="643"/>
                  </a:lnTo>
                  <a:lnTo>
                    <a:pt x="1022" y="648"/>
                  </a:lnTo>
                  <a:lnTo>
                    <a:pt x="1022" y="650"/>
                  </a:lnTo>
                  <a:lnTo>
                    <a:pt x="1024" y="655"/>
                  </a:lnTo>
                  <a:lnTo>
                    <a:pt x="1022" y="660"/>
                  </a:lnTo>
                  <a:lnTo>
                    <a:pt x="1022" y="667"/>
                  </a:lnTo>
                  <a:lnTo>
                    <a:pt x="1019" y="674"/>
                  </a:lnTo>
                  <a:lnTo>
                    <a:pt x="1019" y="679"/>
                  </a:lnTo>
                  <a:lnTo>
                    <a:pt x="1019" y="684"/>
                  </a:lnTo>
                  <a:lnTo>
                    <a:pt x="1017" y="691"/>
                  </a:lnTo>
                  <a:lnTo>
                    <a:pt x="1015" y="698"/>
                  </a:lnTo>
                  <a:lnTo>
                    <a:pt x="1012" y="705"/>
                  </a:lnTo>
                  <a:lnTo>
                    <a:pt x="1010" y="710"/>
                  </a:lnTo>
                  <a:lnTo>
                    <a:pt x="1007" y="717"/>
                  </a:lnTo>
                  <a:lnTo>
                    <a:pt x="1005" y="722"/>
                  </a:lnTo>
                  <a:lnTo>
                    <a:pt x="1003" y="724"/>
                  </a:lnTo>
                  <a:lnTo>
                    <a:pt x="1003" y="729"/>
                  </a:lnTo>
                  <a:lnTo>
                    <a:pt x="1000" y="734"/>
                  </a:lnTo>
                  <a:lnTo>
                    <a:pt x="1000" y="736"/>
                  </a:lnTo>
                  <a:lnTo>
                    <a:pt x="998" y="741"/>
                  </a:lnTo>
                  <a:lnTo>
                    <a:pt x="995" y="746"/>
                  </a:lnTo>
                  <a:lnTo>
                    <a:pt x="995" y="750"/>
                  </a:lnTo>
                  <a:lnTo>
                    <a:pt x="993" y="755"/>
                  </a:lnTo>
                  <a:lnTo>
                    <a:pt x="993" y="760"/>
                  </a:lnTo>
                  <a:lnTo>
                    <a:pt x="988" y="765"/>
                  </a:lnTo>
                  <a:lnTo>
                    <a:pt x="988" y="772"/>
                  </a:lnTo>
                  <a:lnTo>
                    <a:pt x="986" y="776"/>
                  </a:lnTo>
                  <a:lnTo>
                    <a:pt x="981" y="784"/>
                  </a:lnTo>
                  <a:lnTo>
                    <a:pt x="979" y="793"/>
                  </a:lnTo>
                  <a:lnTo>
                    <a:pt x="976" y="805"/>
                  </a:lnTo>
                  <a:lnTo>
                    <a:pt x="972" y="815"/>
                  </a:lnTo>
                  <a:lnTo>
                    <a:pt x="967" y="829"/>
                  </a:lnTo>
                  <a:lnTo>
                    <a:pt x="962" y="843"/>
                  </a:lnTo>
                  <a:lnTo>
                    <a:pt x="955" y="860"/>
                  </a:lnTo>
                  <a:lnTo>
                    <a:pt x="948" y="877"/>
                  </a:lnTo>
                  <a:lnTo>
                    <a:pt x="941" y="896"/>
                  </a:lnTo>
                  <a:lnTo>
                    <a:pt x="934" y="915"/>
                  </a:lnTo>
                  <a:lnTo>
                    <a:pt x="926" y="936"/>
                  </a:lnTo>
                  <a:lnTo>
                    <a:pt x="917" y="955"/>
                  </a:lnTo>
                  <a:lnTo>
                    <a:pt x="910" y="979"/>
                  </a:lnTo>
                  <a:lnTo>
                    <a:pt x="900" y="1000"/>
                  </a:lnTo>
                  <a:lnTo>
                    <a:pt x="891" y="1024"/>
                  </a:lnTo>
                  <a:lnTo>
                    <a:pt x="879" y="1048"/>
                  </a:lnTo>
                  <a:lnTo>
                    <a:pt x="869" y="1074"/>
                  </a:lnTo>
                  <a:lnTo>
                    <a:pt x="860" y="1100"/>
                  </a:lnTo>
                  <a:lnTo>
                    <a:pt x="848" y="1124"/>
                  </a:lnTo>
                  <a:lnTo>
                    <a:pt x="836" y="1153"/>
                  </a:lnTo>
                  <a:lnTo>
                    <a:pt x="826" y="1179"/>
                  </a:lnTo>
                  <a:lnTo>
                    <a:pt x="814" y="1208"/>
                  </a:lnTo>
                  <a:lnTo>
                    <a:pt x="803" y="1236"/>
                  </a:lnTo>
                  <a:lnTo>
                    <a:pt x="791" y="1265"/>
                  </a:lnTo>
                  <a:lnTo>
                    <a:pt x="779" y="1293"/>
                  </a:lnTo>
                  <a:lnTo>
                    <a:pt x="767" y="1322"/>
                  </a:lnTo>
                  <a:lnTo>
                    <a:pt x="753" y="1353"/>
                  </a:lnTo>
                  <a:lnTo>
                    <a:pt x="741" y="1381"/>
                  </a:lnTo>
                  <a:lnTo>
                    <a:pt x="729" y="1410"/>
                  </a:lnTo>
                  <a:lnTo>
                    <a:pt x="717" y="1439"/>
                  </a:lnTo>
                  <a:lnTo>
                    <a:pt x="705" y="1470"/>
                  </a:lnTo>
                  <a:lnTo>
                    <a:pt x="691" y="1498"/>
                  </a:lnTo>
                  <a:lnTo>
                    <a:pt x="676" y="1527"/>
                  </a:lnTo>
                  <a:lnTo>
                    <a:pt x="664" y="1555"/>
                  </a:lnTo>
                  <a:lnTo>
                    <a:pt x="653" y="1584"/>
                  </a:lnTo>
                  <a:lnTo>
                    <a:pt x="638" y="1613"/>
                  </a:lnTo>
                  <a:lnTo>
                    <a:pt x="626" y="1641"/>
                  </a:lnTo>
                  <a:lnTo>
                    <a:pt x="614" y="1667"/>
                  </a:lnTo>
                  <a:lnTo>
                    <a:pt x="600" y="1696"/>
                  </a:lnTo>
                  <a:lnTo>
                    <a:pt x="588" y="1722"/>
                  </a:lnTo>
                  <a:lnTo>
                    <a:pt x="576" y="1748"/>
                  </a:lnTo>
                  <a:lnTo>
                    <a:pt x="562" y="1774"/>
                  </a:lnTo>
                  <a:lnTo>
                    <a:pt x="553" y="1801"/>
                  </a:lnTo>
                  <a:lnTo>
                    <a:pt x="538" y="1824"/>
                  </a:lnTo>
                  <a:lnTo>
                    <a:pt x="529" y="1848"/>
                  </a:lnTo>
                  <a:lnTo>
                    <a:pt x="517" y="1870"/>
                  </a:lnTo>
                  <a:lnTo>
                    <a:pt x="505" y="1894"/>
                  </a:lnTo>
                  <a:lnTo>
                    <a:pt x="493" y="1913"/>
                  </a:lnTo>
                  <a:lnTo>
                    <a:pt x="483" y="1932"/>
                  </a:lnTo>
                  <a:lnTo>
                    <a:pt x="474" y="1951"/>
                  </a:lnTo>
                  <a:lnTo>
                    <a:pt x="462" y="1970"/>
                  </a:lnTo>
                  <a:lnTo>
                    <a:pt x="452" y="1986"/>
                  </a:lnTo>
                  <a:lnTo>
                    <a:pt x="443" y="2001"/>
                  </a:lnTo>
                  <a:lnTo>
                    <a:pt x="433" y="2015"/>
                  </a:lnTo>
                  <a:lnTo>
                    <a:pt x="424" y="2029"/>
                  </a:lnTo>
                  <a:lnTo>
                    <a:pt x="417" y="2041"/>
                  </a:lnTo>
                  <a:lnTo>
                    <a:pt x="407" y="2053"/>
                  </a:lnTo>
                  <a:lnTo>
                    <a:pt x="400" y="2060"/>
                  </a:lnTo>
                  <a:lnTo>
                    <a:pt x="393" y="2070"/>
                  </a:lnTo>
                  <a:lnTo>
                    <a:pt x="386" y="2075"/>
                  </a:lnTo>
                  <a:lnTo>
                    <a:pt x="381" y="2079"/>
                  </a:lnTo>
                  <a:lnTo>
                    <a:pt x="376" y="2082"/>
                  </a:lnTo>
                  <a:lnTo>
                    <a:pt x="372" y="2084"/>
                  </a:lnTo>
                  <a:lnTo>
                    <a:pt x="367" y="2084"/>
                  </a:lnTo>
                  <a:lnTo>
                    <a:pt x="360" y="2084"/>
                  </a:lnTo>
                  <a:lnTo>
                    <a:pt x="355" y="2084"/>
                  </a:lnTo>
                  <a:lnTo>
                    <a:pt x="348" y="2086"/>
                  </a:lnTo>
                  <a:lnTo>
                    <a:pt x="343" y="2086"/>
                  </a:lnTo>
                  <a:lnTo>
                    <a:pt x="338" y="2089"/>
                  </a:lnTo>
                  <a:lnTo>
                    <a:pt x="331" y="2091"/>
                  </a:lnTo>
                  <a:lnTo>
                    <a:pt x="324" y="2094"/>
                  </a:lnTo>
                  <a:lnTo>
                    <a:pt x="317" y="2096"/>
                  </a:lnTo>
                  <a:lnTo>
                    <a:pt x="310" y="2098"/>
                  </a:lnTo>
                  <a:lnTo>
                    <a:pt x="302" y="2101"/>
                  </a:lnTo>
                  <a:lnTo>
                    <a:pt x="295" y="2106"/>
                  </a:lnTo>
                  <a:lnTo>
                    <a:pt x="288" y="2108"/>
                  </a:lnTo>
                  <a:lnTo>
                    <a:pt x="279" y="2110"/>
                  </a:lnTo>
                  <a:lnTo>
                    <a:pt x="271" y="2115"/>
                  </a:lnTo>
                  <a:lnTo>
                    <a:pt x="264" y="2122"/>
                  </a:lnTo>
                  <a:lnTo>
                    <a:pt x="255" y="2125"/>
                  </a:lnTo>
                  <a:lnTo>
                    <a:pt x="248" y="2129"/>
                  </a:lnTo>
                  <a:lnTo>
                    <a:pt x="241" y="2132"/>
                  </a:lnTo>
                  <a:lnTo>
                    <a:pt x="233" y="2139"/>
                  </a:lnTo>
                  <a:lnTo>
                    <a:pt x="224" y="2144"/>
                  </a:lnTo>
                  <a:lnTo>
                    <a:pt x="217" y="2148"/>
                  </a:lnTo>
                  <a:lnTo>
                    <a:pt x="207" y="2156"/>
                  </a:lnTo>
                  <a:lnTo>
                    <a:pt x="200" y="2160"/>
                  </a:lnTo>
                  <a:lnTo>
                    <a:pt x="191" y="2167"/>
                  </a:lnTo>
                  <a:lnTo>
                    <a:pt x="181" y="2172"/>
                  </a:lnTo>
                  <a:lnTo>
                    <a:pt x="174" y="2177"/>
                  </a:lnTo>
                  <a:lnTo>
                    <a:pt x="167" y="2184"/>
                  </a:lnTo>
                  <a:lnTo>
                    <a:pt x="157" y="2191"/>
                  </a:lnTo>
                  <a:lnTo>
                    <a:pt x="150" y="2198"/>
                  </a:lnTo>
                  <a:lnTo>
                    <a:pt x="143" y="2206"/>
                  </a:lnTo>
                  <a:lnTo>
                    <a:pt x="133" y="2213"/>
                  </a:lnTo>
                  <a:lnTo>
                    <a:pt x="126" y="2217"/>
                  </a:lnTo>
                  <a:lnTo>
                    <a:pt x="119" y="2225"/>
                  </a:lnTo>
                  <a:lnTo>
                    <a:pt x="112" y="2232"/>
                  </a:lnTo>
                  <a:lnTo>
                    <a:pt x="102" y="2239"/>
                  </a:lnTo>
                  <a:lnTo>
                    <a:pt x="95" y="2246"/>
                  </a:lnTo>
                  <a:lnTo>
                    <a:pt x="88" y="2253"/>
                  </a:lnTo>
                  <a:lnTo>
                    <a:pt x="81" y="2260"/>
                  </a:lnTo>
                  <a:lnTo>
                    <a:pt x="76" y="2270"/>
                  </a:lnTo>
                  <a:lnTo>
                    <a:pt x="69" y="2277"/>
                  </a:lnTo>
                  <a:lnTo>
                    <a:pt x="62" y="2284"/>
                  </a:lnTo>
                  <a:lnTo>
                    <a:pt x="57" y="2291"/>
                  </a:lnTo>
                  <a:lnTo>
                    <a:pt x="50" y="2301"/>
                  </a:lnTo>
                  <a:lnTo>
                    <a:pt x="45" y="2308"/>
                  </a:lnTo>
                  <a:lnTo>
                    <a:pt x="40" y="2315"/>
                  </a:lnTo>
                  <a:lnTo>
                    <a:pt x="33" y="2322"/>
                  </a:lnTo>
                  <a:lnTo>
                    <a:pt x="31" y="2332"/>
                  </a:lnTo>
                  <a:lnTo>
                    <a:pt x="26" y="2339"/>
                  </a:lnTo>
                  <a:lnTo>
                    <a:pt x="21" y="2346"/>
                  </a:lnTo>
                  <a:lnTo>
                    <a:pt x="19" y="2356"/>
                  </a:lnTo>
                  <a:lnTo>
                    <a:pt x="14" y="2365"/>
                  </a:lnTo>
                  <a:lnTo>
                    <a:pt x="12" y="2372"/>
                  </a:lnTo>
                  <a:lnTo>
                    <a:pt x="10" y="2379"/>
                  </a:lnTo>
                  <a:lnTo>
                    <a:pt x="5" y="2389"/>
                  </a:lnTo>
                  <a:lnTo>
                    <a:pt x="5" y="2396"/>
                  </a:lnTo>
                  <a:lnTo>
                    <a:pt x="2" y="2403"/>
                  </a:lnTo>
                  <a:lnTo>
                    <a:pt x="2" y="2413"/>
                  </a:lnTo>
                  <a:lnTo>
                    <a:pt x="0" y="2420"/>
                  </a:lnTo>
                  <a:lnTo>
                    <a:pt x="0" y="2427"/>
                  </a:lnTo>
                  <a:lnTo>
                    <a:pt x="0" y="2434"/>
                  </a:lnTo>
                  <a:lnTo>
                    <a:pt x="2" y="2444"/>
                  </a:lnTo>
                  <a:lnTo>
                    <a:pt x="2" y="2451"/>
                  </a:lnTo>
                  <a:lnTo>
                    <a:pt x="5" y="2460"/>
                  </a:lnTo>
                  <a:lnTo>
                    <a:pt x="5" y="2468"/>
                  </a:lnTo>
                  <a:lnTo>
                    <a:pt x="10" y="2475"/>
                  </a:lnTo>
                  <a:lnTo>
                    <a:pt x="12" y="2482"/>
                  </a:lnTo>
                  <a:lnTo>
                    <a:pt x="14" y="2489"/>
                  </a:lnTo>
                  <a:lnTo>
                    <a:pt x="17" y="2494"/>
                  </a:lnTo>
                  <a:lnTo>
                    <a:pt x="19" y="2499"/>
                  </a:lnTo>
                  <a:lnTo>
                    <a:pt x="24" y="2506"/>
                  </a:lnTo>
                  <a:lnTo>
                    <a:pt x="26" y="2513"/>
                  </a:lnTo>
                  <a:lnTo>
                    <a:pt x="29" y="2518"/>
                  </a:lnTo>
                  <a:lnTo>
                    <a:pt x="33" y="2522"/>
                  </a:lnTo>
                  <a:lnTo>
                    <a:pt x="38" y="2527"/>
                  </a:lnTo>
                  <a:lnTo>
                    <a:pt x="43" y="2534"/>
                  </a:lnTo>
                  <a:lnTo>
                    <a:pt x="45" y="2537"/>
                  </a:lnTo>
                  <a:lnTo>
                    <a:pt x="50" y="2541"/>
                  </a:lnTo>
                  <a:lnTo>
                    <a:pt x="55" y="2546"/>
                  </a:lnTo>
                  <a:lnTo>
                    <a:pt x="62" y="2551"/>
                  </a:lnTo>
                  <a:lnTo>
                    <a:pt x="64" y="2553"/>
                  </a:lnTo>
                  <a:lnTo>
                    <a:pt x="71" y="2558"/>
                  </a:lnTo>
                  <a:lnTo>
                    <a:pt x="76" y="2560"/>
                  </a:lnTo>
                  <a:lnTo>
                    <a:pt x="81" y="2565"/>
                  </a:lnTo>
                  <a:lnTo>
                    <a:pt x="88" y="2568"/>
                  </a:lnTo>
                  <a:lnTo>
                    <a:pt x="93" y="2570"/>
                  </a:lnTo>
                  <a:lnTo>
                    <a:pt x="100" y="2572"/>
                  </a:lnTo>
                  <a:lnTo>
                    <a:pt x="105" y="2575"/>
                  </a:lnTo>
                  <a:lnTo>
                    <a:pt x="110" y="2577"/>
                  </a:lnTo>
                  <a:lnTo>
                    <a:pt x="117" y="2580"/>
                  </a:lnTo>
                  <a:lnTo>
                    <a:pt x="124" y="2582"/>
                  </a:lnTo>
                  <a:lnTo>
                    <a:pt x="129" y="2584"/>
                  </a:lnTo>
                  <a:lnTo>
                    <a:pt x="133" y="2587"/>
                  </a:lnTo>
                  <a:lnTo>
                    <a:pt x="141" y="2589"/>
                  </a:lnTo>
                  <a:lnTo>
                    <a:pt x="148" y="2589"/>
                  </a:lnTo>
                  <a:lnTo>
                    <a:pt x="155" y="2591"/>
                  </a:lnTo>
                  <a:lnTo>
                    <a:pt x="162" y="2594"/>
                  </a:lnTo>
                  <a:lnTo>
                    <a:pt x="167" y="2594"/>
                  </a:lnTo>
                  <a:lnTo>
                    <a:pt x="171" y="2596"/>
                  </a:lnTo>
                  <a:lnTo>
                    <a:pt x="179" y="2596"/>
                  </a:lnTo>
                  <a:lnTo>
                    <a:pt x="186" y="2596"/>
                  </a:lnTo>
                  <a:lnTo>
                    <a:pt x="193" y="2596"/>
                  </a:lnTo>
                  <a:lnTo>
                    <a:pt x="200" y="2599"/>
                  </a:lnTo>
                  <a:lnTo>
                    <a:pt x="207" y="2601"/>
                  </a:lnTo>
                  <a:lnTo>
                    <a:pt x="212" y="2601"/>
                  </a:lnTo>
                  <a:lnTo>
                    <a:pt x="219" y="2601"/>
                  </a:lnTo>
                  <a:lnTo>
                    <a:pt x="224" y="2601"/>
                  </a:lnTo>
                  <a:lnTo>
                    <a:pt x="231" y="2601"/>
                  </a:lnTo>
                  <a:lnTo>
                    <a:pt x="238" y="2601"/>
                  </a:lnTo>
                  <a:lnTo>
                    <a:pt x="243" y="2601"/>
                  </a:lnTo>
                  <a:lnTo>
                    <a:pt x="248" y="2601"/>
                  </a:lnTo>
                  <a:lnTo>
                    <a:pt x="255" y="2603"/>
                  </a:lnTo>
                  <a:lnTo>
                    <a:pt x="262" y="2603"/>
                  </a:lnTo>
                  <a:lnTo>
                    <a:pt x="267" y="2603"/>
                  </a:lnTo>
                  <a:lnTo>
                    <a:pt x="271" y="2603"/>
                  </a:lnTo>
                  <a:lnTo>
                    <a:pt x="279" y="2603"/>
                  </a:lnTo>
                  <a:lnTo>
                    <a:pt x="283" y="2603"/>
                  </a:lnTo>
                  <a:lnTo>
                    <a:pt x="291" y="2603"/>
                  </a:lnTo>
                  <a:lnTo>
                    <a:pt x="295" y="2603"/>
                  </a:lnTo>
                  <a:lnTo>
                    <a:pt x="300" y="2603"/>
                  </a:lnTo>
                  <a:lnTo>
                    <a:pt x="305" y="2603"/>
                  </a:lnTo>
                  <a:lnTo>
                    <a:pt x="310" y="2603"/>
                  </a:lnTo>
                  <a:lnTo>
                    <a:pt x="314" y="2603"/>
                  </a:lnTo>
                  <a:lnTo>
                    <a:pt x="322" y="2603"/>
                  </a:lnTo>
                  <a:lnTo>
                    <a:pt x="324" y="2603"/>
                  </a:lnTo>
                  <a:lnTo>
                    <a:pt x="329" y="2603"/>
                  </a:lnTo>
                  <a:lnTo>
                    <a:pt x="333" y="2603"/>
                  </a:lnTo>
                  <a:lnTo>
                    <a:pt x="338" y="2603"/>
                  </a:lnTo>
                  <a:lnTo>
                    <a:pt x="341" y="2603"/>
                  </a:lnTo>
                  <a:lnTo>
                    <a:pt x="345" y="2603"/>
                  </a:lnTo>
                  <a:lnTo>
                    <a:pt x="348" y="2603"/>
                  </a:lnTo>
                  <a:lnTo>
                    <a:pt x="352" y="2606"/>
                  </a:lnTo>
                  <a:lnTo>
                    <a:pt x="357" y="2608"/>
                  </a:lnTo>
                  <a:lnTo>
                    <a:pt x="362" y="2610"/>
                  </a:lnTo>
                  <a:lnTo>
                    <a:pt x="367" y="2613"/>
                  </a:lnTo>
                  <a:lnTo>
                    <a:pt x="372" y="2618"/>
                  </a:lnTo>
                  <a:lnTo>
                    <a:pt x="376" y="2620"/>
                  </a:lnTo>
                  <a:lnTo>
                    <a:pt x="383" y="2622"/>
                  </a:lnTo>
                  <a:lnTo>
                    <a:pt x="388" y="2627"/>
                  </a:lnTo>
                  <a:lnTo>
                    <a:pt x="393" y="2632"/>
                  </a:lnTo>
                  <a:lnTo>
                    <a:pt x="400" y="2634"/>
                  </a:lnTo>
                  <a:lnTo>
                    <a:pt x="405" y="2641"/>
                  </a:lnTo>
                  <a:lnTo>
                    <a:pt x="410" y="2644"/>
                  </a:lnTo>
                  <a:lnTo>
                    <a:pt x="417" y="2651"/>
                  </a:lnTo>
                  <a:lnTo>
                    <a:pt x="424" y="2656"/>
                  </a:lnTo>
                  <a:lnTo>
                    <a:pt x="431" y="2663"/>
                  </a:lnTo>
                  <a:lnTo>
                    <a:pt x="436" y="2668"/>
                  </a:lnTo>
                  <a:lnTo>
                    <a:pt x="443" y="2672"/>
                  </a:lnTo>
                  <a:lnTo>
                    <a:pt x="448" y="2680"/>
                  </a:lnTo>
                  <a:lnTo>
                    <a:pt x="455" y="2684"/>
                  </a:lnTo>
                  <a:lnTo>
                    <a:pt x="462" y="2689"/>
                  </a:lnTo>
                  <a:lnTo>
                    <a:pt x="469" y="2696"/>
                  </a:lnTo>
                  <a:lnTo>
                    <a:pt x="476" y="2703"/>
                  </a:lnTo>
                  <a:lnTo>
                    <a:pt x="483" y="2711"/>
                  </a:lnTo>
                  <a:lnTo>
                    <a:pt x="491" y="2715"/>
                  </a:lnTo>
                  <a:lnTo>
                    <a:pt x="498" y="2722"/>
                  </a:lnTo>
                  <a:lnTo>
                    <a:pt x="505" y="2727"/>
                  </a:lnTo>
                  <a:lnTo>
                    <a:pt x="512" y="2734"/>
                  </a:lnTo>
                  <a:lnTo>
                    <a:pt x="522" y="2741"/>
                  </a:lnTo>
                  <a:lnTo>
                    <a:pt x="529" y="2749"/>
                  </a:lnTo>
                  <a:lnTo>
                    <a:pt x="536" y="2753"/>
                  </a:lnTo>
                  <a:lnTo>
                    <a:pt x="543" y="2758"/>
                  </a:lnTo>
                  <a:lnTo>
                    <a:pt x="550" y="2765"/>
                  </a:lnTo>
                  <a:lnTo>
                    <a:pt x="557" y="2770"/>
                  </a:lnTo>
                  <a:lnTo>
                    <a:pt x="564" y="2777"/>
                  </a:lnTo>
                  <a:lnTo>
                    <a:pt x="574" y="2782"/>
                  </a:lnTo>
                  <a:lnTo>
                    <a:pt x="581" y="2787"/>
                  </a:lnTo>
                  <a:lnTo>
                    <a:pt x="588" y="2792"/>
                  </a:lnTo>
                  <a:lnTo>
                    <a:pt x="595" y="2796"/>
                  </a:lnTo>
                  <a:lnTo>
                    <a:pt x="603" y="2801"/>
                  </a:lnTo>
                  <a:lnTo>
                    <a:pt x="612" y="2806"/>
                  </a:lnTo>
                  <a:lnTo>
                    <a:pt x="619" y="2811"/>
                  </a:lnTo>
                  <a:lnTo>
                    <a:pt x="626" y="2813"/>
                  </a:lnTo>
                  <a:lnTo>
                    <a:pt x="633" y="2818"/>
                  </a:lnTo>
                  <a:lnTo>
                    <a:pt x="641" y="2820"/>
                  </a:lnTo>
                  <a:lnTo>
                    <a:pt x="650" y="2822"/>
                  </a:lnTo>
                  <a:lnTo>
                    <a:pt x="657" y="2825"/>
                  </a:lnTo>
                  <a:lnTo>
                    <a:pt x="664" y="2827"/>
                  </a:lnTo>
                  <a:lnTo>
                    <a:pt x="672" y="2830"/>
                  </a:lnTo>
                  <a:lnTo>
                    <a:pt x="679" y="2832"/>
                  </a:lnTo>
                  <a:lnTo>
                    <a:pt x="688" y="2832"/>
                  </a:lnTo>
                  <a:lnTo>
                    <a:pt x="695" y="2832"/>
                  </a:lnTo>
                  <a:lnTo>
                    <a:pt x="703" y="2832"/>
                  </a:lnTo>
                  <a:lnTo>
                    <a:pt x="710" y="2832"/>
                  </a:lnTo>
                  <a:lnTo>
                    <a:pt x="717" y="2832"/>
                  </a:lnTo>
                  <a:lnTo>
                    <a:pt x="722" y="2830"/>
                  </a:lnTo>
                  <a:lnTo>
                    <a:pt x="729" y="2830"/>
                  </a:lnTo>
                  <a:lnTo>
                    <a:pt x="738" y="2825"/>
                  </a:lnTo>
                  <a:lnTo>
                    <a:pt x="743" y="2822"/>
                  </a:lnTo>
                  <a:lnTo>
                    <a:pt x="750" y="2820"/>
                  </a:lnTo>
                  <a:lnTo>
                    <a:pt x="757" y="2815"/>
                  </a:lnTo>
                  <a:lnTo>
                    <a:pt x="767" y="2811"/>
                  </a:lnTo>
                  <a:lnTo>
                    <a:pt x="769" y="2808"/>
                  </a:lnTo>
                  <a:lnTo>
                    <a:pt x="774" y="2806"/>
                  </a:lnTo>
                  <a:lnTo>
                    <a:pt x="779" y="2801"/>
                  </a:lnTo>
                  <a:lnTo>
                    <a:pt x="781" y="2799"/>
                  </a:lnTo>
                  <a:lnTo>
                    <a:pt x="784" y="2796"/>
                  </a:lnTo>
                  <a:lnTo>
                    <a:pt x="788" y="2792"/>
                  </a:lnTo>
                  <a:lnTo>
                    <a:pt x="791" y="2787"/>
                  </a:lnTo>
                  <a:lnTo>
                    <a:pt x="795" y="2784"/>
                  </a:lnTo>
                  <a:lnTo>
                    <a:pt x="798" y="2780"/>
                  </a:lnTo>
                  <a:lnTo>
                    <a:pt x="800" y="2775"/>
                  </a:lnTo>
                  <a:lnTo>
                    <a:pt x="805" y="2770"/>
                  </a:lnTo>
                  <a:lnTo>
                    <a:pt x="807" y="2768"/>
                  </a:lnTo>
                  <a:lnTo>
                    <a:pt x="810" y="2763"/>
                  </a:lnTo>
                  <a:lnTo>
                    <a:pt x="812" y="2758"/>
                  </a:lnTo>
                  <a:lnTo>
                    <a:pt x="817" y="2753"/>
                  </a:lnTo>
                  <a:lnTo>
                    <a:pt x="819" y="2749"/>
                  </a:lnTo>
                  <a:lnTo>
                    <a:pt x="822" y="2744"/>
                  </a:lnTo>
                  <a:lnTo>
                    <a:pt x="824" y="2739"/>
                  </a:lnTo>
                  <a:lnTo>
                    <a:pt x="826" y="2734"/>
                  </a:lnTo>
                  <a:lnTo>
                    <a:pt x="829" y="2727"/>
                  </a:lnTo>
                  <a:lnTo>
                    <a:pt x="831" y="2722"/>
                  </a:lnTo>
                  <a:lnTo>
                    <a:pt x="834" y="2718"/>
                  </a:lnTo>
                  <a:lnTo>
                    <a:pt x="836" y="2711"/>
                  </a:lnTo>
                  <a:lnTo>
                    <a:pt x="838" y="2708"/>
                  </a:lnTo>
                  <a:lnTo>
                    <a:pt x="841" y="2701"/>
                  </a:lnTo>
                  <a:lnTo>
                    <a:pt x="843" y="2696"/>
                  </a:lnTo>
                  <a:lnTo>
                    <a:pt x="843" y="2689"/>
                  </a:lnTo>
                  <a:lnTo>
                    <a:pt x="848" y="2684"/>
                  </a:lnTo>
                  <a:lnTo>
                    <a:pt x="850" y="2680"/>
                  </a:lnTo>
                  <a:lnTo>
                    <a:pt x="850" y="2672"/>
                  </a:lnTo>
                  <a:lnTo>
                    <a:pt x="853" y="2668"/>
                  </a:lnTo>
                  <a:lnTo>
                    <a:pt x="855" y="2663"/>
                  </a:lnTo>
                  <a:lnTo>
                    <a:pt x="855" y="2656"/>
                  </a:lnTo>
                  <a:lnTo>
                    <a:pt x="857" y="2649"/>
                  </a:lnTo>
                  <a:lnTo>
                    <a:pt x="857" y="2641"/>
                  </a:lnTo>
                  <a:lnTo>
                    <a:pt x="860" y="2637"/>
                  </a:lnTo>
                  <a:lnTo>
                    <a:pt x="862" y="2630"/>
                  </a:lnTo>
                  <a:lnTo>
                    <a:pt x="862" y="2625"/>
                  </a:lnTo>
                  <a:lnTo>
                    <a:pt x="864" y="2618"/>
                  </a:lnTo>
                  <a:lnTo>
                    <a:pt x="864" y="2610"/>
                  </a:lnTo>
                  <a:lnTo>
                    <a:pt x="864" y="2603"/>
                  </a:lnTo>
                  <a:lnTo>
                    <a:pt x="864" y="2599"/>
                  </a:lnTo>
                  <a:lnTo>
                    <a:pt x="867" y="2591"/>
                  </a:lnTo>
                  <a:lnTo>
                    <a:pt x="867" y="2584"/>
                  </a:lnTo>
                  <a:lnTo>
                    <a:pt x="867" y="2577"/>
                  </a:lnTo>
                  <a:lnTo>
                    <a:pt x="869" y="2572"/>
                  </a:lnTo>
                  <a:lnTo>
                    <a:pt x="869" y="2565"/>
                  </a:lnTo>
                  <a:lnTo>
                    <a:pt x="872" y="2558"/>
                  </a:lnTo>
                  <a:lnTo>
                    <a:pt x="872" y="2551"/>
                  </a:lnTo>
                  <a:lnTo>
                    <a:pt x="872" y="2544"/>
                  </a:lnTo>
                  <a:lnTo>
                    <a:pt x="872" y="2539"/>
                  </a:lnTo>
                  <a:lnTo>
                    <a:pt x="872" y="2532"/>
                  </a:lnTo>
                  <a:lnTo>
                    <a:pt x="872" y="2525"/>
                  </a:lnTo>
                  <a:lnTo>
                    <a:pt x="872" y="2520"/>
                  </a:lnTo>
                  <a:lnTo>
                    <a:pt x="872" y="2513"/>
                  </a:lnTo>
                  <a:lnTo>
                    <a:pt x="872" y="2506"/>
                  </a:lnTo>
                  <a:lnTo>
                    <a:pt x="869" y="2499"/>
                  </a:lnTo>
                  <a:lnTo>
                    <a:pt x="869" y="2491"/>
                  </a:lnTo>
                  <a:lnTo>
                    <a:pt x="867" y="2487"/>
                  </a:lnTo>
                  <a:lnTo>
                    <a:pt x="867" y="2479"/>
                  </a:lnTo>
                  <a:lnTo>
                    <a:pt x="867" y="2472"/>
                  </a:lnTo>
                  <a:lnTo>
                    <a:pt x="867" y="2465"/>
                  </a:lnTo>
                  <a:lnTo>
                    <a:pt x="867" y="2458"/>
                  </a:lnTo>
                  <a:lnTo>
                    <a:pt x="867" y="2453"/>
                  </a:lnTo>
                  <a:lnTo>
                    <a:pt x="864" y="2449"/>
                  </a:lnTo>
                  <a:lnTo>
                    <a:pt x="864" y="2444"/>
                  </a:lnTo>
                  <a:lnTo>
                    <a:pt x="864" y="2439"/>
                  </a:lnTo>
                  <a:lnTo>
                    <a:pt x="864" y="2434"/>
                  </a:lnTo>
                  <a:lnTo>
                    <a:pt x="862" y="2429"/>
                  </a:lnTo>
                  <a:lnTo>
                    <a:pt x="862" y="2425"/>
                  </a:lnTo>
                  <a:lnTo>
                    <a:pt x="860" y="2420"/>
                  </a:lnTo>
                  <a:lnTo>
                    <a:pt x="860" y="2415"/>
                  </a:lnTo>
                  <a:lnTo>
                    <a:pt x="857" y="2410"/>
                  </a:lnTo>
                  <a:lnTo>
                    <a:pt x="857" y="2406"/>
                  </a:lnTo>
                  <a:lnTo>
                    <a:pt x="855" y="2403"/>
                  </a:lnTo>
                  <a:lnTo>
                    <a:pt x="855" y="2399"/>
                  </a:lnTo>
                  <a:lnTo>
                    <a:pt x="855" y="2394"/>
                  </a:lnTo>
                  <a:lnTo>
                    <a:pt x="853" y="2389"/>
                  </a:lnTo>
                  <a:lnTo>
                    <a:pt x="850" y="2384"/>
                  </a:lnTo>
                  <a:lnTo>
                    <a:pt x="850" y="2382"/>
                  </a:lnTo>
                  <a:lnTo>
                    <a:pt x="850" y="2375"/>
                  </a:lnTo>
                  <a:lnTo>
                    <a:pt x="848" y="2372"/>
                  </a:lnTo>
                  <a:lnTo>
                    <a:pt x="848" y="2368"/>
                  </a:lnTo>
                  <a:lnTo>
                    <a:pt x="845" y="2363"/>
                  </a:lnTo>
                  <a:lnTo>
                    <a:pt x="843" y="2358"/>
                  </a:lnTo>
                  <a:lnTo>
                    <a:pt x="843" y="2353"/>
                  </a:lnTo>
                  <a:lnTo>
                    <a:pt x="841" y="2351"/>
                  </a:lnTo>
                  <a:lnTo>
                    <a:pt x="841" y="2346"/>
                  </a:lnTo>
                  <a:lnTo>
                    <a:pt x="838" y="2344"/>
                  </a:lnTo>
                  <a:lnTo>
                    <a:pt x="836" y="2339"/>
                  </a:lnTo>
                  <a:lnTo>
                    <a:pt x="836" y="2334"/>
                  </a:lnTo>
                  <a:lnTo>
                    <a:pt x="834" y="2329"/>
                  </a:lnTo>
                  <a:lnTo>
                    <a:pt x="834" y="2327"/>
                  </a:lnTo>
                  <a:lnTo>
                    <a:pt x="831" y="2322"/>
                  </a:lnTo>
                  <a:lnTo>
                    <a:pt x="829" y="2320"/>
                  </a:lnTo>
                  <a:lnTo>
                    <a:pt x="829" y="2315"/>
                  </a:lnTo>
                  <a:lnTo>
                    <a:pt x="826" y="2310"/>
                  </a:lnTo>
                  <a:lnTo>
                    <a:pt x="826" y="2308"/>
                  </a:lnTo>
                  <a:lnTo>
                    <a:pt x="824" y="2303"/>
                  </a:lnTo>
                  <a:lnTo>
                    <a:pt x="824" y="2301"/>
                  </a:lnTo>
                  <a:lnTo>
                    <a:pt x="822" y="2296"/>
                  </a:lnTo>
                  <a:lnTo>
                    <a:pt x="819" y="2291"/>
                  </a:lnTo>
                  <a:lnTo>
                    <a:pt x="819" y="2289"/>
                  </a:lnTo>
                  <a:lnTo>
                    <a:pt x="817" y="2284"/>
                  </a:lnTo>
                  <a:lnTo>
                    <a:pt x="817" y="2277"/>
                  </a:lnTo>
                  <a:lnTo>
                    <a:pt x="812" y="2272"/>
                  </a:lnTo>
                  <a:lnTo>
                    <a:pt x="810" y="2265"/>
                  </a:lnTo>
                  <a:lnTo>
                    <a:pt x="810" y="2260"/>
                  </a:lnTo>
                  <a:lnTo>
                    <a:pt x="807" y="2253"/>
                  </a:lnTo>
                  <a:lnTo>
                    <a:pt x="805" y="2248"/>
                  </a:lnTo>
                  <a:lnTo>
                    <a:pt x="803" y="2244"/>
                  </a:lnTo>
                  <a:lnTo>
                    <a:pt x="803" y="2239"/>
                  </a:lnTo>
                  <a:lnTo>
                    <a:pt x="803" y="2232"/>
                  </a:lnTo>
                  <a:lnTo>
                    <a:pt x="800" y="2229"/>
                  </a:lnTo>
                  <a:lnTo>
                    <a:pt x="800" y="2222"/>
                  </a:lnTo>
                  <a:lnTo>
                    <a:pt x="803" y="2220"/>
                  </a:lnTo>
                  <a:lnTo>
                    <a:pt x="803" y="2215"/>
                  </a:lnTo>
                  <a:lnTo>
                    <a:pt x="803" y="2208"/>
                  </a:lnTo>
                  <a:lnTo>
                    <a:pt x="805" y="2201"/>
                  </a:lnTo>
                  <a:lnTo>
                    <a:pt x="805" y="2194"/>
                  </a:lnTo>
                  <a:lnTo>
                    <a:pt x="810" y="2184"/>
                  </a:lnTo>
                  <a:lnTo>
                    <a:pt x="812" y="2172"/>
                  </a:lnTo>
                  <a:lnTo>
                    <a:pt x="817" y="2160"/>
                  </a:lnTo>
                  <a:lnTo>
                    <a:pt x="819" y="2148"/>
                  </a:lnTo>
                  <a:lnTo>
                    <a:pt x="824" y="2132"/>
                  </a:lnTo>
                  <a:lnTo>
                    <a:pt x="829" y="2117"/>
                  </a:lnTo>
                  <a:lnTo>
                    <a:pt x="834" y="2103"/>
                  </a:lnTo>
                  <a:lnTo>
                    <a:pt x="841" y="2086"/>
                  </a:lnTo>
                  <a:lnTo>
                    <a:pt x="845" y="2070"/>
                  </a:lnTo>
                  <a:lnTo>
                    <a:pt x="853" y="2051"/>
                  </a:lnTo>
                  <a:lnTo>
                    <a:pt x="860" y="2032"/>
                  </a:lnTo>
                  <a:lnTo>
                    <a:pt x="867" y="2013"/>
                  </a:lnTo>
                  <a:lnTo>
                    <a:pt x="874" y="1991"/>
                  </a:lnTo>
                  <a:lnTo>
                    <a:pt x="881" y="1970"/>
                  </a:lnTo>
                  <a:lnTo>
                    <a:pt x="891" y="1948"/>
                  </a:lnTo>
                  <a:lnTo>
                    <a:pt x="900" y="1927"/>
                  </a:lnTo>
                  <a:lnTo>
                    <a:pt x="910" y="1903"/>
                  </a:lnTo>
                  <a:lnTo>
                    <a:pt x="917" y="1879"/>
                  </a:lnTo>
                  <a:lnTo>
                    <a:pt x="926" y="1855"/>
                  </a:lnTo>
                  <a:lnTo>
                    <a:pt x="938" y="1832"/>
                  </a:lnTo>
                  <a:lnTo>
                    <a:pt x="948" y="1805"/>
                  </a:lnTo>
                  <a:lnTo>
                    <a:pt x="957" y="1779"/>
                  </a:lnTo>
                  <a:lnTo>
                    <a:pt x="967" y="1755"/>
                  </a:lnTo>
                  <a:lnTo>
                    <a:pt x="979" y="1727"/>
                  </a:lnTo>
                  <a:lnTo>
                    <a:pt x="988" y="1701"/>
                  </a:lnTo>
                  <a:lnTo>
                    <a:pt x="1000" y="1674"/>
                  </a:lnTo>
                  <a:lnTo>
                    <a:pt x="1010" y="1648"/>
                  </a:lnTo>
                  <a:lnTo>
                    <a:pt x="1022" y="1620"/>
                  </a:lnTo>
                  <a:lnTo>
                    <a:pt x="1034" y="1591"/>
                  </a:lnTo>
                  <a:lnTo>
                    <a:pt x="1045" y="1565"/>
                  </a:lnTo>
                  <a:lnTo>
                    <a:pt x="1055" y="1536"/>
                  </a:lnTo>
                  <a:lnTo>
                    <a:pt x="1067" y="1510"/>
                  </a:lnTo>
                  <a:lnTo>
                    <a:pt x="1079" y="1482"/>
                  </a:lnTo>
                  <a:lnTo>
                    <a:pt x="1091" y="1453"/>
                  </a:lnTo>
                  <a:lnTo>
                    <a:pt x="1103" y="1427"/>
                  </a:lnTo>
                  <a:lnTo>
                    <a:pt x="1115" y="1398"/>
                  </a:lnTo>
                  <a:lnTo>
                    <a:pt x="1124" y="1370"/>
                  </a:lnTo>
                  <a:lnTo>
                    <a:pt x="1138" y="1343"/>
                  </a:lnTo>
                  <a:lnTo>
                    <a:pt x="1148" y="1315"/>
                  </a:lnTo>
                  <a:lnTo>
                    <a:pt x="1162" y="1291"/>
                  </a:lnTo>
                  <a:lnTo>
                    <a:pt x="1172" y="1262"/>
                  </a:lnTo>
                  <a:lnTo>
                    <a:pt x="1184" y="1236"/>
                  </a:lnTo>
                  <a:lnTo>
                    <a:pt x="1198" y="1210"/>
                  </a:lnTo>
                  <a:lnTo>
                    <a:pt x="1207" y="1184"/>
                  </a:lnTo>
                  <a:lnTo>
                    <a:pt x="1217" y="1158"/>
                  </a:lnTo>
                  <a:lnTo>
                    <a:pt x="1229" y="1134"/>
                  </a:lnTo>
                  <a:lnTo>
                    <a:pt x="1241" y="1108"/>
                  </a:lnTo>
                  <a:lnTo>
                    <a:pt x="1253" y="1084"/>
                  </a:lnTo>
                  <a:lnTo>
                    <a:pt x="1262" y="1060"/>
                  </a:lnTo>
                  <a:lnTo>
                    <a:pt x="1274" y="1038"/>
                  </a:lnTo>
                  <a:lnTo>
                    <a:pt x="1284" y="1012"/>
                  </a:lnTo>
                  <a:lnTo>
                    <a:pt x="1296" y="993"/>
                  </a:lnTo>
                  <a:lnTo>
                    <a:pt x="1305" y="972"/>
                  </a:lnTo>
                  <a:lnTo>
                    <a:pt x="1315" y="950"/>
                  </a:lnTo>
                  <a:lnTo>
                    <a:pt x="1324" y="929"/>
                  </a:lnTo>
                  <a:lnTo>
                    <a:pt x="1336" y="912"/>
                  </a:lnTo>
                  <a:lnTo>
                    <a:pt x="1343" y="891"/>
                  </a:lnTo>
                  <a:lnTo>
                    <a:pt x="1353" y="874"/>
                  </a:lnTo>
                  <a:lnTo>
                    <a:pt x="1362" y="857"/>
                  </a:lnTo>
                  <a:lnTo>
                    <a:pt x="1369" y="843"/>
                  </a:lnTo>
                  <a:lnTo>
                    <a:pt x="1374" y="836"/>
                  </a:lnTo>
                  <a:lnTo>
                    <a:pt x="1377" y="831"/>
                  </a:lnTo>
                  <a:lnTo>
                    <a:pt x="1381" y="826"/>
                  </a:lnTo>
                  <a:lnTo>
                    <a:pt x="1386" y="819"/>
                  </a:lnTo>
                  <a:lnTo>
                    <a:pt x="1391" y="815"/>
                  </a:lnTo>
                  <a:lnTo>
                    <a:pt x="1396" y="810"/>
                  </a:lnTo>
                  <a:lnTo>
                    <a:pt x="1400" y="805"/>
                  </a:lnTo>
                  <a:lnTo>
                    <a:pt x="1407" y="800"/>
                  </a:lnTo>
                  <a:lnTo>
                    <a:pt x="1412" y="796"/>
                  </a:lnTo>
                  <a:lnTo>
                    <a:pt x="1419" y="791"/>
                  </a:lnTo>
                  <a:lnTo>
                    <a:pt x="1427" y="788"/>
                  </a:lnTo>
                  <a:lnTo>
                    <a:pt x="1434" y="784"/>
                  </a:lnTo>
                  <a:lnTo>
                    <a:pt x="1438" y="779"/>
                  </a:lnTo>
                  <a:lnTo>
                    <a:pt x="1446" y="774"/>
                  </a:lnTo>
                  <a:lnTo>
                    <a:pt x="1450" y="774"/>
                  </a:lnTo>
                  <a:lnTo>
                    <a:pt x="1453" y="772"/>
                  </a:lnTo>
                  <a:lnTo>
                    <a:pt x="1455" y="772"/>
                  </a:lnTo>
                  <a:lnTo>
                    <a:pt x="1460" y="769"/>
                  </a:lnTo>
                  <a:lnTo>
                    <a:pt x="1467" y="765"/>
                  </a:lnTo>
                  <a:lnTo>
                    <a:pt x="1472" y="762"/>
                  </a:lnTo>
                  <a:lnTo>
                    <a:pt x="1477" y="760"/>
                  </a:lnTo>
                  <a:lnTo>
                    <a:pt x="1484" y="757"/>
                  </a:lnTo>
                  <a:lnTo>
                    <a:pt x="1491" y="753"/>
                  </a:lnTo>
                  <a:lnTo>
                    <a:pt x="1496" y="753"/>
                  </a:lnTo>
                  <a:lnTo>
                    <a:pt x="1503" y="750"/>
                  </a:lnTo>
                  <a:lnTo>
                    <a:pt x="1508" y="748"/>
                  </a:lnTo>
                  <a:lnTo>
                    <a:pt x="1512" y="746"/>
                  </a:lnTo>
                  <a:lnTo>
                    <a:pt x="1515" y="746"/>
                  </a:lnTo>
                  <a:lnTo>
                    <a:pt x="1519" y="743"/>
                  </a:lnTo>
                  <a:lnTo>
                    <a:pt x="1524" y="743"/>
                  </a:lnTo>
                  <a:lnTo>
                    <a:pt x="1527" y="741"/>
                  </a:lnTo>
                  <a:lnTo>
                    <a:pt x="1529" y="741"/>
                  </a:lnTo>
                  <a:lnTo>
                    <a:pt x="1531" y="738"/>
                  </a:lnTo>
                  <a:lnTo>
                    <a:pt x="1534" y="738"/>
                  </a:lnTo>
                  <a:lnTo>
                    <a:pt x="1541" y="736"/>
                  </a:lnTo>
                  <a:lnTo>
                    <a:pt x="1546" y="736"/>
                  </a:lnTo>
                  <a:lnTo>
                    <a:pt x="1553" y="734"/>
                  </a:lnTo>
                  <a:lnTo>
                    <a:pt x="1558" y="729"/>
                  </a:lnTo>
                  <a:lnTo>
                    <a:pt x="1565" y="726"/>
                  </a:lnTo>
                  <a:lnTo>
                    <a:pt x="1572" y="724"/>
                  </a:lnTo>
                  <a:lnTo>
                    <a:pt x="1577" y="719"/>
                  </a:lnTo>
                  <a:lnTo>
                    <a:pt x="1584" y="717"/>
                  </a:lnTo>
                  <a:lnTo>
                    <a:pt x="1591" y="712"/>
                  </a:lnTo>
                  <a:lnTo>
                    <a:pt x="1596" y="707"/>
                  </a:lnTo>
                  <a:lnTo>
                    <a:pt x="1603" y="705"/>
                  </a:lnTo>
                  <a:lnTo>
                    <a:pt x="1610" y="700"/>
                  </a:lnTo>
                  <a:lnTo>
                    <a:pt x="1617" y="695"/>
                  </a:lnTo>
                  <a:lnTo>
                    <a:pt x="1624" y="691"/>
                  </a:lnTo>
                  <a:lnTo>
                    <a:pt x="1629" y="686"/>
                  </a:lnTo>
                  <a:lnTo>
                    <a:pt x="1636" y="681"/>
                  </a:lnTo>
                  <a:lnTo>
                    <a:pt x="1641" y="676"/>
                  </a:lnTo>
                  <a:lnTo>
                    <a:pt x="1648" y="669"/>
                  </a:lnTo>
                  <a:lnTo>
                    <a:pt x="1655" y="665"/>
                  </a:lnTo>
                  <a:lnTo>
                    <a:pt x="1660" y="660"/>
                  </a:lnTo>
                  <a:lnTo>
                    <a:pt x="1665" y="653"/>
                  </a:lnTo>
                  <a:lnTo>
                    <a:pt x="1672" y="648"/>
                  </a:lnTo>
                  <a:lnTo>
                    <a:pt x="1679" y="643"/>
                  </a:lnTo>
                  <a:lnTo>
                    <a:pt x="1684" y="636"/>
                  </a:lnTo>
                  <a:lnTo>
                    <a:pt x="1689" y="629"/>
                  </a:lnTo>
                  <a:lnTo>
                    <a:pt x="1696" y="624"/>
                  </a:lnTo>
                  <a:lnTo>
                    <a:pt x="1700" y="617"/>
                  </a:lnTo>
                  <a:lnTo>
                    <a:pt x="1705" y="610"/>
                  </a:lnTo>
                  <a:lnTo>
                    <a:pt x="1712" y="603"/>
                  </a:lnTo>
                  <a:lnTo>
                    <a:pt x="1717" y="598"/>
                  </a:lnTo>
                  <a:lnTo>
                    <a:pt x="1722" y="591"/>
                  </a:lnTo>
                  <a:lnTo>
                    <a:pt x="1727" y="584"/>
                  </a:lnTo>
                  <a:lnTo>
                    <a:pt x="1731" y="576"/>
                  </a:lnTo>
                  <a:lnTo>
                    <a:pt x="1736" y="569"/>
                  </a:lnTo>
                  <a:lnTo>
                    <a:pt x="1741" y="562"/>
                  </a:lnTo>
                  <a:lnTo>
                    <a:pt x="1743" y="555"/>
                  </a:lnTo>
                  <a:lnTo>
                    <a:pt x="1748" y="548"/>
                  </a:lnTo>
                  <a:lnTo>
                    <a:pt x="1750" y="541"/>
                  </a:lnTo>
                  <a:lnTo>
                    <a:pt x="1755" y="531"/>
                  </a:lnTo>
                  <a:lnTo>
                    <a:pt x="1758" y="524"/>
                  </a:lnTo>
                  <a:lnTo>
                    <a:pt x="1762" y="517"/>
                  </a:lnTo>
                  <a:lnTo>
                    <a:pt x="1765" y="510"/>
                  </a:lnTo>
                  <a:lnTo>
                    <a:pt x="1767" y="503"/>
                  </a:lnTo>
                  <a:lnTo>
                    <a:pt x="1769" y="495"/>
                  </a:lnTo>
                  <a:lnTo>
                    <a:pt x="1772" y="486"/>
                  </a:lnTo>
                  <a:lnTo>
                    <a:pt x="1774" y="479"/>
                  </a:lnTo>
                  <a:lnTo>
                    <a:pt x="1777" y="472"/>
                  </a:lnTo>
                  <a:lnTo>
                    <a:pt x="1779" y="464"/>
                  </a:lnTo>
                  <a:lnTo>
                    <a:pt x="1779" y="455"/>
                  </a:lnTo>
                  <a:lnTo>
                    <a:pt x="1779" y="448"/>
                  </a:lnTo>
                  <a:lnTo>
                    <a:pt x="1779" y="441"/>
                  </a:lnTo>
                  <a:lnTo>
                    <a:pt x="1779" y="431"/>
                  </a:lnTo>
                  <a:lnTo>
                    <a:pt x="1779" y="424"/>
                  </a:lnTo>
                  <a:lnTo>
                    <a:pt x="1779" y="417"/>
                  </a:lnTo>
                  <a:lnTo>
                    <a:pt x="1779" y="407"/>
                  </a:lnTo>
                  <a:lnTo>
                    <a:pt x="1779" y="400"/>
                  </a:lnTo>
                  <a:lnTo>
                    <a:pt x="1777" y="393"/>
                  </a:lnTo>
                  <a:lnTo>
                    <a:pt x="1774" y="386"/>
                  </a:lnTo>
                  <a:lnTo>
                    <a:pt x="1772" y="379"/>
                  </a:lnTo>
                  <a:lnTo>
                    <a:pt x="1772" y="369"/>
                  </a:lnTo>
                  <a:lnTo>
                    <a:pt x="1769" y="362"/>
                  </a:lnTo>
                  <a:lnTo>
                    <a:pt x="1765" y="355"/>
                  </a:lnTo>
                  <a:lnTo>
                    <a:pt x="1762" y="348"/>
                  </a:lnTo>
                  <a:lnTo>
                    <a:pt x="1758" y="341"/>
                  </a:lnTo>
                  <a:lnTo>
                    <a:pt x="1753" y="331"/>
                  </a:lnTo>
                  <a:lnTo>
                    <a:pt x="1748" y="324"/>
                  </a:lnTo>
                  <a:lnTo>
                    <a:pt x="1743" y="317"/>
                  </a:lnTo>
                  <a:lnTo>
                    <a:pt x="1739" y="312"/>
                  </a:lnTo>
                  <a:lnTo>
                    <a:pt x="1734" y="305"/>
                  </a:lnTo>
                  <a:lnTo>
                    <a:pt x="1727" y="298"/>
                  </a:lnTo>
                  <a:lnTo>
                    <a:pt x="1719" y="293"/>
                  </a:lnTo>
                  <a:lnTo>
                    <a:pt x="1715" y="286"/>
                  </a:lnTo>
                  <a:lnTo>
                    <a:pt x="1710" y="281"/>
                  </a:lnTo>
                  <a:lnTo>
                    <a:pt x="1703" y="276"/>
                  </a:lnTo>
                  <a:lnTo>
                    <a:pt x="1696" y="272"/>
                  </a:lnTo>
                  <a:lnTo>
                    <a:pt x="1689" y="267"/>
                  </a:lnTo>
                  <a:lnTo>
                    <a:pt x="1679" y="262"/>
                  </a:lnTo>
                  <a:lnTo>
                    <a:pt x="1672" y="257"/>
                  </a:lnTo>
                  <a:lnTo>
                    <a:pt x="1665" y="252"/>
                  </a:lnTo>
                  <a:lnTo>
                    <a:pt x="1658" y="250"/>
                  </a:lnTo>
                  <a:lnTo>
                    <a:pt x="1648" y="245"/>
                  </a:lnTo>
                  <a:lnTo>
                    <a:pt x="1641" y="241"/>
                  </a:lnTo>
                  <a:lnTo>
                    <a:pt x="1634" y="238"/>
                  </a:lnTo>
                  <a:lnTo>
                    <a:pt x="1624" y="236"/>
                  </a:lnTo>
                  <a:lnTo>
                    <a:pt x="1617" y="231"/>
                  </a:lnTo>
                  <a:lnTo>
                    <a:pt x="1608" y="229"/>
                  </a:lnTo>
                  <a:lnTo>
                    <a:pt x="1598" y="226"/>
                  </a:lnTo>
                  <a:lnTo>
                    <a:pt x="1591" y="224"/>
                  </a:lnTo>
                  <a:lnTo>
                    <a:pt x="1581" y="222"/>
                  </a:lnTo>
                  <a:lnTo>
                    <a:pt x="1574" y="219"/>
                  </a:lnTo>
                  <a:lnTo>
                    <a:pt x="1565" y="217"/>
                  </a:lnTo>
                  <a:lnTo>
                    <a:pt x="1558" y="217"/>
                  </a:lnTo>
                  <a:lnTo>
                    <a:pt x="1548" y="212"/>
                  </a:lnTo>
                  <a:lnTo>
                    <a:pt x="1541" y="212"/>
                  </a:lnTo>
                  <a:lnTo>
                    <a:pt x="1531" y="210"/>
                  </a:lnTo>
                  <a:lnTo>
                    <a:pt x="1522" y="210"/>
                  </a:lnTo>
                  <a:lnTo>
                    <a:pt x="1515" y="207"/>
                  </a:lnTo>
                  <a:lnTo>
                    <a:pt x="1505" y="205"/>
                  </a:lnTo>
                  <a:lnTo>
                    <a:pt x="1498" y="205"/>
                  </a:lnTo>
                  <a:lnTo>
                    <a:pt x="1488" y="205"/>
                  </a:lnTo>
                  <a:lnTo>
                    <a:pt x="1481" y="202"/>
                  </a:lnTo>
                  <a:lnTo>
                    <a:pt x="1474" y="202"/>
                  </a:lnTo>
                  <a:lnTo>
                    <a:pt x="1467" y="202"/>
                  </a:lnTo>
                  <a:lnTo>
                    <a:pt x="1457" y="202"/>
                  </a:lnTo>
                  <a:lnTo>
                    <a:pt x="1450" y="202"/>
                  </a:lnTo>
                  <a:lnTo>
                    <a:pt x="1443" y="200"/>
                  </a:lnTo>
                  <a:lnTo>
                    <a:pt x="1436" y="200"/>
                  </a:lnTo>
                  <a:lnTo>
                    <a:pt x="1429" y="200"/>
                  </a:lnTo>
                  <a:lnTo>
                    <a:pt x="1422" y="200"/>
                  </a:lnTo>
                  <a:lnTo>
                    <a:pt x="1415" y="200"/>
                  </a:lnTo>
                  <a:lnTo>
                    <a:pt x="1410" y="200"/>
                  </a:lnTo>
                  <a:lnTo>
                    <a:pt x="1405" y="200"/>
                  </a:lnTo>
                  <a:lnTo>
                    <a:pt x="1398" y="200"/>
                  </a:lnTo>
                  <a:lnTo>
                    <a:pt x="1393" y="200"/>
                  </a:lnTo>
                  <a:lnTo>
                    <a:pt x="1388" y="200"/>
                  </a:lnTo>
                  <a:lnTo>
                    <a:pt x="1384" y="200"/>
                  </a:lnTo>
                  <a:lnTo>
                    <a:pt x="1377" y="200"/>
                  </a:lnTo>
                  <a:lnTo>
                    <a:pt x="1374" y="200"/>
                  </a:lnTo>
                  <a:lnTo>
                    <a:pt x="1369" y="200"/>
                  </a:lnTo>
                  <a:lnTo>
                    <a:pt x="1367" y="200"/>
                  </a:lnTo>
                  <a:lnTo>
                    <a:pt x="1360" y="200"/>
                  </a:lnTo>
                  <a:lnTo>
                    <a:pt x="1357" y="202"/>
                  </a:lnTo>
                  <a:lnTo>
                    <a:pt x="1355" y="202"/>
                  </a:lnTo>
                  <a:lnTo>
                    <a:pt x="1353" y="202"/>
                  </a:lnTo>
                  <a:close/>
                </a:path>
              </a:pathLst>
            </a:custGeom>
            <a:solidFill>
              <a:srgbClr val="000000"/>
            </a:solidFill>
            <a:ln w="9525">
              <a:noFill/>
              <a:round/>
              <a:headEnd/>
              <a:tailEnd/>
            </a:ln>
          </p:spPr>
          <p:txBody>
            <a:bodyPr/>
            <a:lstStyle/>
            <a:p>
              <a:endParaRPr lang="en-US"/>
            </a:p>
          </p:txBody>
        </p:sp>
        <p:sp>
          <p:nvSpPr>
            <p:cNvPr id="91" name="Freeform 22"/>
            <p:cNvSpPr>
              <a:spLocks/>
            </p:cNvSpPr>
            <p:nvPr/>
          </p:nvSpPr>
          <p:spPr bwMode="auto">
            <a:xfrm>
              <a:off x="3965" y="1227"/>
              <a:ext cx="1460" cy="2470"/>
            </a:xfrm>
            <a:custGeom>
              <a:avLst/>
              <a:gdLst>
                <a:gd name="T0" fmla="*/ 1077 w 1460"/>
                <a:gd name="T1" fmla="*/ 96 h 2470"/>
                <a:gd name="T2" fmla="*/ 1031 w 1460"/>
                <a:gd name="T3" fmla="*/ 55 h 2470"/>
                <a:gd name="T4" fmla="*/ 989 w 1460"/>
                <a:gd name="T5" fmla="*/ 24 h 2470"/>
                <a:gd name="T6" fmla="*/ 948 w 1460"/>
                <a:gd name="T7" fmla="*/ 0 h 2470"/>
                <a:gd name="T8" fmla="*/ 889 w 1460"/>
                <a:gd name="T9" fmla="*/ 22 h 2470"/>
                <a:gd name="T10" fmla="*/ 865 w 1460"/>
                <a:gd name="T11" fmla="*/ 67 h 2470"/>
                <a:gd name="T12" fmla="*/ 850 w 1460"/>
                <a:gd name="T13" fmla="*/ 127 h 2470"/>
                <a:gd name="T14" fmla="*/ 850 w 1460"/>
                <a:gd name="T15" fmla="*/ 167 h 2470"/>
                <a:gd name="T16" fmla="*/ 860 w 1460"/>
                <a:gd name="T17" fmla="*/ 208 h 2470"/>
                <a:gd name="T18" fmla="*/ 879 w 1460"/>
                <a:gd name="T19" fmla="*/ 258 h 2470"/>
                <a:gd name="T20" fmla="*/ 910 w 1460"/>
                <a:gd name="T21" fmla="*/ 308 h 2470"/>
                <a:gd name="T22" fmla="*/ 946 w 1460"/>
                <a:gd name="T23" fmla="*/ 358 h 2470"/>
                <a:gd name="T24" fmla="*/ 991 w 1460"/>
                <a:gd name="T25" fmla="*/ 408 h 2470"/>
                <a:gd name="T26" fmla="*/ 346 w 1460"/>
                <a:gd name="T27" fmla="*/ 1961 h 2470"/>
                <a:gd name="T28" fmla="*/ 298 w 1460"/>
                <a:gd name="T29" fmla="*/ 1985 h 2470"/>
                <a:gd name="T30" fmla="*/ 229 w 1460"/>
                <a:gd name="T31" fmla="*/ 2023 h 2470"/>
                <a:gd name="T32" fmla="*/ 148 w 1460"/>
                <a:gd name="T33" fmla="*/ 2073 h 2470"/>
                <a:gd name="T34" fmla="*/ 72 w 1460"/>
                <a:gd name="T35" fmla="*/ 2125 h 2470"/>
                <a:gd name="T36" fmla="*/ 17 w 1460"/>
                <a:gd name="T37" fmla="*/ 2180 h 2470"/>
                <a:gd name="T38" fmla="*/ 3 w 1460"/>
                <a:gd name="T39" fmla="*/ 2225 h 2470"/>
                <a:gd name="T40" fmla="*/ 38 w 1460"/>
                <a:gd name="T41" fmla="*/ 2263 h 2470"/>
                <a:gd name="T42" fmla="*/ 105 w 1460"/>
                <a:gd name="T43" fmla="*/ 2294 h 2470"/>
                <a:gd name="T44" fmla="*/ 179 w 1460"/>
                <a:gd name="T45" fmla="*/ 2316 h 2470"/>
                <a:gd name="T46" fmla="*/ 243 w 1460"/>
                <a:gd name="T47" fmla="*/ 2328 h 2470"/>
                <a:gd name="T48" fmla="*/ 286 w 1460"/>
                <a:gd name="T49" fmla="*/ 2344 h 2470"/>
                <a:gd name="T50" fmla="*/ 331 w 1460"/>
                <a:gd name="T51" fmla="*/ 2385 h 2470"/>
                <a:gd name="T52" fmla="*/ 381 w 1460"/>
                <a:gd name="T53" fmla="*/ 2425 h 2470"/>
                <a:gd name="T54" fmla="*/ 434 w 1460"/>
                <a:gd name="T55" fmla="*/ 2456 h 2470"/>
                <a:gd name="T56" fmla="*/ 481 w 1460"/>
                <a:gd name="T57" fmla="*/ 2470 h 2470"/>
                <a:gd name="T58" fmla="*/ 529 w 1460"/>
                <a:gd name="T59" fmla="*/ 2439 h 2470"/>
                <a:gd name="T60" fmla="*/ 543 w 1460"/>
                <a:gd name="T61" fmla="*/ 2385 h 2470"/>
                <a:gd name="T62" fmla="*/ 543 w 1460"/>
                <a:gd name="T63" fmla="*/ 2344 h 2470"/>
                <a:gd name="T64" fmla="*/ 536 w 1460"/>
                <a:gd name="T65" fmla="*/ 2297 h 2470"/>
                <a:gd name="T66" fmla="*/ 529 w 1460"/>
                <a:gd name="T67" fmla="*/ 2249 h 2470"/>
                <a:gd name="T68" fmla="*/ 515 w 1460"/>
                <a:gd name="T69" fmla="*/ 2187 h 2470"/>
                <a:gd name="T70" fmla="*/ 496 w 1460"/>
                <a:gd name="T71" fmla="*/ 2127 h 2470"/>
                <a:gd name="T72" fmla="*/ 486 w 1460"/>
                <a:gd name="T73" fmla="*/ 2092 h 2470"/>
                <a:gd name="T74" fmla="*/ 510 w 1460"/>
                <a:gd name="T75" fmla="*/ 2025 h 2470"/>
                <a:gd name="T76" fmla="*/ 558 w 1460"/>
                <a:gd name="T77" fmla="*/ 1896 h 2470"/>
                <a:gd name="T78" fmla="*/ 624 w 1460"/>
                <a:gd name="T79" fmla="*/ 1723 h 2470"/>
                <a:gd name="T80" fmla="*/ 705 w 1460"/>
                <a:gd name="T81" fmla="*/ 1518 h 2470"/>
                <a:gd name="T82" fmla="*/ 793 w 1460"/>
                <a:gd name="T83" fmla="*/ 1299 h 2470"/>
                <a:gd name="T84" fmla="*/ 877 w 1460"/>
                <a:gd name="T85" fmla="*/ 1091 h 2470"/>
                <a:gd name="T86" fmla="*/ 955 w 1460"/>
                <a:gd name="T87" fmla="*/ 913 h 2470"/>
                <a:gd name="T88" fmla="*/ 1024 w 1460"/>
                <a:gd name="T89" fmla="*/ 756 h 2470"/>
                <a:gd name="T90" fmla="*/ 1081 w 1460"/>
                <a:gd name="T91" fmla="*/ 625 h 2470"/>
                <a:gd name="T92" fmla="*/ 1124 w 1460"/>
                <a:gd name="T93" fmla="*/ 534 h 2470"/>
                <a:gd name="T94" fmla="*/ 1146 w 1460"/>
                <a:gd name="T95" fmla="*/ 489 h 2470"/>
                <a:gd name="T96" fmla="*/ 1177 w 1460"/>
                <a:gd name="T97" fmla="*/ 479 h 2470"/>
                <a:gd name="T98" fmla="*/ 1246 w 1460"/>
                <a:gd name="T99" fmla="*/ 463 h 2470"/>
                <a:gd name="T100" fmla="*/ 1329 w 1460"/>
                <a:gd name="T101" fmla="*/ 434 h 2470"/>
                <a:gd name="T102" fmla="*/ 1405 w 1460"/>
                <a:gd name="T103" fmla="*/ 391 h 2470"/>
                <a:gd name="T104" fmla="*/ 1453 w 1460"/>
                <a:gd name="T105" fmla="*/ 332 h 2470"/>
                <a:gd name="T106" fmla="*/ 1448 w 1460"/>
                <a:gd name="T107" fmla="*/ 258 h 2470"/>
                <a:gd name="T108" fmla="*/ 1401 w 1460"/>
                <a:gd name="T109" fmla="*/ 201 h 2470"/>
                <a:gd name="T110" fmla="*/ 1336 w 1460"/>
                <a:gd name="T111" fmla="*/ 170 h 2470"/>
                <a:gd name="T112" fmla="*/ 1265 w 1460"/>
                <a:gd name="T113" fmla="*/ 155 h 2470"/>
                <a:gd name="T114" fmla="*/ 1198 w 1460"/>
                <a:gd name="T115" fmla="*/ 151 h 2470"/>
                <a:gd name="T116" fmla="*/ 1143 w 1460"/>
                <a:gd name="T117" fmla="*/ 141 h 24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60"/>
                <a:gd name="T178" fmla="*/ 0 h 2470"/>
                <a:gd name="T179" fmla="*/ 1460 w 1460"/>
                <a:gd name="T180" fmla="*/ 2470 h 24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60" h="2470">
                  <a:moveTo>
                    <a:pt x="1120" y="131"/>
                  </a:moveTo>
                  <a:lnTo>
                    <a:pt x="1115" y="129"/>
                  </a:lnTo>
                  <a:lnTo>
                    <a:pt x="1110" y="124"/>
                  </a:lnTo>
                  <a:lnTo>
                    <a:pt x="1105" y="122"/>
                  </a:lnTo>
                  <a:lnTo>
                    <a:pt x="1103" y="117"/>
                  </a:lnTo>
                  <a:lnTo>
                    <a:pt x="1098" y="115"/>
                  </a:lnTo>
                  <a:lnTo>
                    <a:pt x="1093" y="110"/>
                  </a:lnTo>
                  <a:lnTo>
                    <a:pt x="1089" y="108"/>
                  </a:lnTo>
                  <a:lnTo>
                    <a:pt x="1086" y="105"/>
                  </a:lnTo>
                  <a:lnTo>
                    <a:pt x="1079" y="101"/>
                  </a:lnTo>
                  <a:lnTo>
                    <a:pt x="1077" y="96"/>
                  </a:lnTo>
                  <a:lnTo>
                    <a:pt x="1072" y="93"/>
                  </a:lnTo>
                  <a:lnTo>
                    <a:pt x="1070" y="91"/>
                  </a:lnTo>
                  <a:lnTo>
                    <a:pt x="1065" y="86"/>
                  </a:lnTo>
                  <a:lnTo>
                    <a:pt x="1060" y="81"/>
                  </a:lnTo>
                  <a:lnTo>
                    <a:pt x="1055" y="79"/>
                  </a:lnTo>
                  <a:lnTo>
                    <a:pt x="1053" y="74"/>
                  </a:lnTo>
                  <a:lnTo>
                    <a:pt x="1048" y="72"/>
                  </a:lnTo>
                  <a:lnTo>
                    <a:pt x="1043" y="67"/>
                  </a:lnTo>
                  <a:lnTo>
                    <a:pt x="1039" y="62"/>
                  </a:lnTo>
                  <a:lnTo>
                    <a:pt x="1034" y="60"/>
                  </a:lnTo>
                  <a:lnTo>
                    <a:pt x="1031" y="55"/>
                  </a:lnTo>
                  <a:lnTo>
                    <a:pt x="1027" y="53"/>
                  </a:lnTo>
                  <a:lnTo>
                    <a:pt x="1024" y="51"/>
                  </a:lnTo>
                  <a:lnTo>
                    <a:pt x="1020" y="46"/>
                  </a:lnTo>
                  <a:lnTo>
                    <a:pt x="1015" y="43"/>
                  </a:lnTo>
                  <a:lnTo>
                    <a:pt x="1010" y="41"/>
                  </a:lnTo>
                  <a:lnTo>
                    <a:pt x="1008" y="36"/>
                  </a:lnTo>
                  <a:lnTo>
                    <a:pt x="1003" y="34"/>
                  </a:lnTo>
                  <a:lnTo>
                    <a:pt x="1000" y="31"/>
                  </a:lnTo>
                  <a:lnTo>
                    <a:pt x="996" y="29"/>
                  </a:lnTo>
                  <a:lnTo>
                    <a:pt x="993" y="24"/>
                  </a:lnTo>
                  <a:lnTo>
                    <a:pt x="989" y="24"/>
                  </a:lnTo>
                  <a:lnTo>
                    <a:pt x="986" y="22"/>
                  </a:lnTo>
                  <a:lnTo>
                    <a:pt x="981" y="17"/>
                  </a:lnTo>
                  <a:lnTo>
                    <a:pt x="977" y="15"/>
                  </a:lnTo>
                  <a:lnTo>
                    <a:pt x="974" y="15"/>
                  </a:lnTo>
                  <a:lnTo>
                    <a:pt x="970" y="12"/>
                  </a:lnTo>
                  <a:lnTo>
                    <a:pt x="965" y="10"/>
                  </a:lnTo>
                  <a:lnTo>
                    <a:pt x="962" y="8"/>
                  </a:lnTo>
                  <a:lnTo>
                    <a:pt x="960" y="8"/>
                  </a:lnTo>
                  <a:lnTo>
                    <a:pt x="955" y="5"/>
                  </a:lnTo>
                  <a:lnTo>
                    <a:pt x="953" y="3"/>
                  </a:lnTo>
                  <a:lnTo>
                    <a:pt x="948" y="0"/>
                  </a:lnTo>
                  <a:lnTo>
                    <a:pt x="946" y="0"/>
                  </a:lnTo>
                  <a:lnTo>
                    <a:pt x="939" y="0"/>
                  </a:lnTo>
                  <a:lnTo>
                    <a:pt x="931" y="0"/>
                  </a:lnTo>
                  <a:lnTo>
                    <a:pt x="924" y="0"/>
                  </a:lnTo>
                  <a:lnTo>
                    <a:pt x="920" y="0"/>
                  </a:lnTo>
                  <a:lnTo>
                    <a:pt x="912" y="3"/>
                  </a:lnTo>
                  <a:lnTo>
                    <a:pt x="908" y="8"/>
                  </a:lnTo>
                  <a:lnTo>
                    <a:pt x="900" y="10"/>
                  </a:lnTo>
                  <a:lnTo>
                    <a:pt x="893" y="15"/>
                  </a:lnTo>
                  <a:lnTo>
                    <a:pt x="891" y="17"/>
                  </a:lnTo>
                  <a:lnTo>
                    <a:pt x="889" y="22"/>
                  </a:lnTo>
                  <a:lnTo>
                    <a:pt x="886" y="24"/>
                  </a:lnTo>
                  <a:lnTo>
                    <a:pt x="884" y="29"/>
                  </a:lnTo>
                  <a:lnTo>
                    <a:pt x="881" y="31"/>
                  </a:lnTo>
                  <a:lnTo>
                    <a:pt x="879" y="34"/>
                  </a:lnTo>
                  <a:lnTo>
                    <a:pt x="877" y="39"/>
                  </a:lnTo>
                  <a:lnTo>
                    <a:pt x="874" y="43"/>
                  </a:lnTo>
                  <a:lnTo>
                    <a:pt x="872" y="46"/>
                  </a:lnTo>
                  <a:lnTo>
                    <a:pt x="869" y="53"/>
                  </a:lnTo>
                  <a:lnTo>
                    <a:pt x="869" y="55"/>
                  </a:lnTo>
                  <a:lnTo>
                    <a:pt x="865" y="62"/>
                  </a:lnTo>
                  <a:lnTo>
                    <a:pt x="865" y="67"/>
                  </a:lnTo>
                  <a:lnTo>
                    <a:pt x="862" y="72"/>
                  </a:lnTo>
                  <a:lnTo>
                    <a:pt x="860" y="77"/>
                  </a:lnTo>
                  <a:lnTo>
                    <a:pt x="858" y="84"/>
                  </a:lnTo>
                  <a:lnTo>
                    <a:pt x="858" y="89"/>
                  </a:lnTo>
                  <a:lnTo>
                    <a:pt x="855" y="96"/>
                  </a:lnTo>
                  <a:lnTo>
                    <a:pt x="855" y="101"/>
                  </a:lnTo>
                  <a:lnTo>
                    <a:pt x="855" y="108"/>
                  </a:lnTo>
                  <a:lnTo>
                    <a:pt x="853" y="115"/>
                  </a:lnTo>
                  <a:lnTo>
                    <a:pt x="853" y="122"/>
                  </a:lnTo>
                  <a:lnTo>
                    <a:pt x="850" y="124"/>
                  </a:lnTo>
                  <a:lnTo>
                    <a:pt x="850" y="127"/>
                  </a:lnTo>
                  <a:lnTo>
                    <a:pt x="850" y="131"/>
                  </a:lnTo>
                  <a:lnTo>
                    <a:pt x="850" y="136"/>
                  </a:lnTo>
                  <a:lnTo>
                    <a:pt x="850" y="139"/>
                  </a:lnTo>
                  <a:lnTo>
                    <a:pt x="850" y="141"/>
                  </a:lnTo>
                  <a:lnTo>
                    <a:pt x="850" y="146"/>
                  </a:lnTo>
                  <a:lnTo>
                    <a:pt x="850" y="148"/>
                  </a:lnTo>
                  <a:lnTo>
                    <a:pt x="850" y="153"/>
                  </a:lnTo>
                  <a:lnTo>
                    <a:pt x="850" y="155"/>
                  </a:lnTo>
                  <a:lnTo>
                    <a:pt x="850" y="160"/>
                  </a:lnTo>
                  <a:lnTo>
                    <a:pt x="850" y="162"/>
                  </a:lnTo>
                  <a:lnTo>
                    <a:pt x="850" y="167"/>
                  </a:lnTo>
                  <a:lnTo>
                    <a:pt x="850" y="170"/>
                  </a:lnTo>
                  <a:lnTo>
                    <a:pt x="853" y="174"/>
                  </a:lnTo>
                  <a:lnTo>
                    <a:pt x="853" y="177"/>
                  </a:lnTo>
                  <a:lnTo>
                    <a:pt x="853" y="182"/>
                  </a:lnTo>
                  <a:lnTo>
                    <a:pt x="855" y="184"/>
                  </a:lnTo>
                  <a:lnTo>
                    <a:pt x="855" y="189"/>
                  </a:lnTo>
                  <a:lnTo>
                    <a:pt x="855" y="193"/>
                  </a:lnTo>
                  <a:lnTo>
                    <a:pt x="855" y="198"/>
                  </a:lnTo>
                  <a:lnTo>
                    <a:pt x="858" y="201"/>
                  </a:lnTo>
                  <a:lnTo>
                    <a:pt x="858" y="205"/>
                  </a:lnTo>
                  <a:lnTo>
                    <a:pt x="860" y="208"/>
                  </a:lnTo>
                  <a:lnTo>
                    <a:pt x="862" y="212"/>
                  </a:lnTo>
                  <a:lnTo>
                    <a:pt x="862" y="215"/>
                  </a:lnTo>
                  <a:lnTo>
                    <a:pt x="862" y="220"/>
                  </a:lnTo>
                  <a:lnTo>
                    <a:pt x="865" y="222"/>
                  </a:lnTo>
                  <a:lnTo>
                    <a:pt x="865" y="227"/>
                  </a:lnTo>
                  <a:lnTo>
                    <a:pt x="869" y="232"/>
                  </a:lnTo>
                  <a:lnTo>
                    <a:pt x="869" y="236"/>
                  </a:lnTo>
                  <a:lnTo>
                    <a:pt x="872" y="243"/>
                  </a:lnTo>
                  <a:lnTo>
                    <a:pt x="874" y="246"/>
                  </a:lnTo>
                  <a:lnTo>
                    <a:pt x="877" y="253"/>
                  </a:lnTo>
                  <a:lnTo>
                    <a:pt x="879" y="258"/>
                  </a:lnTo>
                  <a:lnTo>
                    <a:pt x="881" y="262"/>
                  </a:lnTo>
                  <a:lnTo>
                    <a:pt x="884" y="267"/>
                  </a:lnTo>
                  <a:lnTo>
                    <a:pt x="886" y="270"/>
                  </a:lnTo>
                  <a:lnTo>
                    <a:pt x="889" y="277"/>
                  </a:lnTo>
                  <a:lnTo>
                    <a:pt x="893" y="282"/>
                  </a:lnTo>
                  <a:lnTo>
                    <a:pt x="893" y="286"/>
                  </a:lnTo>
                  <a:lnTo>
                    <a:pt x="898" y="291"/>
                  </a:lnTo>
                  <a:lnTo>
                    <a:pt x="900" y="296"/>
                  </a:lnTo>
                  <a:lnTo>
                    <a:pt x="905" y="301"/>
                  </a:lnTo>
                  <a:lnTo>
                    <a:pt x="908" y="305"/>
                  </a:lnTo>
                  <a:lnTo>
                    <a:pt x="910" y="308"/>
                  </a:lnTo>
                  <a:lnTo>
                    <a:pt x="915" y="313"/>
                  </a:lnTo>
                  <a:lnTo>
                    <a:pt x="917" y="320"/>
                  </a:lnTo>
                  <a:lnTo>
                    <a:pt x="920" y="322"/>
                  </a:lnTo>
                  <a:lnTo>
                    <a:pt x="922" y="327"/>
                  </a:lnTo>
                  <a:lnTo>
                    <a:pt x="927" y="332"/>
                  </a:lnTo>
                  <a:lnTo>
                    <a:pt x="929" y="336"/>
                  </a:lnTo>
                  <a:lnTo>
                    <a:pt x="931" y="339"/>
                  </a:lnTo>
                  <a:lnTo>
                    <a:pt x="936" y="343"/>
                  </a:lnTo>
                  <a:lnTo>
                    <a:pt x="939" y="348"/>
                  </a:lnTo>
                  <a:lnTo>
                    <a:pt x="941" y="353"/>
                  </a:lnTo>
                  <a:lnTo>
                    <a:pt x="946" y="358"/>
                  </a:lnTo>
                  <a:lnTo>
                    <a:pt x="948" y="360"/>
                  </a:lnTo>
                  <a:lnTo>
                    <a:pt x="953" y="365"/>
                  </a:lnTo>
                  <a:lnTo>
                    <a:pt x="955" y="370"/>
                  </a:lnTo>
                  <a:lnTo>
                    <a:pt x="958" y="372"/>
                  </a:lnTo>
                  <a:lnTo>
                    <a:pt x="962" y="374"/>
                  </a:lnTo>
                  <a:lnTo>
                    <a:pt x="965" y="379"/>
                  </a:lnTo>
                  <a:lnTo>
                    <a:pt x="967" y="382"/>
                  </a:lnTo>
                  <a:lnTo>
                    <a:pt x="972" y="389"/>
                  </a:lnTo>
                  <a:lnTo>
                    <a:pt x="979" y="396"/>
                  </a:lnTo>
                  <a:lnTo>
                    <a:pt x="984" y="403"/>
                  </a:lnTo>
                  <a:lnTo>
                    <a:pt x="991" y="408"/>
                  </a:lnTo>
                  <a:lnTo>
                    <a:pt x="993" y="413"/>
                  </a:lnTo>
                  <a:lnTo>
                    <a:pt x="1000" y="417"/>
                  </a:lnTo>
                  <a:lnTo>
                    <a:pt x="1003" y="422"/>
                  </a:lnTo>
                  <a:lnTo>
                    <a:pt x="1008" y="424"/>
                  </a:lnTo>
                  <a:lnTo>
                    <a:pt x="1010" y="429"/>
                  </a:lnTo>
                  <a:lnTo>
                    <a:pt x="1015" y="432"/>
                  </a:lnTo>
                  <a:lnTo>
                    <a:pt x="1017" y="434"/>
                  </a:lnTo>
                  <a:lnTo>
                    <a:pt x="1020" y="436"/>
                  </a:lnTo>
                  <a:lnTo>
                    <a:pt x="348" y="1961"/>
                  </a:lnTo>
                  <a:lnTo>
                    <a:pt x="346" y="1961"/>
                  </a:lnTo>
                  <a:lnTo>
                    <a:pt x="341" y="1963"/>
                  </a:lnTo>
                  <a:lnTo>
                    <a:pt x="336" y="1966"/>
                  </a:lnTo>
                  <a:lnTo>
                    <a:pt x="331" y="1968"/>
                  </a:lnTo>
                  <a:lnTo>
                    <a:pt x="329" y="1968"/>
                  </a:lnTo>
                  <a:lnTo>
                    <a:pt x="324" y="1970"/>
                  </a:lnTo>
                  <a:lnTo>
                    <a:pt x="322" y="1973"/>
                  </a:lnTo>
                  <a:lnTo>
                    <a:pt x="317" y="1975"/>
                  </a:lnTo>
                  <a:lnTo>
                    <a:pt x="312" y="1977"/>
                  </a:lnTo>
                  <a:lnTo>
                    <a:pt x="307" y="1980"/>
                  </a:lnTo>
                  <a:lnTo>
                    <a:pt x="305" y="1982"/>
                  </a:lnTo>
                  <a:lnTo>
                    <a:pt x="298" y="1985"/>
                  </a:lnTo>
                  <a:lnTo>
                    <a:pt x="293" y="1989"/>
                  </a:lnTo>
                  <a:lnTo>
                    <a:pt x="286" y="1989"/>
                  </a:lnTo>
                  <a:lnTo>
                    <a:pt x="281" y="1994"/>
                  </a:lnTo>
                  <a:lnTo>
                    <a:pt x="274" y="1996"/>
                  </a:lnTo>
                  <a:lnTo>
                    <a:pt x="269" y="2001"/>
                  </a:lnTo>
                  <a:lnTo>
                    <a:pt x="262" y="2006"/>
                  </a:lnTo>
                  <a:lnTo>
                    <a:pt x="255" y="2008"/>
                  </a:lnTo>
                  <a:lnTo>
                    <a:pt x="248" y="2013"/>
                  </a:lnTo>
                  <a:lnTo>
                    <a:pt x="241" y="2016"/>
                  </a:lnTo>
                  <a:lnTo>
                    <a:pt x="234" y="2020"/>
                  </a:lnTo>
                  <a:lnTo>
                    <a:pt x="229" y="2023"/>
                  </a:lnTo>
                  <a:lnTo>
                    <a:pt x="222" y="2027"/>
                  </a:lnTo>
                  <a:lnTo>
                    <a:pt x="215" y="2032"/>
                  </a:lnTo>
                  <a:lnTo>
                    <a:pt x="207" y="2037"/>
                  </a:lnTo>
                  <a:lnTo>
                    <a:pt x="200" y="2042"/>
                  </a:lnTo>
                  <a:lnTo>
                    <a:pt x="193" y="2044"/>
                  </a:lnTo>
                  <a:lnTo>
                    <a:pt x="186" y="2049"/>
                  </a:lnTo>
                  <a:lnTo>
                    <a:pt x="176" y="2054"/>
                  </a:lnTo>
                  <a:lnTo>
                    <a:pt x="172" y="2058"/>
                  </a:lnTo>
                  <a:lnTo>
                    <a:pt x="162" y="2063"/>
                  </a:lnTo>
                  <a:lnTo>
                    <a:pt x="155" y="2068"/>
                  </a:lnTo>
                  <a:lnTo>
                    <a:pt x="148" y="2073"/>
                  </a:lnTo>
                  <a:lnTo>
                    <a:pt x="141" y="2077"/>
                  </a:lnTo>
                  <a:lnTo>
                    <a:pt x="134" y="2082"/>
                  </a:lnTo>
                  <a:lnTo>
                    <a:pt x="126" y="2087"/>
                  </a:lnTo>
                  <a:lnTo>
                    <a:pt x="119" y="2092"/>
                  </a:lnTo>
                  <a:lnTo>
                    <a:pt x="112" y="2097"/>
                  </a:lnTo>
                  <a:lnTo>
                    <a:pt x="105" y="2099"/>
                  </a:lnTo>
                  <a:lnTo>
                    <a:pt x="100" y="2106"/>
                  </a:lnTo>
                  <a:lnTo>
                    <a:pt x="93" y="2111"/>
                  </a:lnTo>
                  <a:lnTo>
                    <a:pt x="86" y="2118"/>
                  </a:lnTo>
                  <a:lnTo>
                    <a:pt x="79" y="2120"/>
                  </a:lnTo>
                  <a:lnTo>
                    <a:pt x="72" y="2125"/>
                  </a:lnTo>
                  <a:lnTo>
                    <a:pt x="67" y="2130"/>
                  </a:lnTo>
                  <a:lnTo>
                    <a:pt x="62" y="2135"/>
                  </a:lnTo>
                  <a:lnTo>
                    <a:pt x="55" y="2139"/>
                  </a:lnTo>
                  <a:lnTo>
                    <a:pt x="50" y="2144"/>
                  </a:lnTo>
                  <a:lnTo>
                    <a:pt x="43" y="2151"/>
                  </a:lnTo>
                  <a:lnTo>
                    <a:pt x="41" y="2156"/>
                  </a:lnTo>
                  <a:lnTo>
                    <a:pt x="34" y="2161"/>
                  </a:lnTo>
                  <a:lnTo>
                    <a:pt x="29" y="2166"/>
                  </a:lnTo>
                  <a:lnTo>
                    <a:pt x="24" y="2168"/>
                  </a:lnTo>
                  <a:lnTo>
                    <a:pt x="19" y="2175"/>
                  </a:lnTo>
                  <a:lnTo>
                    <a:pt x="17" y="2180"/>
                  </a:lnTo>
                  <a:lnTo>
                    <a:pt x="12" y="2185"/>
                  </a:lnTo>
                  <a:lnTo>
                    <a:pt x="10" y="2189"/>
                  </a:lnTo>
                  <a:lnTo>
                    <a:pt x="7" y="2194"/>
                  </a:lnTo>
                  <a:lnTo>
                    <a:pt x="5" y="2197"/>
                  </a:lnTo>
                  <a:lnTo>
                    <a:pt x="3" y="2201"/>
                  </a:lnTo>
                  <a:lnTo>
                    <a:pt x="3" y="2206"/>
                  </a:lnTo>
                  <a:lnTo>
                    <a:pt x="0" y="2211"/>
                  </a:lnTo>
                  <a:lnTo>
                    <a:pt x="0" y="2213"/>
                  </a:lnTo>
                  <a:lnTo>
                    <a:pt x="0" y="2218"/>
                  </a:lnTo>
                  <a:lnTo>
                    <a:pt x="0" y="2220"/>
                  </a:lnTo>
                  <a:lnTo>
                    <a:pt x="3" y="2225"/>
                  </a:lnTo>
                  <a:lnTo>
                    <a:pt x="3" y="2228"/>
                  </a:lnTo>
                  <a:lnTo>
                    <a:pt x="5" y="2232"/>
                  </a:lnTo>
                  <a:lnTo>
                    <a:pt x="5" y="2237"/>
                  </a:lnTo>
                  <a:lnTo>
                    <a:pt x="10" y="2242"/>
                  </a:lnTo>
                  <a:lnTo>
                    <a:pt x="12" y="2244"/>
                  </a:lnTo>
                  <a:lnTo>
                    <a:pt x="17" y="2247"/>
                  </a:lnTo>
                  <a:lnTo>
                    <a:pt x="19" y="2251"/>
                  </a:lnTo>
                  <a:lnTo>
                    <a:pt x="24" y="2256"/>
                  </a:lnTo>
                  <a:lnTo>
                    <a:pt x="26" y="2256"/>
                  </a:lnTo>
                  <a:lnTo>
                    <a:pt x="34" y="2261"/>
                  </a:lnTo>
                  <a:lnTo>
                    <a:pt x="38" y="2263"/>
                  </a:lnTo>
                  <a:lnTo>
                    <a:pt x="43" y="2266"/>
                  </a:lnTo>
                  <a:lnTo>
                    <a:pt x="48" y="2270"/>
                  </a:lnTo>
                  <a:lnTo>
                    <a:pt x="53" y="2273"/>
                  </a:lnTo>
                  <a:lnTo>
                    <a:pt x="60" y="2275"/>
                  </a:lnTo>
                  <a:lnTo>
                    <a:pt x="65" y="2280"/>
                  </a:lnTo>
                  <a:lnTo>
                    <a:pt x="72" y="2280"/>
                  </a:lnTo>
                  <a:lnTo>
                    <a:pt x="79" y="2282"/>
                  </a:lnTo>
                  <a:lnTo>
                    <a:pt x="84" y="2287"/>
                  </a:lnTo>
                  <a:lnTo>
                    <a:pt x="91" y="2289"/>
                  </a:lnTo>
                  <a:lnTo>
                    <a:pt x="98" y="2289"/>
                  </a:lnTo>
                  <a:lnTo>
                    <a:pt x="105" y="2294"/>
                  </a:lnTo>
                  <a:lnTo>
                    <a:pt x="112" y="2297"/>
                  </a:lnTo>
                  <a:lnTo>
                    <a:pt x="119" y="2299"/>
                  </a:lnTo>
                  <a:lnTo>
                    <a:pt x="124" y="2301"/>
                  </a:lnTo>
                  <a:lnTo>
                    <a:pt x="131" y="2301"/>
                  </a:lnTo>
                  <a:lnTo>
                    <a:pt x="138" y="2304"/>
                  </a:lnTo>
                  <a:lnTo>
                    <a:pt x="146" y="2306"/>
                  </a:lnTo>
                  <a:lnTo>
                    <a:pt x="153" y="2308"/>
                  </a:lnTo>
                  <a:lnTo>
                    <a:pt x="160" y="2311"/>
                  </a:lnTo>
                  <a:lnTo>
                    <a:pt x="165" y="2311"/>
                  </a:lnTo>
                  <a:lnTo>
                    <a:pt x="174" y="2313"/>
                  </a:lnTo>
                  <a:lnTo>
                    <a:pt x="179" y="2316"/>
                  </a:lnTo>
                  <a:lnTo>
                    <a:pt x="186" y="2316"/>
                  </a:lnTo>
                  <a:lnTo>
                    <a:pt x="193" y="2318"/>
                  </a:lnTo>
                  <a:lnTo>
                    <a:pt x="200" y="2318"/>
                  </a:lnTo>
                  <a:lnTo>
                    <a:pt x="205" y="2320"/>
                  </a:lnTo>
                  <a:lnTo>
                    <a:pt x="212" y="2320"/>
                  </a:lnTo>
                  <a:lnTo>
                    <a:pt x="217" y="2323"/>
                  </a:lnTo>
                  <a:lnTo>
                    <a:pt x="224" y="2325"/>
                  </a:lnTo>
                  <a:lnTo>
                    <a:pt x="229" y="2325"/>
                  </a:lnTo>
                  <a:lnTo>
                    <a:pt x="234" y="2328"/>
                  </a:lnTo>
                  <a:lnTo>
                    <a:pt x="238" y="2328"/>
                  </a:lnTo>
                  <a:lnTo>
                    <a:pt x="243" y="2328"/>
                  </a:lnTo>
                  <a:lnTo>
                    <a:pt x="248" y="2328"/>
                  </a:lnTo>
                  <a:lnTo>
                    <a:pt x="253" y="2330"/>
                  </a:lnTo>
                  <a:lnTo>
                    <a:pt x="255" y="2330"/>
                  </a:lnTo>
                  <a:lnTo>
                    <a:pt x="260" y="2332"/>
                  </a:lnTo>
                  <a:lnTo>
                    <a:pt x="267" y="2332"/>
                  </a:lnTo>
                  <a:lnTo>
                    <a:pt x="269" y="2332"/>
                  </a:lnTo>
                  <a:lnTo>
                    <a:pt x="272" y="2335"/>
                  </a:lnTo>
                  <a:lnTo>
                    <a:pt x="274" y="2335"/>
                  </a:lnTo>
                  <a:lnTo>
                    <a:pt x="276" y="2335"/>
                  </a:lnTo>
                  <a:lnTo>
                    <a:pt x="281" y="2342"/>
                  </a:lnTo>
                  <a:lnTo>
                    <a:pt x="286" y="2344"/>
                  </a:lnTo>
                  <a:lnTo>
                    <a:pt x="291" y="2349"/>
                  </a:lnTo>
                  <a:lnTo>
                    <a:pt x="296" y="2354"/>
                  </a:lnTo>
                  <a:lnTo>
                    <a:pt x="303" y="2359"/>
                  </a:lnTo>
                  <a:lnTo>
                    <a:pt x="305" y="2363"/>
                  </a:lnTo>
                  <a:lnTo>
                    <a:pt x="307" y="2366"/>
                  </a:lnTo>
                  <a:lnTo>
                    <a:pt x="310" y="2368"/>
                  </a:lnTo>
                  <a:lnTo>
                    <a:pt x="315" y="2373"/>
                  </a:lnTo>
                  <a:lnTo>
                    <a:pt x="319" y="2375"/>
                  </a:lnTo>
                  <a:lnTo>
                    <a:pt x="322" y="2378"/>
                  </a:lnTo>
                  <a:lnTo>
                    <a:pt x="327" y="2382"/>
                  </a:lnTo>
                  <a:lnTo>
                    <a:pt x="331" y="2385"/>
                  </a:lnTo>
                  <a:lnTo>
                    <a:pt x="336" y="2389"/>
                  </a:lnTo>
                  <a:lnTo>
                    <a:pt x="338" y="2392"/>
                  </a:lnTo>
                  <a:lnTo>
                    <a:pt x="343" y="2397"/>
                  </a:lnTo>
                  <a:lnTo>
                    <a:pt x="348" y="2401"/>
                  </a:lnTo>
                  <a:lnTo>
                    <a:pt x="353" y="2404"/>
                  </a:lnTo>
                  <a:lnTo>
                    <a:pt x="357" y="2406"/>
                  </a:lnTo>
                  <a:lnTo>
                    <a:pt x="362" y="2411"/>
                  </a:lnTo>
                  <a:lnTo>
                    <a:pt x="367" y="2416"/>
                  </a:lnTo>
                  <a:lnTo>
                    <a:pt x="372" y="2418"/>
                  </a:lnTo>
                  <a:lnTo>
                    <a:pt x="377" y="2420"/>
                  </a:lnTo>
                  <a:lnTo>
                    <a:pt x="381" y="2425"/>
                  </a:lnTo>
                  <a:lnTo>
                    <a:pt x="386" y="2428"/>
                  </a:lnTo>
                  <a:lnTo>
                    <a:pt x="391" y="2430"/>
                  </a:lnTo>
                  <a:lnTo>
                    <a:pt x="396" y="2435"/>
                  </a:lnTo>
                  <a:lnTo>
                    <a:pt x="400" y="2437"/>
                  </a:lnTo>
                  <a:lnTo>
                    <a:pt x="405" y="2442"/>
                  </a:lnTo>
                  <a:lnTo>
                    <a:pt x="410" y="2442"/>
                  </a:lnTo>
                  <a:lnTo>
                    <a:pt x="415" y="2447"/>
                  </a:lnTo>
                  <a:lnTo>
                    <a:pt x="419" y="2449"/>
                  </a:lnTo>
                  <a:lnTo>
                    <a:pt x="424" y="2451"/>
                  </a:lnTo>
                  <a:lnTo>
                    <a:pt x="429" y="2454"/>
                  </a:lnTo>
                  <a:lnTo>
                    <a:pt x="434" y="2456"/>
                  </a:lnTo>
                  <a:lnTo>
                    <a:pt x="438" y="2459"/>
                  </a:lnTo>
                  <a:lnTo>
                    <a:pt x="443" y="2461"/>
                  </a:lnTo>
                  <a:lnTo>
                    <a:pt x="448" y="2463"/>
                  </a:lnTo>
                  <a:lnTo>
                    <a:pt x="453" y="2463"/>
                  </a:lnTo>
                  <a:lnTo>
                    <a:pt x="457" y="2466"/>
                  </a:lnTo>
                  <a:lnTo>
                    <a:pt x="462" y="2468"/>
                  </a:lnTo>
                  <a:lnTo>
                    <a:pt x="465" y="2468"/>
                  </a:lnTo>
                  <a:lnTo>
                    <a:pt x="469" y="2470"/>
                  </a:lnTo>
                  <a:lnTo>
                    <a:pt x="474" y="2470"/>
                  </a:lnTo>
                  <a:lnTo>
                    <a:pt x="477" y="2470"/>
                  </a:lnTo>
                  <a:lnTo>
                    <a:pt x="481" y="2470"/>
                  </a:lnTo>
                  <a:lnTo>
                    <a:pt x="484" y="2470"/>
                  </a:lnTo>
                  <a:lnTo>
                    <a:pt x="488" y="2470"/>
                  </a:lnTo>
                  <a:lnTo>
                    <a:pt x="493" y="2470"/>
                  </a:lnTo>
                  <a:lnTo>
                    <a:pt x="498" y="2468"/>
                  </a:lnTo>
                  <a:lnTo>
                    <a:pt x="505" y="2468"/>
                  </a:lnTo>
                  <a:lnTo>
                    <a:pt x="510" y="2463"/>
                  </a:lnTo>
                  <a:lnTo>
                    <a:pt x="515" y="2459"/>
                  </a:lnTo>
                  <a:lnTo>
                    <a:pt x="519" y="2454"/>
                  </a:lnTo>
                  <a:lnTo>
                    <a:pt x="524" y="2449"/>
                  </a:lnTo>
                  <a:lnTo>
                    <a:pt x="527" y="2444"/>
                  </a:lnTo>
                  <a:lnTo>
                    <a:pt x="529" y="2439"/>
                  </a:lnTo>
                  <a:lnTo>
                    <a:pt x="534" y="2432"/>
                  </a:lnTo>
                  <a:lnTo>
                    <a:pt x="536" y="2430"/>
                  </a:lnTo>
                  <a:lnTo>
                    <a:pt x="536" y="2423"/>
                  </a:lnTo>
                  <a:lnTo>
                    <a:pt x="538" y="2416"/>
                  </a:lnTo>
                  <a:lnTo>
                    <a:pt x="541" y="2409"/>
                  </a:lnTo>
                  <a:lnTo>
                    <a:pt x="541" y="2404"/>
                  </a:lnTo>
                  <a:lnTo>
                    <a:pt x="541" y="2399"/>
                  </a:lnTo>
                  <a:lnTo>
                    <a:pt x="543" y="2397"/>
                  </a:lnTo>
                  <a:lnTo>
                    <a:pt x="543" y="2392"/>
                  </a:lnTo>
                  <a:lnTo>
                    <a:pt x="543" y="2389"/>
                  </a:lnTo>
                  <a:lnTo>
                    <a:pt x="543" y="2385"/>
                  </a:lnTo>
                  <a:lnTo>
                    <a:pt x="543" y="2382"/>
                  </a:lnTo>
                  <a:lnTo>
                    <a:pt x="543" y="2380"/>
                  </a:lnTo>
                  <a:lnTo>
                    <a:pt x="543" y="2375"/>
                  </a:lnTo>
                  <a:lnTo>
                    <a:pt x="543" y="2370"/>
                  </a:lnTo>
                  <a:lnTo>
                    <a:pt x="543" y="2368"/>
                  </a:lnTo>
                  <a:lnTo>
                    <a:pt x="543" y="2363"/>
                  </a:lnTo>
                  <a:lnTo>
                    <a:pt x="543" y="2359"/>
                  </a:lnTo>
                  <a:lnTo>
                    <a:pt x="543" y="2356"/>
                  </a:lnTo>
                  <a:lnTo>
                    <a:pt x="543" y="2351"/>
                  </a:lnTo>
                  <a:lnTo>
                    <a:pt x="543" y="2349"/>
                  </a:lnTo>
                  <a:lnTo>
                    <a:pt x="543" y="2344"/>
                  </a:lnTo>
                  <a:lnTo>
                    <a:pt x="541" y="2339"/>
                  </a:lnTo>
                  <a:lnTo>
                    <a:pt x="541" y="2335"/>
                  </a:lnTo>
                  <a:lnTo>
                    <a:pt x="541" y="2332"/>
                  </a:lnTo>
                  <a:lnTo>
                    <a:pt x="541" y="2328"/>
                  </a:lnTo>
                  <a:lnTo>
                    <a:pt x="538" y="2323"/>
                  </a:lnTo>
                  <a:lnTo>
                    <a:pt x="538" y="2318"/>
                  </a:lnTo>
                  <a:lnTo>
                    <a:pt x="538" y="2316"/>
                  </a:lnTo>
                  <a:lnTo>
                    <a:pt x="538" y="2311"/>
                  </a:lnTo>
                  <a:lnTo>
                    <a:pt x="538" y="2306"/>
                  </a:lnTo>
                  <a:lnTo>
                    <a:pt x="536" y="2301"/>
                  </a:lnTo>
                  <a:lnTo>
                    <a:pt x="536" y="2297"/>
                  </a:lnTo>
                  <a:lnTo>
                    <a:pt x="536" y="2294"/>
                  </a:lnTo>
                  <a:lnTo>
                    <a:pt x="536" y="2289"/>
                  </a:lnTo>
                  <a:lnTo>
                    <a:pt x="536" y="2285"/>
                  </a:lnTo>
                  <a:lnTo>
                    <a:pt x="534" y="2280"/>
                  </a:lnTo>
                  <a:lnTo>
                    <a:pt x="534" y="2278"/>
                  </a:lnTo>
                  <a:lnTo>
                    <a:pt x="534" y="2273"/>
                  </a:lnTo>
                  <a:lnTo>
                    <a:pt x="534" y="2268"/>
                  </a:lnTo>
                  <a:lnTo>
                    <a:pt x="531" y="2263"/>
                  </a:lnTo>
                  <a:lnTo>
                    <a:pt x="531" y="2258"/>
                  </a:lnTo>
                  <a:lnTo>
                    <a:pt x="529" y="2254"/>
                  </a:lnTo>
                  <a:lnTo>
                    <a:pt x="529" y="2249"/>
                  </a:lnTo>
                  <a:lnTo>
                    <a:pt x="529" y="2244"/>
                  </a:lnTo>
                  <a:lnTo>
                    <a:pt x="529" y="2242"/>
                  </a:lnTo>
                  <a:lnTo>
                    <a:pt x="529" y="2235"/>
                  </a:lnTo>
                  <a:lnTo>
                    <a:pt x="527" y="2228"/>
                  </a:lnTo>
                  <a:lnTo>
                    <a:pt x="527" y="2223"/>
                  </a:lnTo>
                  <a:lnTo>
                    <a:pt x="524" y="2218"/>
                  </a:lnTo>
                  <a:lnTo>
                    <a:pt x="522" y="2211"/>
                  </a:lnTo>
                  <a:lnTo>
                    <a:pt x="522" y="2204"/>
                  </a:lnTo>
                  <a:lnTo>
                    <a:pt x="519" y="2199"/>
                  </a:lnTo>
                  <a:lnTo>
                    <a:pt x="519" y="2194"/>
                  </a:lnTo>
                  <a:lnTo>
                    <a:pt x="515" y="2187"/>
                  </a:lnTo>
                  <a:lnTo>
                    <a:pt x="515" y="2180"/>
                  </a:lnTo>
                  <a:lnTo>
                    <a:pt x="512" y="2175"/>
                  </a:lnTo>
                  <a:lnTo>
                    <a:pt x="510" y="2168"/>
                  </a:lnTo>
                  <a:lnTo>
                    <a:pt x="507" y="2163"/>
                  </a:lnTo>
                  <a:lnTo>
                    <a:pt x="507" y="2158"/>
                  </a:lnTo>
                  <a:lnTo>
                    <a:pt x="505" y="2151"/>
                  </a:lnTo>
                  <a:lnTo>
                    <a:pt x="503" y="2149"/>
                  </a:lnTo>
                  <a:lnTo>
                    <a:pt x="500" y="2142"/>
                  </a:lnTo>
                  <a:lnTo>
                    <a:pt x="500" y="2137"/>
                  </a:lnTo>
                  <a:lnTo>
                    <a:pt x="498" y="2132"/>
                  </a:lnTo>
                  <a:lnTo>
                    <a:pt x="496" y="2127"/>
                  </a:lnTo>
                  <a:lnTo>
                    <a:pt x="496" y="2125"/>
                  </a:lnTo>
                  <a:lnTo>
                    <a:pt x="493" y="2120"/>
                  </a:lnTo>
                  <a:lnTo>
                    <a:pt x="491" y="2116"/>
                  </a:lnTo>
                  <a:lnTo>
                    <a:pt x="491" y="2113"/>
                  </a:lnTo>
                  <a:lnTo>
                    <a:pt x="488" y="2108"/>
                  </a:lnTo>
                  <a:lnTo>
                    <a:pt x="488" y="2106"/>
                  </a:lnTo>
                  <a:lnTo>
                    <a:pt x="488" y="2104"/>
                  </a:lnTo>
                  <a:lnTo>
                    <a:pt x="488" y="2099"/>
                  </a:lnTo>
                  <a:lnTo>
                    <a:pt x="486" y="2097"/>
                  </a:lnTo>
                  <a:lnTo>
                    <a:pt x="486" y="2094"/>
                  </a:lnTo>
                  <a:lnTo>
                    <a:pt x="486" y="2092"/>
                  </a:lnTo>
                  <a:lnTo>
                    <a:pt x="488" y="2087"/>
                  </a:lnTo>
                  <a:lnTo>
                    <a:pt x="488" y="2082"/>
                  </a:lnTo>
                  <a:lnTo>
                    <a:pt x="491" y="2080"/>
                  </a:lnTo>
                  <a:lnTo>
                    <a:pt x="491" y="2075"/>
                  </a:lnTo>
                  <a:lnTo>
                    <a:pt x="496" y="2068"/>
                  </a:lnTo>
                  <a:lnTo>
                    <a:pt x="496" y="2063"/>
                  </a:lnTo>
                  <a:lnTo>
                    <a:pt x="498" y="2056"/>
                  </a:lnTo>
                  <a:lnTo>
                    <a:pt x="500" y="2049"/>
                  </a:lnTo>
                  <a:lnTo>
                    <a:pt x="503" y="2042"/>
                  </a:lnTo>
                  <a:lnTo>
                    <a:pt x="505" y="2035"/>
                  </a:lnTo>
                  <a:lnTo>
                    <a:pt x="510" y="2025"/>
                  </a:lnTo>
                  <a:lnTo>
                    <a:pt x="515" y="2016"/>
                  </a:lnTo>
                  <a:lnTo>
                    <a:pt x="517" y="2006"/>
                  </a:lnTo>
                  <a:lnTo>
                    <a:pt x="519" y="1996"/>
                  </a:lnTo>
                  <a:lnTo>
                    <a:pt x="524" y="1985"/>
                  </a:lnTo>
                  <a:lnTo>
                    <a:pt x="529" y="1973"/>
                  </a:lnTo>
                  <a:lnTo>
                    <a:pt x="534" y="1961"/>
                  </a:lnTo>
                  <a:lnTo>
                    <a:pt x="536" y="1949"/>
                  </a:lnTo>
                  <a:lnTo>
                    <a:pt x="541" y="1937"/>
                  </a:lnTo>
                  <a:lnTo>
                    <a:pt x="546" y="1923"/>
                  </a:lnTo>
                  <a:lnTo>
                    <a:pt x="553" y="1911"/>
                  </a:lnTo>
                  <a:lnTo>
                    <a:pt x="558" y="1896"/>
                  </a:lnTo>
                  <a:lnTo>
                    <a:pt x="562" y="1882"/>
                  </a:lnTo>
                  <a:lnTo>
                    <a:pt x="567" y="1868"/>
                  </a:lnTo>
                  <a:lnTo>
                    <a:pt x="574" y="1854"/>
                  </a:lnTo>
                  <a:lnTo>
                    <a:pt x="579" y="1839"/>
                  </a:lnTo>
                  <a:lnTo>
                    <a:pt x="584" y="1823"/>
                  </a:lnTo>
                  <a:lnTo>
                    <a:pt x="591" y="1806"/>
                  </a:lnTo>
                  <a:lnTo>
                    <a:pt x="598" y="1792"/>
                  </a:lnTo>
                  <a:lnTo>
                    <a:pt x="605" y="1775"/>
                  </a:lnTo>
                  <a:lnTo>
                    <a:pt x="610" y="1756"/>
                  </a:lnTo>
                  <a:lnTo>
                    <a:pt x="617" y="1739"/>
                  </a:lnTo>
                  <a:lnTo>
                    <a:pt x="624" y="1723"/>
                  </a:lnTo>
                  <a:lnTo>
                    <a:pt x="629" y="1706"/>
                  </a:lnTo>
                  <a:lnTo>
                    <a:pt x="636" y="1687"/>
                  </a:lnTo>
                  <a:lnTo>
                    <a:pt x="643" y="1670"/>
                  </a:lnTo>
                  <a:lnTo>
                    <a:pt x="650" y="1651"/>
                  </a:lnTo>
                  <a:lnTo>
                    <a:pt x="658" y="1632"/>
                  </a:lnTo>
                  <a:lnTo>
                    <a:pt x="667" y="1613"/>
                  </a:lnTo>
                  <a:lnTo>
                    <a:pt x="674" y="1594"/>
                  </a:lnTo>
                  <a:lnTo>
                    <a:pt x="681" y="1577"/>
                  </a:lnTo>
                  <a:lnTo>
                    <a:pt x="688" y="1556"/>
                  </a:lnTo>
                  <a:lnTo>
                    <a:pt x="696" y="1537"/>
                  </a:lnTo>
                  <a:lnTo>
                    <a:pt x="705" y="1518"/>
                  </a:lnTo>
                  <a:lnTo>
                    <a:pt x="712" y="1499"/>
                  </a:lnTo>
                  <a:lnTo>
                    <a:pt x="719" y="1480"/>
                  </a:lnTo>
                  <a:lnTo>
                    <a:pt x="727" y="1458"/>
                  </a:lnTo>
                  <a:lnTo>
                    <a:pt x="736" y="1439"/>
                  </a:lnTo>
                  <a:lnTo>
                    <a:pt x="743" y="1418"/>
                  </a:lnTo>
                  <a:lnTo>
                    <a:pt x="750" y="1399"/>
                  </a:lnTo>
                  <a:lnTo>
                    <a:pt x="760" y="1380"/>
                  </a:lnTo>
                  <a:lnTo>
                    <a:pt x="767" y="1358"/>
                  </a:lnTo>
                  <a:lnTo>
                    <a:pt x="777" y="1337"/>
                  </a:lnTo>
                  <a:lnTo>
                    <a:pt x="784" y="1318"/>
                  </a:lnTo>
                  <a:lnTo>
                    <a:pt x="793" y="1299"/>
                  </a:lnTo>
                  <a:lnTo>
                    <a:pt x="800" y="1277"/>
                  </a:lnTo>
                  <a:lnTo>
                    <a:pt x="810" y="1258"/>
                  </a:lnTo>
                  <a:lnTo>
                    <a:pt x="817" y="1237"/>
                  </a:lnTo>
                  <a:lnTo>
                    <a:pt x="827" y="1218"/>
                  </a:lnTo>
                  <a:lnTo>
                    <a:pt x="834" y="1199"/>
                  </a:lnTo>
                  <a:lnTo>
                    <a:pt x="843" y="1177"/>
                  </a:lnTo>
                  <a:lnTo>
                    <a:pt x="848" y="1160"/>
                  </a:lnTo>
                  <a:lnTo>
                    <a:pt x="855" y="1144"/>
                  </a:lnTo>
                  <a:lnTo>
                    <a:pt x="862" y="1127"/>
                  </a:lnTo>
                  <a:lnTo>
                    <a:pt x="872" y="1108"/>
                  </a:lnTo>
                  <a:lnTo>
                    <a:pt x="877" y="1091"/>
                  </a:lnTo>
                  <a:lnTo>
                    <a:pt x="886" y="1075"/>
                  </a:lnTo>
                  <a:lnTo>
                    <a:pt x="893" y="1058"/>
                  </a:lnTo>
                  <a:lnTo>
                    <a:pt x="900" y="1041"/>
                  </a:lnTo>
                  <a:lnTo>
                    <a:pt x="905" y="1025"/>
                  </a:lnTo>
                  <a:lnTo>
                    <a:pt x="915" y="1008"/>
                  </a:lnTo>
                  <a:lnTo>
                    <a:pt x="920" y="991"/>
                  </a:lnTo>
                  <a:lnTo>
                    <a:pt x="927" y="977"/>
                  </a:lnTo>
                  <a:lnTo>
                    <a:pt x="934" y="960"/>
                  </a:lnTo>
                  <a:lnTo>
                    <a:pt x="941" y="944"/>
                  </a:lnTo>
                  <a:lnTo>
                    <a:pt x="948" y="929"/>
                  </a:lnTo>
                  <a:lnTo>
                    <a:pt x="955" y="913"/>
                  </a:lnTo>
                  <a:lnTo>
                    <a:pt x="960" y="898"/>
                  </a:lnTo>
                  <a:lnTo>
                    <a:pt x="967" y="882"/>
                  </a:lnTo>
                  <a:lnTo>
                    <a:pt x="974" y="867"/>
                  </a:lnTo>
                  <a:lnTo>
                    <a:pt x="981" y="853"/>
                  </a:lnTo>
                  <a:lnTo>
                    <a:pt x="986" y="837"/>
                  </a:lnTo>
                  <a:lnTo>
                    <a:pt x="993" y="822"/>
                  </a:lnTo>
                  <a:lnTo>
                    <a:pt x="1000" y="808"/>
                  </a:lnTo>
                  <a:lnTo>
                    <a:pt x="1008" y="796"/>
                  </a:lnTo>
                  <a:lnTo>
                    <a:pt x="1012" y="782"/>
                  </a:lnTo>
                  <a:lnTo>
                    <a:pt x="1017" y="767"/>
                  </a:lnTo>
                  <a:lnTo>
                    <a:pt x="1024" y="756"/>
                  </a:lnTo>
                  <a:lnTo>
                    <a:pt x="1031" y="741"/>
                  </a:lnTo>
                  <a:lnTo>
                    <a:pt x="1036" y="727"/>
                  </a:lnTo>
                  <a:lnTo>
                    <a:pt x="1041" y="717"/>
                  </a:lnTo>
                  <a:lnTo>
                    <a:pt x="1048" y="703"/>
                  </a:lnTo>
                  <a:lnTo>
                    <a:pt x="1053" y="694"/>
                  </a:lnTo>
                  <a:lnTo>
                    <a:pt x="1058" y="679"/>
                  </a:lnTo>
                  <a:lnTo>
                    <a:pt x="1062" y="670"/>
                  </a:lnTo>
                  <a:lnTo>
                    <a:pt x="1067" y="658"/>
                  </a:lnTo>
                  <a:lnTo>
                    <a:pt x="1072" y="648"/>
                  </a:lnTo>
                  <a:lnTo>
                    <a:pt x="1077" y="636"/>
                  </a:lnTo>
                  <a:lnTo>
                    <a:pt x="1081" y="625"/>
                  </a:lnTo>
                  <a:lnTo>
                    <a:pt x="1086" y="617"/>
                  </a:lnTo>
                  <a:lnTo>
                    <a:pt x="1091" y="605"/>
                  </a:lnTo>
                  <a:lnTo>
                    <a:pt x="1096" y="596"/>
                  </a:lnTo>
                  <a:lnTo>
                    <a:pt x="1100" y="589"/>
                  </a:lnTo>
                  <a:lnTo>
                    <a:pt x="1103" y="579"/>
                  </a:lnTo>
                  <a:lnTo>
                    <a:pt x="1108" y="572"/>
                  </a:lnTo>
                  <a:lnTo>
                    <a:pt x="1110" y="563"/>
                  </a:lnTo>
                  <a:lnTo>
                    <a:pt x="1115" y="555"/>
                  </a:lnTo>
                  <a:lnTo>
                    <a:pt x="1117" y="548"/>
                  </a:lnTo>
                  <a:lnTo>
                    <a:pt x="1122" y="541"/>
                  </a:lnTo>
                  <a:lnTo>
                    <a:pt x="1124" y="534"/>
                  </a:lnTo>
                  <a:lnTo>
                    <a:pt x="1127" y="529"/>
                  </a:lnTo>
                  <a:lnTo>
                    <a:pt x="1129" y="522"/>
                  </a:lnTo>
                  <a:lnTo>
                    <a:pt x="1131" y="517"/>
                  </a:lnTo>
                  <a:lnTo>
                    <a:pt x="1136" y="513"/>
                  </a:lnTo>
                  <a:lnTo>
                    <a:pt x="1136" y="508"/>
                  </a:lnTo>
                  <a:lnTo>
                    <a:pt x="1139" y="503"/>
                  </a:lnTo>
                  <a:lnTo>
                    <a:pt x="1141" y="501"/>
                  </a:lnTo>
                  <a:lnTo>
                    <a:pt x="1143" y="496"/>
                  </a:lnTo>
                  <a:lnTo>
                    <a:pt x="1146" y="494"/>
                  </a:lnTo>
                  <a:lnTo>
                    <a:pt x="1146" y="491"/>
                  </a:lnTo>
                  <a:lnTo>
                    <a:pt x="1146" y="489"/>
                  </a:lnTo>
                  <a:lnTo>
                    <a:pt x="1148" y="486"/>
                  </a:lnTo>
                  <a:lnTo>
                    <a:pt x="1153" y="486"/>
                  </a:lnTo>
                  <a:lnTo>
                    <a:pt x="1155" y="484"/>
                  </a:lnTo>
                  <a:lnTo>
                    <a:pt x="1158" y="484"/>
                  </a:lnTo>
                  <a:lnTo>
                    <a:pt x="1160" y="482"/>
                  </a:lnTo>
                  <a:lnTo>
                    <a:pt x="1162" y="482"/>
                  </a:lnTo>
                  <a:lnTo>
                    <a:pt x="1167" y="482"/>
                  </a:lnTo>
                  <a:lnTo>
                    <a:pt x="1172" y="482"/>
                  </a:lnTo>
                  <a:lnTo>
                    <a:pt x="1177" y="479"/>
                  </a:lnTo>
                  <a:lnTo>
                    <a:pt x="1181" y="479"/>
                  </a:lnTo>
                  <a:lnTo>
                    <a:pt x="1186" y="477"/>
                  </a:lnTo>
                  <a:lnTo>
                    <a:pt x="1191" y="477"/>
                  </a:lnTo>
                  <a:lnTo>
                    <a:pt x="1198" y="474"/>
                  </a:lnTo>
                  <a:lnTo>
                    <a:pt x="1205" y="474"/>
                  </a:lnTo>
                  <a:lnTo>
                    <a:pt x="1210" y="472"/>
                  </a:lnTo>
                  <a:lnTo>
                    <a:pt x="1217" y="470"/>
                  </a:lnTo>
                  <a:lnTo>
                    <a:pt x="1222" y="467"/>
                  </a:lnTo>
                  <a:lnTo>
                    <a:pt x="1229" y="467"/>
                  </a:lnTo>
                  <a:lnTo>
                    <a:pt x="1236" y="465"/>
                  </a:lnTo>
                  <a:lnTo>
                    <a:pt x="1246" y="463"/>
                  </a:lnTo>
                  <a:lnTo>
                    <a:pt x="1253" y="460"/>
                  </a:lnTo>
                  <a:lnTo>
                    <a:pt x="1260" y="458"/>
                  </a:lnTo>
                  <a:lnTo>
                    <a:pt x="1267" y="455"/>
                  </a:lnTo>
                  <a:lnTo>
                    <a:pt x="1274" y="453"/>
                  </a:lnTo>
                  <a:lnTo>
                    <a:pt x="1281" y="451"/>
                  </a:lnTo>
                  <a:lnTo>
                    <a:pt x="1291" y="448"/>
                  </a:lnTo>
                  <a:lnTo>
                    <a:pt x="1298" y="446"/>
                  </a:lnTo>
                  <a:lnTo>
                    <a:pt x="1305" y="444"/>
                  </a:lnTo>
                  <a:lnTo>
                    <a:pt x="1315" y="441"/>
                  </a:lnTo>
                  <a:lnTo>
                    <a:pt x="1322" y="436"/>
                  </a:lnTo>
                  <a:lnTo>
                    <a:pt x="1329" y="434"/>
                  </a:lnTo>
                  <a:lnTo>
                    <a:pt x="1336" y="429"/>
                  </a:lnTo>
                  <a:lnTo>
                    <a:pt x="1343" y="427"/>
                  </a:lnTo>
                  <a:lnTo>
                    <a:pt x="1353" y="422"/>
                  </a:lnTo>
                  <a:lnTo>
                    <a:pt x="1360" y="420"/>
                  </a:lnTo>
                  <a:lnTo>
                    <a:pt x="1367" y="415"/>
                  </a:lnTo>
                  <a:lnTo>
                    <a:pt x="1374" y="413"/>
                  </a:lnTo>
                  <a:lnTo>
                    <a:pt x="1382" y="408"/>
                  </a:lnTo>
                  <a:lnTo>
                    <a:pt x="1389" y="403"/>
                  </a:lnTo>
                  <a:lnTo>
                    <a:pt x="1396" y="398"/>
                  </a:lnTo>
                  <a:lnTo>
                    <a:pt x="1401" y="393"/>
                  </a:lnTo>
                  <a:lnTo>
                    <a:pt x="1405" y="391"/>
                  </a:lnTo>
                  <a:lnTo>
                    <a:pt x="1412" y="384"/>
                  </a:lnTo>
                  <a:lnTo>
                    <a:pt x="1417" y="382"/>
                  </a:lnTo>
                  <a:lnTo>
                    <a:pt x="1422" y="374"/>
                  </a:lnTo>
                  <a:lnTo>
                    <a:pt x="1429" y="372"/>
                  </a:lnTo>
                  <a:lnTo>
                    <a:pt x="1434" y="365"/>
                  </a:lnTo>
                  <a:lnTo>
                    <a:pt x="1439" y="360"/>
                  </a:lnTo>
                  <a:lnTo>
                    <a:pt x="1441" y="353"/>
                  </a:lnTo>
                  <a:lnTo>
                    <a:pt x="1446" y="348"/>
                  </a:lnTo>
                  <a:lnTo>
                    <a:pt x="1448" y="343"/>
                  </a:lnTo>
                  <a:lnTo>
                    <a:pt x="1451" y="336"/>
                  </a:lnTo>
                  <a:lnTo>
                    <a:pt x="1453" y="332"/>
                  </a:lnTo>
                  <a:lnTo>
                    <a:pt x="1458" y="327"/>
                  </a:lnTo>
                  <a:lnTo>
                    <a:pt x="1458" y="320"/>
                  </a:lnTo>
                  <a:lnTo>
                    <a:pt x="1458" y="313"/>
                  </a:lnTo>
                  <a:lnTo>
                    <a:pt x="1458" y="305"/>
                  </a:lnTo>
                  <a:lnTo>
                    <a:pt x="1460" y="301"/>
                  </a:lnTo>
                  <a:lnTo>
                    <a:pt x="1458" y="293"/>
                  </a:lnTo>
                  <a:lnTo>
                    <a:pt x="1458" y="286"/>
                  </a:lnTo>
                  <a:lnTo>
                    <a:pt x="1455" y="279"/>
                  </a:lnTo>
                  <a:lnTo>
                    <a:pt x="1453" y="274"/>
                  </a:lnTo>
                  <a:lnTo>
                    <a:pt x="1451" y="265"/>
                  </a:lnTo>
                  <a:lnTo>
                    <a:pt x="1448" y="258"/>
                  </a:lnTo>
                  <a:lnTo>
                    <a:pt x="1443" y="253"/>
                  </a:lnTo>
                  <a:lnTo>
                    <a:pt x="1441" y="246"/>
                  </a:lnTo>
                  <a:lnTo>
                    <a:pt x="1436" y="239"/>
                  </a:lnTo>
                  <a:lnTo>
                    <a:pt x="1434" y="234"/>
                  </a:lnTo>
                  <a:lnTo>
                    <a:pt x="1429" y="229"/>
                  </a:lnTo>
                  <a:lnTo>
                    <a:pt x="1424" y="224"/>
                  </a:lnTo>
                  <a:lnTo>
                    <a:pt x="1420" y="220"/>
                  </a:lnTo>
                  <a:lnTo>
                    <a:pt x="1415" y="212"/>
                  </a:lnTo>
                  <a:lnTo>
                    <a:pt x="1410" y="208"/>
                  </a:lnTo>
                  <a:lnTo>
                    <a:pt x="1405" y="205"/>
                  </a:lnTo>
                  <a:lnTo>
                    <a:pt x="1401" y="201"/>
                  </a:lnTo>
                  <a:lnTo>
                    <a:pt x="1396" y="198"/>
                  </a:lnTo>
                  <a:lnTo>
                    <a:pt x="1389" y="193"/>
                  </a:lnTo>
                  <a:lnTo>
                    <a:pt x="1384" y="191"/>
                  </a:lnTo>
                  <a:lnTo>
                    <a:pt x="1377" y="186"/>
                  </a:lnTo>
                  <a:lnTo>
                    <a:pt x="1374" y="184"/>
                  </a:lnTo>
                  <a:lnTo>
                    <a:pt x="1367" y="182"/>
                  </a:lnTo>
                  <a:lnTo>
                    <a:pt x="1360" y="179"/>
                  </a:lnTo>
                  <a:lnTo>
                    <a:pt x="1355" y="177"/>
                  </a:lnTo>
                  <a:lnTo>
                    <a:pt x="1348" y="174"/>
                  </a:lnTo>
                  <a:lnTo>
                    <a:pt x="1343" y="174"/>
                  </a:lnTo>
                  <a:lnTo>
                    <a:pt x="1336" y="170"/>
                  </a:lnTo>
                  <a:lnTo>
                    <a:pt x="1329" y="170"/>
                  </a:lnTo>
                  <a:lnTo>
                    <a:pt x="1322" y="167"/>
                  </a:lnTo>
                  <a:lnTo>
                    <a:pt x="1317" y="165"/>
                  </a:lnTo>
                  <a:lnTo>
                    <a:pt x="1312" y="165"/>
                  </a:lnTo>
                  <a:lnTo>
                    <a:pt x="1305" y="162"/>
                  </a:lnTo>
                  <a:lnTo>
                    <a:pt x="1298" y="162"/>
                  </a:lnTo>
                  <a:lnTo>
                    <a:pt x="1291" y="160"/>
                  </a:lnTo>
                  <a:lnTo>
                    <a:pt x="1284" y="160"/>
                  </a:lnTo>
                  <a:lnTo>
                    <a:pt x="1279" y="158"/>
                  </a:lnTo>
                  <a:lnTo>
                    <a:pt x="1272" y="158"/>
                  </a:lnTo>
                  <a:lnTo>
                    <a:pt x="1265" y="155"/>
                  </a:lnTo>
                  <a:lnTo>
                    <a:pt x="1260" y="155"/>
                  </a:lnTo>
                  <a:lnTo>
                    <a:pt x="1253" y="155"/>
                  </a:lnTo>
                  <a:lnTo>
                    <a:pt x="1246" y="155"/>
                  </a:lnTo>
                  <a:lnTo>
                    <a:pt x="1239" y="153"/>
                  </a:lnTo>
                  <a:lnTo>
                    <a:pt x="1234" y="153"/>
                  </a:lnTo>
                  <a:lnTo>
                    <a:pt x="1227" y="153"/>
                  </a:lnTo>
                  <a:lnTo>
                    <a:pt x="1222" y="153"/>
                  </a:lnTo>
                  <a:lnTo>
                    <a:pt x="1215" y="153"/>
                  </a:lnTo>
                  <a:lnTo>
                    <a:pt x="1208" y="153"/>
                  </a:lnTo>
                  <a:lnTo>
                    <a:pt x="1203" y="151"/>
                  </a:lnTo>
                  <a:lnTo>
                    <a:pt x="1198" y="151"/>
                  </a:lnTo>
                  <a:lnTo>
                    <a:pt x="1191" y="148"/>
                  </a:lnTo>
                  <a:lnTo>
                    <a:pt x="1186" y="148"/>
                  </a:lnTo>
                  <a:lnTo>
                    <a:pt x="1181" y="148"/>
                  </a:lnTo>
                  <a:lnTo>
                    <a:pt x="1174" y="148"/>
                  </a:lnTo>
                  <a:lnTo>
                    <a:pt x="1170" y="146"/>
                  </a:lnTo>
                  <a:lnTo>
                    <a:pt x="1165" y="146"/>
                  </a:lnTo>
                  <a:lnTo>
                    <a:pt x="1160" y="146"/>
                  </a:lnTo>
                  <a:lnTo>
                    <a:pt x="1155" y="146"/>
                  </a:lnTo>
                  <a:lnTo>
                    <a:pt x="1151" y="143"/>
                  </a:lnTo>
                  <a:lnTo>
                    <a:pt x="1146" y="143"/>
                  </a:lnTo>
                  <a:lnTo>
                    <a:pt x="1143" y="141"/>
                  </a:lnTo>
                  <a:lnTo>
                    <a:pt x="1139" y="141"/>
                  </a:lnTo>
                  <a:lnTo>
                    <a:pt x="1134" y="139"/>
                  </a:lnTo>
                  <a:lnTo>
                    <a:pt x="1131" y="139"/>
                  </a:lnTo>
                  <a:lnTo>
                    <a:pt x="1124" y="136"/>
                  </a:lnTo>
                  <a:lnTo>
                    <a:pt x="1120" y="131"/>
                  </a:lnTo>
                  <a:close/>
                </a:path>
              </a:pathLst>
            </a:custGeom>
            <a:solidFill>
              <a:srgbClr val="FF0000"/>
            </a:solidFill>
            <a:ln w="9525">
              <a:noFill/>
              <a:round/>
              <a:headEnd/>
              <a:tailEnd/>
            </a:ln>
          </p:spPr>
          <p:txBody>
            <a:bodyPr/>
            <a:lstStyle/>
            <a:p>
              <a:endParaRPr lang="en-US"/>
            </a:p>
          </p:txBody>
        </p:sp>
        <p:sp>
          <p:nvSpPr>
            <p:cNvPr id="92" name="Freeform 23"/>
            <p:cNvSpPr>
              <a:spLocks/>
            </p:cNvSpPr>
            <p:nvPr/>
          </p:nvSpPr>
          <p:spPr bwMode="auto">
            <a:xfrm>
              <a:off x="4065" y="3319"/>
              <a:ext cx="210" cy="166"/>
            </a:xfrm>
            <a:custGeom>
              <a:avLst/>
              <a:gdLst>
                <a:gd name="T0" fmla="*/ 207 w 210"/>
                <a:gd name="T1" fmla="*/ 0 h 166"/>
                <a:gd name="T2" fmla="*/ 198 w 210"/>
                <a:gd name="T3" fmla="*/ 0 h 166"/>
                <a:gd name="T4" fmla="*/ 191 w 210"/>
                <a:gd name="T5" fmla="*/ 0 h 166"/>
                <a:gd name="T6" fmla="*/ 181 w 210"/>
                <a:gd name="T7" fmla="*/ 0 h 166"/>
                <a:gd name="T8" fmla="*/ 172 w 210"/>
                <a:gd name="T9" fmla="*/ 2 h 166"/>
                <a:gd name="T10" fmla="*/ 162 w 210"/>
                <a:gd name="T11" fmla="*/ 5 h 166"/>
                <a:gd name="T12" fmla="*/ 155 w 210"/>
                <a:gd name="T13" fmla="*/ 7 h 166"/>
                <a:gd name="T14" fmla="*/ 146 w 210"/>
                <a:gd name="T15" fmla="*/ 7 h 166"/>
                <a:gd name="T16" fmla="*/ 138 w 210"/>
                <a:gd name="T17" fmla="*/ 12 h 166"/>
                <a:gd name="T18" fmla="*/ 129 w 210"/>
                <a:gd name="T19" fmla="*/ 14 h 166"/>
                <a:gd name="T20" fmla="*/ 119 w 210"/>
                <a:gd name="T21" fmla="*/ 16 h 166"/>
                <a:gd name="T22" fmla="*/ 110 w 210"/>
                <a:gd name="T23" fmla="*/ 19 h 166"/>
                <a:gd name="T24" fmla="*/ 103 w 210"/>
                <a:gd name="T25" fmla="*/ 21 h 166"/>
                <a:gd name="T26" fmla="*/ 93 w 210"/>
                <a:gd name="T27" fmla="*/ 26 h 166"/>
                <a:gd name="T28" fmla="*/ 86 w 210"/>
                <a:gd name="T29" fmla="*/ 28 h 166"/>
                <a:gd name="T30" fmla="*/ 79 w 210"/>
                <a:gd name="T31" fmla="*/ 33 h 166"/>
                <a:gd name="T32" fmla="*/ 69 w 210"/>
                <a:gd name="T33" fmla="*/ 38 h 166"/>
                <a:gd name="T34" fmla="*/ 62 w 210"/>
                <a:gd name="T35" fmla="*/ 43 h 166"/>
                <a:gd name="T36" fmla="*/ 53 w 210"/>
                <a:gd name="T37" fmla="*/ 47 h 166"/>
                <a:gd name="T38" fmla="*/ 38 w 210"/>
                <a:gd name="T39" fmla="*/ 55 h 166"/>
                <a:gd name="T40" fmla="*/ 26 w 210"/>
                <a:gd name="T41" fmla="*/ 64 h 166"/>
                <a:gd name="T42" fmla="*/ 17 w 210"/>
                <a:gd name="T43" fmla="*/ 74 h 166"/>
                <a:gd name="T44" fmla="*/ 10 w 210"/>
                <a:gd name="T45" fmla="*/ 81 h 166"/>
                <a:gd name="T46" fmla="*/ 3 w 210"/>
                <a:gd name="T47" fmla="*/ 90 h 166"/>
                <a:gd name="T48" fmla="*/ 0 w 210"/>
                <a:gd name="T49" fmla="*/ 100 h 166"/>
                <a:gd name="T50" fmla="*/ 0 w 210"/>
                <a:gd name="T51" fmla="*/ 109 h 166"/>
                <a:gd name="T52" fmla="*/ 0 w 210"/>
                <a:gd name="T53" fmla="*/ 114 h 166"/>
                <a:gd name="T54" fmla="*/ 3 w 210"/>
                <a:gd name="T55" fmla="*/ 121 h 166"/>
                <a:gd name="T56" fmla="*/ 7 w 210"/>
                <a:gd name="T57" fmla="*/ 128 h 166"/>
                <a:gd name="T58" fmla="*/ 17 w 210"/>
                <a:gd name="T59" fmla="*/ 136 h 166"/>
                <a:gd name="T60" fmla="*/ 26 w 210"/>
                <a:gd name="T61" fmla="*/ 145 h 166"/>
                <a:gd name="T62" fmla="*/ 34 w 210"/>
                <a:gd name="T63" fmla="*/ 150 h 166"/>
                <a:gd name="T64" fmla="*/ 38 w 210"/>
                <a:gd name="T65" fmla="*/ 152 h 166"/>
                <a:gd name="T66" fmla="*/ 46 w 210"/>
                <a:gd name="T67" fmla="*/ 157 h 166"/>
                <a:gd name="T68" fmla="*/ 55 w 210"/>
                <a:gd name="T69" fmla="*/ 159 h 166"/>
                <a:gd name="T70" fmla="*/ 67 w 210"/>
                <a:gd name="T71" fmla="*/ 164 h 166"/>
                <a:gd name="T72" fmla="*/ 74 w 210"/>
                <a:gd name="T73" fmla="*/ 166 h 166"/>
                <a:gd name="T74" fmla="*/ 72 w 210"/>
                <a:gd name="T75" fmla="*/ 164 h 166"/>
                <a:gd name="T76" fmla="*/ 65 w 210"/>
                <a:gd name="T77" fmla="*/ 155 h 166"/>
                <a:gd name="T78" fmla="*/ 62 w 210"/>
                <a:gd name="T79" fmla="*/ 147 h 166"/>
                <a:gd name="T80" fmla="*/ 57 w 210"/>
                <a:gd name="T81" fmla="*/ 136 h 166"/>
                <a:gd name="T82" fmla="*/ 55 w 210"/>
                <a:gd name="T83" fmla="*/ 121 h 166"/>
                <a:gd name="T84" fmla="*/ 55 w 210"/>
                <a:gd name="T85" fmla="*/ 112 h 166"/>
                <a:gd name="T86" fmla="*/ 57 w 210"/>
                <a:gd name="T87" fmla="*/ 105 h 166"/>
                <a:gd name="T88" fmla="*/ 60 w 210"/>
                <a:gd name="T89" fmla="*/ 97 h 166"/>
                <a:gd name="T90" fmla="*/ 65 w 210"/>
                <a:gd name="T91" fmla="*/ 88 h 166"/>
                <a:gd name="T92" fmla="*/ 72 w 210"/>
                <a:gd name="T93" fmla="*/ 81 h 166"/>
                <a:gd name="T94" fmla="*/ 79 w 210"/>
                <a:gd name="T95" fmla="*/ 74 h 166"/>
                <a:gd name="T96" fmla="*/ 88 w 210"/>
                <a:gd name="T97" fmla="*/ 66 h 166"/>
                <a:gd name="T98" fmla="*/ 100 w 210"/>
                <a:gd name="T99" fmla="*/ 59 h 166"/>
                <a:gd name="T100" fmla="*/ 110 w 210"/>
                <a:gd name="T101" fmla="*/ 52 h 166"/>
                <a:gd name="T102" fmla="*/ 122 w 210"/>
                <a:gd name="T103" fmla="*/ 45 h 166"/>
                <a:gd name="T104" fmla="*/ 134 w 210"/>
                <a:gd name="T105" fmla="*/ 38 h 166"/>
                <a:gd name="T106" fmla="*/ 146 w 210"/>
                <a:gd name="T107" fmla="*/ 31 h 166"/>
                <a:gd name="T108" fmla="*/ 157 w 210"/>
                <a:gd name="T109" fmla="*/ 26 h 166"/>
                <a:gd name="T110" fmla="*/ 169 w 210"/>
                <a:gd name="T111" fmla="*/ 19 h 166"/>
                <a:gd name="T112" fmla="*/ 179 w 210"/>
                <a:gd name="T113" fmla="*/ 14 h 166"/>
                <a:gd name="T114" fmla="*/ 188 w 210"/>
                <a:gd name="T115" fmla="*/ 7 h 166"/>
                <a:gd name="T116" fmla="*/ 198 w 210"/>
                <a:gd name="T117" fmla="*/ 5 h 166"/>
                <a:gd name="T118" fmla="*/ 205 w 210"/>
                <a:gd name="T119" fmla="*/ 2 h 166"/>
                <a:gd name="T120" fmla="*/ 210 w 210"/>
                <a:gd name="T121" fmla="*/ 0 h 166"/>
                <a:gd name="T122" fmla="*/ 210 w 210"/>
                <a:gd name="T123" fmla="*/ 0 h 1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
                <a:gd name="T187" fmla="*/ 0 h 166"/>
                <a:gd name="T188" fmla="*/ 210 w 210"/>
                <a:gd name="T189" fmla="*/ 166 h 1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 h="166">
                  <a:moveTo>
                    <a:pt x="210" y="0"/>
                  </a:moveTo>
                  <a:lnTo>
                    <a:pt x="207" y="0"/>
                  </a:lnTo>
                  <a:lnTo>
                    <a:pt x="203" y="0"/>
                  </a:lnTo>
                  <a:lnTo>
                    <a:pt x="198" y="0"/>
                  </a:lnTo>
                  <a:lnTo>
                    <a:pt x="193" y="0"/>
                  </a:lnTo>
                  <a:lnTo>
                    <a:pt x="191" y="0"/>
                  </a:lnTo>
                  <a:lnTo>
                    <a:pt x="186" y="0"/>
                  </a:lnTo>
                  <a:lnTo>
                    <a:pt x="181" y="0"/>
                  </a:lnTo>
                  <a:lnTo>
                    <a:pt x="176" y="2"/>
                  </a:lnTo>
                  <a:lnTo>
                    <a:pt x="172" y="2"/>
                  </a:lnTo>
                  <a:lnTo>
                    <a:pt x="167" y="5"/>
                  </a:lnTo>
                  <a:lnTo>
                    <a:pt x="162" y="5"/>
                  </a:lnTo>
                  <a:lnTo>
                    <a:pt x="160" y="5"/>
                  </a:lnTo>
                  <a:lnTo>
                    <a:pt x="155" y="7"/>
                  </a:lnTo>
                  <a:lnTo>
                    <a:pt x="150" y="7"/>
                  </a:lnTo>
                  <a:lnTo>
                    <a:pt x="146" y="7"/>
                  </a:lnTo>
                  <a:lnTo>
                    <a:pt x="141" y="9"/>
                  </a:lnTo>
                  <a:lnTo>
                    <a:pt x="138" y="12"/>
                  </a:lnTo>
                  <a:lnTo>
                    <a:pt x="131" y="12"/>
                  </a:lnTo>
                  <a:lnTo>
                    <a:pt x="129" y="14"/>
                  </a:lnTo>
                  <a:lnTo>
                    <a:pt x="124" y="14"/>
                  </a:lnTo>
                  <a:lnTo>
                    <a:pt x="119" y="16"/>
                  </a:lnTo>
                  <a:lnTo>
                    <a:pt x="115" y="19"/>
                  </a:lnTo>
                  <a:lnTo>
                    <a:pt x="110" y="19"/>
                  </a:lnTo>
                  <a:lnTo>
                    <a:pt x="107" y="21"/>
                  </a:lnTo>
                  <a:lnTo>
                    <a:pt x="103" y="21"/>
                  </a:lnTo>
                  <a:lnTo>
                    <a:pt x="98" y="24"/>
                  </a:lnTo>
                  <a:lnTo>
                    <a:pt x="93" y="26"/>
                  </a:lnTo>
                  <a:lnTo>
                    <a:pt x="91" y="28"/>
                  </a:lnTo>
                  <a:lnTo>
                    <a:pt x="86" y="28"/>
                  </a:lnTo>
                  <a:lnTo>
                    <a:pt x="84" y="33"/>
                  </a:lnTo>
                  <a:lnTo>
                    <a:pt x="79" y="33"/>
                  </a:lnTo>
                  <a:lnTo>
                    <a:pt x="74" y="35"/>
                  </a:lnTo>
                  <a:lnTo>
                    <a:pt x="69" y="38"/>
                  </a:lnTo>
                  <a:lnTo>
                    <a:pt x="65" y="38"/>
                  </a:lnTo>
                  <a:lnTo>
                    <a:pt x="62" y="43"/>
                  </a:lnTo>
                  <a:lnTo>
                    <a:pt x="57" y="43"/>
                  </a:lnTo>
                  <a:lnTo>
                    <a:pt x="53" y="47"/>
                  </a:lnTo>
                  <a:lnTo>
                    <a:pt x="46" y="52"/>
                  </a:lnTo>
                  <a:lnTo>
                    <a:pt x="38" y="55"/>
                  </a:lnTo>
                  <a:lnTo>
                    <a:pt x="34" y="59"/>
                  </a:lnTo>
                  <a:lnTo>
                    <a:pt x="26" y="64"/>
                  </a:lnTo>
                  <a:lnTo>
                    <a:pt x="22" y="69"/>
                  </a:lnTo>
                  <a:lnTo>
                    <a:pt x="17" y="74"/>
                  </a:lnTo>
                  <a:lnTo>
                    <a:pt x="15" y="76"/>
                  </a:lnTo>
                  <a:lnTo>
                    <a:pt x="10" y="81"/>
                  </a:lnTo>
                  <a:lnTo>
                    <a:pt x="7" y="88"/>
                  </a:lnTo>
                  <a:lnTo>
                    <a:pt x="3" y="90"/>
                  </a:lnTo>
                  <a:lnTo>
                    <a:pt x="3" y="95"/>
                  </a:lnTo>
                  <a:lnTo>
                    <a:pt x="0" y="100"/>
                  </a:lnTo>
                  <a:lnTo>
                    <a:pt x="0" y="105"/>
                  </a:lnTo>
                  <a:lnTo>
                    <a:pt x="0" y="109"/>
                  </a:lnTo>
                  <a:lnTo>
                    <a:pt x="0" y="112"/>
                  </a:lnTo>
                  <a:lnTo>
                    <a:pt x="0" y="114"/>
                  </a:lnTo>
                  <a:lnTo>
                    <a:pt x="3" y="119"/>
                  </a:lnTo>
                  <a:lnTo>
                    <a:pt x="3" y="121"/>
                  </a:lnTo>
                  <a:lnTo>
                    <a:pt x="7" y="126"/>
                  </a:lnTo>
                  <a:lnTo>
                    <a:pt x="7" y="128"/>
                  </a:lnTo>
                  <a:lnTo>
                    <a:pt x="10" y="133"/>
                  </a:lnTo>
                  <a:lnTo>
                    <a:pt x="17" y="136"/>
                  </a:lnTo>
                  <a:lnTo>
                    <a:pt x="22" y="143"/>
                  </a:lnTo>
                  <a:lnTo>
                    <a:pt x="26" y="145"/>
                  </a:lnTo>
                  <a:lnTo>
                    <a:pt x="29" y="147"/>
                  </a:lnTo>
                  <a:lnTo>
                    <a:pt x="34" y="150"/>
                  </a:lnTo>
                  <a:lnTo>
                    <a:pt x="36" y="152"/>
                  </a:lnTo>
                  <a:lnTo>
                    <a:pt x="38" y="152"/>
                  </a:lnTo>
                  <a:lnTo>
                    <a:pt x="43" y="155"/>
                  </a:lnTo>
                  <a:lnTo>
                    <a:pt x="46" y="157"/>
                  </a:lnTo>
                  <a:lnTo>
                    <a:pt x="50" y="157"/>
                  </a:lnTo>
                  <a:lnTo>
                    <a:pt x="55" y="159"/>
                  </a:lnTo>
                  <a:lnTo>
                    <a:pt x="62" y="164"/>
                  </a:lnTo>
                  <a:lnTo>
                    <a:pt x="67" y="164"/>
                  </a:lnTo>
                  <a:lnTo>
                    <a:pt x="72" y="164"/>
                  </a:lnTo>
                  <a:lnTo>
                    <a:pt x="74" y="166"/>
                  </a:lnTo>
                  <a:lnTo>
                    <a:pt x="76" y="166"/>
                  </a:lnTo>
                  <a:lnTo>
                    <a:pt x="72" y="164"/>
                  </a:lnTo>
                  <a:lnTo>
                    <a:pt x="69" y="159"/>
                  </a:lnTo>
                  <a:lnTo>
                    <a:pt x="65" y="155"/>
                  </a:lnTo>
                  <a:lnTo>
                    <a:pt x="65" y="150"/>
                  </a:lnTo>
                  <a:lnTo>
                    <a:pt x="62" y="147"/>
                  </a:lnTo>
                  <a:lnTo>
                    <a:pt x="60" y="140"/>
                  </a:lnTo>
                  <a:lnTo>
                    <a:pt x="57" y="136"/>
                  </a:lnTo>
                  <a:lnTo>
                    <a:pt x="55" y="128"/>
                  </a:lnTo>
                  <a:lnTo>
                    <a:pt x="55" y="121"/>
                  </a:lnTo>
                  <a:lnTo>
                    <a:pt x="55" y="114"/>
                  </a:lnTo>
                  <a:lnTo>
                    <a:pt x="55" y="112"/>
                  </a:lnTo>
                  <a:lnTo>
                    <a:pt x="55" y="109"/>
                  </a:lnTo>
                  <a:lnTo>
                    <a:pt x="57" y="105"/>
                  </a:lnTo>
                  <a:lnTo>
                    <a:pt x="57" y="100"/>
                  </a:lnTo>
                  <a:lnTo>
                    <a:pt x="60" y="97"/>
                  </a:lnTo>
                  <a:lnTo>
                    <a:pt x="62" y="93"/>
                  </a:lnTo>
                  <a:lnTo>
                    <a:pt x="65" y="88"/>
                  </a:lnTo>
                  <a:lnTo>
                    <a:pt x="69" y="85"/>
                  </a:lnTo>
                  <a:lnTo>
                    <a:pt x="72" y="81"/>
                  </a:lnTo>
                  <a:lnTo>
                    <a:pt x="74" y="78"/>
                  </a:lnTo>
                  <a:lnTo>
                    <a:pt x="79" y="74"/>
                  </a:lnTo>
                  <a:lnTo>
                    <a:pt x="84" y="71"/>
                  </a:lnTo>
                  <a:lnTo>
                    <a:pt x="88" y="66"/>
                  </a:lnTo>
                  <a:lnTo>
                    <a:pt x="93" y="64"/>
                  </a:lnTo>
                  <a:lnTo>
                    <a:pt x="100" y="59"/>
                  </a:lnTo>
                  <a:lnTo>
                    <a:pt x="105" y="57"/>
                  </a:lnTo>
                  <a:lnTo>
                    <a:pt x="110" y="52"/>
                  </a:lnTo>
                  <a:lnTo>
                    <a:pt x="117" y="47"/>
                  </a:lnTo>
                  <a:lnTo>
                    <a:pt x="122" y="45"/>
                  </a:lnTo>
                  <a:lnTo>
                    <a:pt x="129" y="40"/>
                  </a:lnTo>
                  <a:lnTo>
                    <a:pt x="134" y="38"/>
                  </a:lnTo>
                  <a:lnTo>
                    <a:pt x="141" y="33"/>
                  </a:lnTo>
                  <a:lnTo>
                    <a:pt x="146" y="31"/>
                  </a:lnTo>
                  <a:lnTo>
                    <a:pt x="153" y="28"/>
                  </a:lnTo>
                  <a:lnTo>
                    <a:pt x="157" y="26"/>
                  </a:lnTo>
                  <a:lnTo>
                    <a:pt x="162" y="21"/>
                  </a:lnTo>
                  <a:lnTo>
                    <a:pt x="169" y="19"/>
                  </a:lnTo>
                  <a:lnTo>
                    <a:pt x="174" y="16"/>
                  </a:lnTo>
                  <a:lnTo>
                    <a:pt x="179" y="14"/>
                  </a:lnTo>
                  <a:lnTo>
                    <a:pt x="184" y="12"/>
                  </a:lnTo>
                  <a:lnTo>
                    <a:pt x="188" y="7"/>
                  </a:lnTo>
                  <a:lnTo>
                    <a:pt x="193" y="7"/>
                  </a:lnTo>
                  <a:lnTo>
                    <a:pt x="198" y="5"/>
                  </a:lnTo>
                  <a:lnTo>
                    <a:pt x="200" y="2"/>
                  </a:lnTo>
                  <a:lnTo>
                    <a:pt x="205" y="2"/>
                  </a:lnTo>
                  <a:lnTo>
                    <a:pt x="207" y="0"/>
                  </a:lnTo>
                  <a:lnTo>
                    <a:pt x="210" y="0"/>
                  </a:lnTo>
                  <a:close/>
                </a:path>
              </a:pathLst>
            </a:custGeom>
            <a:solidFill>
              <a:srgbClr val="000000"/>
            </a:solidFill>
            <a:ln w="9525">
              <a:noFill/>
              <a:round/>
              <a:headEnd/>
              <a:tailEnd/>
            </a:ln>
          </p:spPr>
          <p:txBody>
            <a:bodyPr/>
            <a:lstStyle/>
            <a:p>
              <a:endParaRPr lang="en-US"/>
            </a:p>
          </p:txBody>
        </p:sp>
        <p:sp>
          <p:nvSpPr>
            <p:cNvPr id="93" name="Freeform 24"/>
            <p:cNvSpPr>
              <a:spLocks/>
            </p:cNvSpPr>
            <p:nvPr/>
          </p:nvSpPr>
          <p:spPr bwMode="auto">
            <a:xfrm>
              <a:off x="4270" y="3066"/>
              <a:ext cx="169" cy="234"/>
            </a:xfrm>
            <a:custGeom>
              <a:avLst/>
              <a:gdLst>
                <a:gd name="T0" fmla="*/ 38 w 169"/>
                <a:gd name="T1" fmla="*/ 205 h 234"/>
                <a:gd name="T2" fmla="*/ 48 w 169"/>
                <a:gd name="T3" fmla="*/ 203 h 234"/>
                <a:gd name="T4" fmla="*/ 62 w 169"/>
                <a:gd name="T5" fmla="*/ 200 h 234"/>
                <a:gd name="T6" fmla="*/ 74 w 169"/>
                <a:gd name="T7" fmla="*/ 198 h 234"/>
                <a:gd name="T8" fmla="*/ 86 w 169"/>
                <a:gd name="T9" fmla="*/ 196 h 234"/>
                <a:gd name="T10" fmla="*/ 86 w 169"/>
                <a:gd name="T11" fmla="*/ 191 h 234"/>
                <a:gd name="T12" fmla="*/ 93 w 169"/>
                <a:gd name="T13" fmla="*/ 177 h 234"/>
                <a:gd name="T14" fmla="*/ 95 w 169"/>
                <a:gd name="T15" fmla="*/ 167 h 234"/>
                <a:gd name="T16" fmla="*/ 100 w 169"/>
                <a:gd name="T17" fmla="*/ 155 h 234"/>
                <a:gd name="T18" fmla="*/ 107 w 169"/>
                <a:gd name="T19" fmla="*/ 143 h 234"/>
                <a:gd name="T20" fmla="*/ 112 w 169"/>
                <a:gd name="T21" fmla="*/ 129 h 234"/>
                <a:gd name="T22" fmla="*/ 117 w 169"/>
                <a:gd name="T23" fmla="*/ 115 h 234"/>
                <a:gd name="T24" fmla="*/ 124 w 169"/>
                <a:gd name="T25" fmla="*/ 100 h 234"/>
                <a:gd name="T26" fmla="*/ 131 w 169"/>
                <a:gd name="T27" fmla="*/ 88 h 234"/>
                <a:gd name="T28" fmla="*/ 136 w 169"/>
                <a:gd name="T29" fmla="*/ 74 h 234"/>
                <a:gd name="T30" fmla="*/ 141 w 169"/>
                <a:gd name="T31" fmla="*/ 60 h 234"/>
                <a:gd name="T32" fmla="*/ 145 w 169"/>
                <a:gd name="T33" fmla="*/ 46 h 234"/>
                <a:gd name="T34" fmla="*/ 152 w 169"/>
                <a:gd name="T35" fmla="*/ 36 h 234"/>
                <a:gd name="T36" fmla="*/ 157 w 169"/>
                <a:gd name="T37" fmla="*/ 24 h 234"/>
                <a:gd name="T38" fmla="*/ 164 w 169"/>
                <a:gd name="T39" fmla="*/ 7 h 234"/>
                <a:gd name="T40" fmla="*/ 169 w 169"/>
                <a:gd name="T41" fmla="*/ 0 h 234"/>
                <a:gd name="T42" fmla="*/ 167 w 169"/>
                <a:gd name="T43" fmla="*/ 7 h 234"/>
                <a:gd name="T44" fmla="*/ 164 w 169"/>
                <a:gd name="T45" fmla="*/ 24 h 234"/>
                <a:gd name="T46" fmla="*/ 162 w 169"/>
                <a:gd name="T47" fmla="*/ 36 h 234"/>
                <a:gd name="T48" fmla="*/ 157 w 169"/>
                <a:gd name="T49" fmla="*/ 48 h 234"/>
                <a:gd name="T50" fmla="*/ 155 w 169"/>
                <a:gd name="T51" fmla="*/ 60 h 234"/>
                <a:gd name="T52" fmla="*/ 152 w 169"/>
                <a:gd name="T53" fmla="*/ 74 h 234"/>
                <a:gd name="T54" fmla="*/ 148 w 169"/>
                <a:gd name="T55" fmla="*/ 91 h 234"/>
                <a:gd name="T56" fmla="*/ 143 w 169"/>
                <a:gd name="T57" fmla="*/ 105 h 234"/>
                <a:gd name="T58" fmla="*/ 138 w 169"/>
                <a:gd name="T59" fmla="*/ 119 h 234"/>
                <a:gd name="T60" fmla="*/ 133 w 169"/>
                <a:gd name="T61" fmla="*/ 134 h 234"/>
                <a:gd name="T62" fmla="*/ 131 w 169"/>
                <a:gd name="T63" fmla="*/ 150 h 234"/>
                <a:gd name="T64" fmla="*/ 126 w 169"/>
                <a:gd name="T65" fmla="*/ 162 h 234"/>
                <a:gd name="T66" fmla="*/ 122 w 169"/>
                <a:gd name="T67" fmla="*/ 174 h 234"/>
                <a:gd name="T68" fmla="*/ 119 w 169"/>
                <a:gd name="T69" fmla="*/ 188 h 234"/>
                <a:gd name="T70" fmla="*/ 114 w 169"/>
                <a:gd name="T71" fmla="*/ 205 h 234"/>
                <a:gd name="T72" fmla="*/ 110 w 169"/>
                <a:gd name="T73" fmla="*/ 217 h 234"/>
                <a:gd name="T74" fmla="*/ 102 w 169"/>
                <a:gd name="T75" fmla="*/ 219 h 234"/>
                <a:gd name="T76" fmla="*/ 93 w 169"/>
                <a:gd name="T77" fmla="*/ 219 h 234"/>
                <a:gd name="T78" fmla="*/ 81 w 169"/>
                <a:gd name="T79" fmla="*/ 219 h 234"/>
                <a:gd name="T80" fmla="*/ 69 w 169"/>
                <a:gd name="T81" fmla="*/ 222 h 234"/>
                <a:gd name="T82" fmla="*/ 55 w 169"/>
                <a:gd name="T83" fmla="*/ 222 h 234"/>
                <a:gd name="T84" fmla="*/ 41 w 169"/>
                <a:gd name="T85" fmla="*/ 227 h 234"/>
                <a:gd name="T86" fmla="*/ 26 w 169"/>
                <a:gd name="T87" fmla="*/ 227 h 234"/>
                <a:gd name="T88" fmla="*/ 17 w 169"/>
                <a:gd name="T89" fmla="*/ 229 h 234"/>
                <a:gd name="T90" fmla="*/ 0 w 169"/>
                <a:gd name="T91" fmla="*/ 234 h 2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
                <a:gd name="T139" fmla="*/ 0 h 234"/>
                <a:gd name="T140" fmla="*/ 169 w 169"/>
                <a:gd name="T141" fmla="*/ 234 h 23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 h="234">
                  <a:moveTo>
                    <a:pt x="31" y="210"/>
                  </a:moveTo>
                  <a:lnTo>
                    <a:pt x="33" y="207"/>
                  </a:lnTo>
                  <a:lnTo>
                    <a:pt x="38" y="205"/>
                  </a:lnTo>
                  <a:lnTo>
                    <a:pt x="41" y="205"/>
                  </a:lnTo>
                  <a:lnTo>
                    <a:pt x="43" y="205"/>
                  </a:lnTo>
                  <a:lnTo>
                    <a:pt x="48" y="203"/>
                  </a:lnTo>
                  <a:lnTo>
                    <a:pt x="55" y="203"/>
                  </a:lnTo>
                  <a:lnTo>
                    <a:pt x="57" y="200"/>
                  </a:lnTo>
                  <a:lnTo>
                    <a:pt x="62" y="200"/>
                  </a:lnTo>
                  <a:lnTo>
                    <a:pt x="64" y="198"/>
                  </a:lnTo>
                  <a:lnTo>
                    <a:pt x="72" y="198"/>
                  </a:lnTo>
                  <a:lnTo>
                    <a:pt x="74" y="198"/>
                  </a:lnTo>
                  <a:lnTo>
                    <a:pt x="79" y="198"/>
                  </a:lnTo>
                  <a:lnTo>
                    <a:pt x="81" y="196"/>
                  </a:lnTo>
                  <a:lnTo>
                    <a:pt x="86" y="196"/>
                  </a:lnTo>
                  <a:lnTo>
                    <a:pt x="86" y="193"/>
                  </a:lnTo>
                  <a:lnTo>
                    <a:pt x="86" y="191"/>
                  </a:lnTo>
                  <a:lnTo>
                    <a:pt x="88" y="188"/>
                  </a:lnTo>
                  <a:lnTo>
                    <a:pt x="88" y="181"/>
                  </a:lnTo>
                  <a:lnTo>
                    <a:pt x="93" y="177"/>
                  </a:lnTo>
                  <a:lnTo>
                    <a:pt x="93" y="174"/>
                  </a:lnTo>
                  <a:lnTo>
                    <a:pt x="93" y="172"/>
                  </a:lnTo>
                  <a:lnTo>
                    <a:pt x="95" y="167"/>
                  </a:lnTo>
                  <a:lnTo>
                    <a:pt x="98" y="165"/>
                  </a:lnTo>
                  <a:lnTo>
                    <a:pt x="100" y="160"/>
                  </a:lnTo>
                  <a:lnTo>
                    <a:pt x="100" y="155"/>
                  </a:lnTo>
                  <a:lnTo>
                    <a:pt x="102" y="150"/>
                  </a:lnTo>
                  <a:lnTo>
                    <a:pt x="102" y="146"/>
                  </a:lnTo>
                  <a:lnTo>
                    <a:pt x="107" y="143"/>
                  </a:lnTo>
                  <a:lnTo>
                    <a:pt x="107" y="138"/>
                  </a:lnTo>
                  <a:lnTo>
                    <a:pt x="110" y="134"/>
                  </a:lnTo>
                  <a:lnTo>
                    <a:pt x="112" y="129"/>
                  </a:lnTo>
                  <a:lnTo>
                    <a:pt x="114" y="127"/>
                  </a:lnTo>
                  <a:lnTo>
                    <a:pt x="114" y="122"/>
                  </a:lnTo>
                  <a:lnTo>
                    <a:pt x="117" y="115"/>
                  </a:lnTo>
                  <a:lnTo>
                    <a:pt x="119" y="112"/>
                  </a:lnTo>
                  <a:lnTo>
                    <a:pt x="119" y="105"/>
                  </a:lnTo>
                  <a:lnTo>
                    <a:pt x="124" y="100"/>
                  </a:lnTo>
                  <a:lnTo>
                    <a:pt x="126" y="98"/>
                  </a:lnTo>
                  <a:lnTo>
                    <a:pt x="126" y="93"/>
                  </a:lnTo>
                  <a:lnTo>
                    <a:pt x="131" y="88"/>
                  </a:lnTo>
                  <a:lnTo>
                    <a:pt x="131" y="84"/>
                  </a:lnTo>
                  <a:lnTo>
                    <a:pt x="133" y="76"/>
                  </a:lnTo>
                  <a:lnTo>
                    <a:pt x="136" y="74"/>
                  </a:lnTo>
                  <a:lnTo>
                    <a:pt x="138" y="69"/>
                  </a:lnTo>
                  <a:lnTo>
                    <a:pt x="138" y="65"/>
                  </a:lnTo>
                  <a:lnTo>
                    <a:pt x="141" y="60"/>
                  </a:lnTo>
                  <a:lnTo>
                    <a:pt x="143" y="57"/>
                  </a:lnTo>
                  <a:lnTo>
                    <a:pt x="145" y="50"/>
                  </a:lnTo>
                  <a:lnTo>
                    <a:pt x="145" y="46"/>
                  </a:lnTo>
                  <a:lnTo>
                    <a:pt x="148" y="43"/>
                  </a:lnTo>
                  <a:lnTo>
                    <a:pt x="150" y="38"/>
                  </a:lnTo>
                  <a:lnTo>
                    <a:pt x="152" y="36"/>
                  </a:lnTo>
                  <a:lnTo>
                    <a:pt x="152" y="31"/>
                  </a:lnTo>
                  <a:lnTo>
                    <a:pt x="155" y="29"/>
                  </a:lnTo>
                  <a:lnTo>
                    <a:pt x="157" y="24"/>
                  </a:lnTo>
                  <a:lnTo>
                    <a:pt x="157" y="19"/>
                  </a:lnTo>
                  <a:lnTo>
                    <a:pt x="162" y="12"/>
                  </a:lnTo>
                  <a:lnTo>
                    <a:pt x="164" y="7"/>
                  </a:lnTo>
                  <a:lnTo>
                    <a:pt x="164" y="5"/>
                  </a:lnTo>
                  <a:lnTo>
                    <a:pt x="169" y="0"/>
                  </a:lnTo>
                  <a:lnTo>
                    <a:pt x="169" y="5"/>
                  </a:lnTo>
                  <a:lnTo>
                    <a:pt x="167" y="7"/>
                  </a:lnTo>
                  <a:lnTo>
                    <a:pt x="167" y="12"/>
                  </a:lnTo>
                  <a:lnTo>
                    <a:pt x="164" y="19"/>
                  </a:lnTo>
                  <a:lnTo>
                    <a:pt x="164" y="24"/>
                  </a:lnTo>
                  <a:lnTo>
                    <a:pt x="162" y="29"/>
                  </a:lnTo>
                  <a:lnTo>
                    <a:pt x="162" y="31"/>
                  </a:lnTo>
                  <a:lnTo>
                    <a:pt x="162" y="36"/>
                  </a:lnTo>
                  <a:lnTo>
                    <a:pt x="160" y="38"/>
                  </a:lnTo>
                  <a:lnTo>
                    <a:pt x="157" y="43"/>
                  </a:lnTo>
                  <a:lnTo>
                    <a:pt x="157" y="48"/>
                  </a:lnTo>
                  <a:lnTo>
                    <a:pt x="155" y="53"/>
                  </a:lnTo>
                  <a:lnTo>
                    <a:pt x="155" y="57"/>
                  </a:lnTo>
                  <a:lnTo>
                    <a:pt x="155" y="60"/>
                  </a:lnTo>
                  <a:lnTo>
                    <a:pt x="152" y="67"/>
                  </a:lnTo>
                  <a:lnTo>
                    <a:pt x="152" y="69"/>
                  </a:lnTo>
                  <a:lnTo>
                    <a:pt x="152" y="74"/>
                  </a:lnTo>
                  <a:lnTo>
                    <a:pt x="148" y="79"/>
                  </a:lnTo>
                  <a:lnTo>
                    <a:pt x="148" y="84"/>
                  </a:lnTo>
                  <a:lnTo>
                    <a:pt x="148" y="91"/>
                  </a:lnTo>
                  <a:lnTo>
                    <a:pt x="145" y="96"/>
                  </a:lnTo>
                  <a:lnTo>
                    <a:pt x="143" y="100"/>
                  </a:lnTo>
                  <a:lnTo>
                    <a:pt x="143" y="105"/>
                  </a:lnTo>
                  <a:lnTo>
                    <a:pt x="141" y="110"/>
                  </a:lnTo>
                  <a:lnTo>
                    <a:pt x="141" y="115"/>
                  </a:lnTo>
                  <a:lnTo>
                    <a:pt x="138" y="119"/>
                  </a:lnTo>
                  <a:lnTo>
                    <a:pt x="138" y="124"/>
                  </a:lnTo>
                  <a:lnTo>
                    <a:pt x="136" y="129"/>
                  </a:lnTo>
                  <a:lnTo>
                    <a:pt x="133" y="134"/>
                  </a:lnTo>
                  <a:lnTo>
                    <a:pt x="133" y="138"/>
                  </a:lnTo>
                  <a:lnTo>
                    <a:pt x="131" y="143"/>
                  </a:lnTo>
                  <a:lnTo>
                    <a:pt x="131" y="150"/>
                  </a:lnTo>
                  <a:lnTo>
                    <a:pt x="129" y="153"/>
                  </a:lnTo>
                  <a:lnTo>
                    <a:pt x="126" y="157"/>
                  </a:lnTo>
                  <a:lnTo>
                    <a:pt x="126" y="162"/>
                  </a:lnTo>
                  <a:lnTo>
                    <a:pt x="124" y="167"/>
                  </a:lnTo>
                  <a:lnTo>
                    <a:pt x="124" y="172"/>
                  </a:lnTo>
                  <a:lnTo>
                    <a:pt x="122" y="174"/>
                  </a:lnTo>
                  <a:lnTo>
                    <a:pt x="122" y="179"/>
                  </a:lnTo>
                  <a:lnTo>
                    <a:pt x="119" y="184"/>
                  </a:lnTo>
                  <a:lnTo>
                    <a:pt x="119" y="188"/>
                  </a:lnTo>
                  <a:lnTo>
                    <a:pt x="117" y="196"/>
                  </a:lnTo>
                  <a:lnTo>
                    <a:pt x="114" y="200"/>
                  </a:lnTo>
                  <a:lnTo>
                    <a:pt x="114" y="205"/>
                  </a:lnTo>
                  <a:lnTo>
                    <a:pt x="112" y="212"/>
                  </a:lnTo>
                  <a:lnTo>
                    <a:pt x="110" y="215"/>
                  </a:lnTo>
                  <a:lnTo>
                    <a:pt x="110" y="217"/>
                  </a:lnTo>
                  <a:lnTo>
                    <a:pt x="107" y="219"/>
                  </a:lnTo>
                  <a:lnTo>
                    <a:pt x="102" y="219"/>
                  </a:lnTo>
                  <a:lnTo>
                    <a:pt x="100" y="219"/>
                  </a:lnTo>
                  <a:lnTo>
                    <a:pt x="98" y="219"/>
                  </a:lnTo>
                  <a:lnTo>
                    <a:pt x="93" y="219"/>
                  </a:lnTo>
                  <a:lnTo>
                    <a:pt x="91" y="219"/>
                  </a:lnTo>
                  <a:lnTo>
                    <a:pt x="86" y="219"/>
                  </a:lnTo>
                  <a:lnTo>
                    <a:pt x="81" y="219"/>
                  </a:lnTo>
                  <a:lnTo>
                    <a:pt x="79" y="219"/>
                  </a:lnTo>
                  <a:lnTo>
                    <a:pt x="74" y="219"/>
                  </a:lnTo>
                  <a:lnTo>
                    <a:pt x="69" y="222"/>
                  </a:lnTo>
                  <a:lnTo>
                    <a:pt x="64" y="222"/>
                  </a:lnTo>
                  <a:lnTo>
                    <a:pt x="60" y="222"/>
                  </a:lnTo>
                  <a:lnTo>
                    <a:pt x="55" y="222"/>
                  </a:lnTo>
                  <a:lnTo>
                    <a:pt x="50" y="224"/>
                  </a:lnTo>
                  <a:lnTo>
                    <a:pt x="45" y="224"/>
                  </a:lnTo>
                  <a:lnTo>
                    <a:pt x="41" y="227"/>
                  </a:lnTo>
                  <a:lnTo>
                    <a:pt x="36" y="227"/>
                  </a:lnTo>
                  <a:lnTo>
                    <a:pt x="31" y="227"/>
                  </a:lnTo>
                  <a:lnTo>
                    <a:pt x="26" y="227"/>
                  </a:lnTo>
                  <a:lnTo>
                    <a:pt x="24" y="229"/>
                  </a:lnTo>
                  <a:lnTo>
                    <a:pt x="19" y="229"/>
                  </a:lnTo>
                  <a:lnTo>
                    <a:pt x="17" y="229"/>
                  </a:lnTo>
                  <a:lnTo>
                    <a:pt x="12" y="229"/>
                  </a:lnTo>
                  <a:lnTo>
                    <a:pt x="10" y="229"/>
                  </a:lnTo>
                  <a:lnTo>
                    <a:pt x="0" y="234"/>
                  </a:lnTo>
                  <a:lnTo>
                    <a:pt x="31" y="210"/>
                  </a:lnTo>
                  <a:close/>
                </a:path>
              </a:pathLst>
            </a:custGeom>
            <a:solidFill>
              <a:srgbClr val="000000"/>
            </a:solidFill>
            <a:ln w="9525">
              <a:noFill/>
              <a:round/>
              <a:headEnd/>
              <a:tailEnd/>
            </a:ln>
          </p:spPr>
          <p:txBody>
            <a:bodyPr/>
            <a:lstStyle/>
            <a:p>
              <a:endParaRPr lang="en-US"/>
            </a:p>
          </p:txBody>
        </p:sp>
        <p:sp>
          <p:nvSpPr>
            <p:cNvPr id="94" name="Freeform 25"/>
            <p:cNvSpPr>
              <a:spLocks/>
            </p:cNvSpPr>
            <p:nvPr/>
          </p:nvSpPr>
          <p:spPr bwMode="auto">
            <a:xfrm>
              <a:off x="4280" y="3409"/>
              <a:ext cx="159" cy="224"/>
            </a:xfrm>
            <a:custGeom>
              <a:avLst/>
              <a:gdLst>
                <a:gd name="T0" fmla="*/ 138 w 159"/>
                <a:gd name="T1" fmla="*/ 7 h 224"/>
                <a:gd name="T2" fmla="*/ 142 w 159"/>
                <a:gd name="T3" fmla="*/ 19 h 224"/>
                <a:gd name="T4" fmla="*/ 145 w 159"/>
                <a:gd name="T5" fmla="*/ 31 h 224"/>
                <a:gd name="T6" fmla="*/ 147 w 159"/>
                <a:gd name="T7" fmla="*/ 43 h 224"/>
                <a:gd name="T8" fmla="*/ 147 w 159"/>
                <a:gd name="T9" fmla="*/ 53 h 224"/>
                <a:gd name="T10" fmla="*/ 152 w 159"/>
                <a:gd name="T11" fmla="*/ 65 h 224"/>
                <a:gd name="T12" fmla="*/ 154 w 159"/>
                <a:gd name="T13" fmla="*/ 76 h 224"/>
                <a:gd name="T14" fmla="*/ 154 w 159"/>
                <a:gd name="T15" fmla="*/ 88 h 224"/>
                <a:gd name="T16" fmla="*/ 157 w 159"/>
                <a:gd name="T17" fmla="*/ 103 h 224"/>
                <a:gd name="T18" fmla="*/ 159 w 159"/>
                <a:gd name="T19" fmla="*/ 115 h 224"/>
                <a:gd name="T20" fmla="*/ 159 w 159"/>
                <a:gd name="T21" fmla="*/ 129 h 224"/>
                <a:gd name="T22" fmla="*/ 159 w 159"/>
                <a:gd name="T23" fmla="*/ 141 h 224"/>
                <a:gd name="T24" fmla="*/ 159 w 159"/>
                <a:gd name="T25" fmla="*/ 153 h 224"/>
                <a:gd name="T26" fmla="*/ 159 w 159"/>
                <a:gd name="T27" fmla="*/ 165 h 224"/>
                <a:gd name="T28" fmla="*/ 157 w 159"/>
                <a:gd name="T29" fmla="*/ 174 h 224"/>
                <a:gd name="T30" fmla="*/ 154 w 159"/>
                <a:gd name="T31" fmla="*/ 188 h 224"/>
                <a:gd name="T32" fmla="*/ 147 w 159"/>
                <a:gd name="T33" fmla="*/ 207 h 224"/>
                <a:gd name="T34" fmla="*/ 138 w 159"/>
                <a:gd name="T35" fmla="*/ 219 h 224"/>
                <a:gd name="T36" fmla="*/ 126 w 159"/>
                <a:gd name="T37" fmla="*/ 224 h 224"/>
                <a:gd name="T38" fmla="*/ 109 w 159"/>
                <a:gd name="T39" fmla="*/ 222 h 224"/>
                <a:gd name="T40" fmla="*/ 90 w 159"/>
                <a:gd name="T41" fmla="*/ 215 h 224"/>
                <a:gd name="T42" fmla="*/ 71 w 159"/>
                <a:gd name="T43" fmla="*/ 205 h 224"/>
                <a:gd name="T44" fmla="*/ 52 w 159"/>
                <a:gd name="T45" fmla="*/ 193 h 224"/>
                <a:gd name="T46" fmla="*/ 33 w 159"/>
                <a:gd name="T47" fmla="*/ 179 h 224"/>
                <a:gd name="T48" fmla="*/ 21 w 159"/>
                <a:gd name="T49" fmla="*/ 167 h 224"/>
                <a:gd name="T50" fmla="*/ 7 w 159"/>
                <a:gd name="T51" fmla="*/ 157 h 224"/>
                <a:gd name="T52" fmla="*/ 0 w 159"/>
                <a:gd name="T53" fmla="*/ 148 h 224"/>
                <a:gd name="T54" fmla="*/ 2 w 159"/>
                <a:gd name="T55" fmla="*/ 146 h 224"/>
                <a:gd name="T56" fmla="*/ 19 w 159"/>
                <a:gd name="T57" fmla="*/ 153 h 224"/>
                <a:gd name="T58" fmla="*/ 28 w 159"/>
                <a:gd name="T59" fmla="*/ 157 h 224"/>
                <a:gd name="T60" fmla="*/ 40 w 159"/>
                <a:gd name="T61" fmla="*/ 162 h 224"/>
                <a:gd name="T62" fmla="*/ 52 w 159"/>
                <a:gd name="T63" fmla="*/ 167 h 224"/>
                <a:gd name="T64" fmla="*/ 66 w 159"/>
                <a:gd name="T65" fmla="*/ 169 h 224"/>
                <a:gd name="T66" fmla="*/ 78 w 159"/>
                <a:gd name="T67" fmla="*/ 172 h 224"/>
                <a:gd name="T68" fmla="*/ 90 w 159"/>
                <a:gd name="T69" fmla="*/ 174 h 224"/>
                <a:gd name="T70" fmla="*/ 102 w 159"/>
                <a:gd name="T71" fmla="*/ 172 h 224"/>
                <a:gd name="T72" fmla="*/ 114 w 159"/>
                <a:gd name="T73" fmla="*/ 169 h 224"/>
                <a:gd name="T74" fmla="*/ 121 w 159"/>
                <a:gd name="T75" fmla="*/ 160 h 224"/>
                <a:gd name="T76" fmla="*/ 126 w 159"/>
                <a:gd name="T77" fmla="*/ 146 h 224"/>
                <a:gd name="T78" fmla="*/ 131 w 159"/>
                <a:gd name="T79" fmla="*/ 131 h 224"/>
                <a:gd name="T80" fmla="*/ 133 w 159"/>
                <a:gd name="T81" fmla="*/ 122 h 224"/>
                <a:gd name="T82" fmla="*/ 133 w 159"/>
                <a:gd name="T83" fmla="*/ 112 h 224"/>
                <a:gd name="T84" fmla="*/ 135 w 159"/>
                <a:gd name="T85" fmla="*/ 100 h 224"/>
                <a:gd name="T86" fmla="*/ 135 w 159"/>
                <a:gd name="T87" fmla="*/ 88 h 224"/>
                <a:gd name="T88" fmla="*/ 135 w 159"/>
                <a:gd name="T89" fmla="*/ 79 h 224"/>
                <a:gd name="T90" fmla="*/ 135 w 159"/>
                <a:gd name="T91" fmla="*/ 67 h 224"/>
                <a:gd name="T92" fmla="*/ 135 w 159"/>
                <a:gd name="T93" fmla="*/ 57 h 224"/>
                <a:gd name="T94" fmla="*/ 135 w 159"/>
                <a:gd name="T95" fmla="*/ 43 h 224"/>
                <a:gd name="T96" fmla="*/ 135 w 159"/>
                <a:gd name="T97" fmla="*/ 24 h 224"/>
                <a:gd name="T98" fmla="*/ 135 w 159"/>
                <a:gd name="T99" fmla="*/ 12 h 224"/>
                <a:gd name="T100" fmla="*/ 135 w 159"/>
                <a:gd name="T101" fmla="*/ 0 h 2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
                <a:gd name="T154" fmla="*/ 0 h 224"/>
                <a:gd name="T155" fmla="*/ 159 w 159"/>
                <a:gd name="T156" fmla="*/ 224 h 2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 h="224">
                  <a:moveTo>
                    <a:pt x="135" y="0"/>
                  </a:moveTo>
                  <a:lnTo>
                    <a:pt x="135" y="3"/>
                  </a:lnTo>
                  <a:lnTo>
                    <a:pt x="138" y="7"/>
                  </a:lnTo>
                  <a:lnTo>
                    <a:pt x="138" y="10"/>
                  </a:lnTo>
                  <a:lnTo>
                    <a:pt x="140" y="15"/>
                  </a:lnTo>
                  <a:lnTo>
                    <a:pt x="142" y="19"/>
                  </a:lnTo>
                  <a:lnTo>
                    <a:pt x="142" y="24"/>
                  </a:lnTo>
                  <a:lnTo>
                    <a:pt x="145" y="29"/>
                  </a:lnTo>
                  <a:lnTo>
                    <a:pt x="145" y="31"/>
                  </a:lnTo>
                  <a:lnTo>
                    <a:pt x="145" y="36"/>
                  </a:lnTo>
                  <a:lnTo>
                    <a:pt x="147" y="38"/>
                  </a:lnTo>
                  <a:lnTo>
                    <a:pt x="147" y="43"/>
                  </a:lnTo>
                  <a:lnTo>
                    <a:pt x="147" y="46"/>
                  </a:lnTo>
                  <a:lnTo>
                    <a:pt x="147" y="50"/>
                  </a:lnTo>
                  <a:lnTo>
                    <a:pt x="147" y="53"/>
                  </a:lnTo>
                  <a:lnTo>
                    <a:pt x="150" y="57"/>
                  </a:lnTo>
                  <a:lnTo>
                    <a:pt x="150" y="60"/>
                  </a:lnTo>
                  <a:lnTo>
                    <a:pt x="152" y="65"/>
                  </a:lnTo>
                  <a:lnTo>
                    <a:pt x="152" y="69"/>
                  </a:lnTo>
                  <a:lnTo>
                    <a:pt x="152" y="74"/>
                  </a:lnTo>
                  <a:lnTo>
                    <a:pt x="154" y="76"/>
                  </a:lnTo>
                  <a:lnTo>
                    <a:pt x="154" y="81"/>
                  </a:lnTo>
                  <a:lnTo>
                    <a:pt x="154" y="86"/>
                  </a:lnTo>
                  <a:lnTo>
                    <a:pt x="154" y="88"/>
                  </a:lnTo>
                  <a:lnTo>
                    <a:pt x="154" y="93"/>
                  </a:lnTo>
                  <a:lnTo>
                    <a:pt x="154" y="98"/>
                  </a:lnTo>
                  <a:lnTo>
                    <a:pt x="157" y="103"/>
                  </a:lnTo>
                  <a:lnTo>
                    <a:pt x="157" y="107"/>
                  </a:lnTo>
                  <a:lnTo>
                    <a:pt x="159" y="112"/>
                  </a:lnTo>
                  <a:lnTo>
                    <a:pt x="159" y="115"/>
                  </a:lnTo>
                  <a:lnTo>
                    <a:pt x="159" y="119"/>
                  </a:lnTo>
                  <a:lnTo>
                    <a:pt x="159" y="124"/>
                  </a:lnTo>
                  <a:lnTo>
                    <a:pt x="159" y="129"/>
                  </a:lnTo>
                  <a:lnTo>
                    <a:pt x="159" y="134"/>
                  </a:lnTo>
                  <a:lnTo>
                    <a:pt x="159" y="136"/>
                  </a:lnTo>
                  <a:lnTo>
                    <a:pt x="159" y="141"/>
                  </a:lnTo>
                  <a:lnTo>
                    <a:pt x="159" y="143"/>
                  </a:lnTo>
                  <a:lnTo>
                    <a:pt x="159" y="148"/>
                  </a:lnTo>
                  <a:lnTo>
                    <a:pt x="159" y="153"/>
                  </a:lnTo>
                  <a:lnTo>
                    <a:pt x="159" y="157"/>
                  </a:lnTo>
                  <a:lnTo>
                    <a:pt x="159" y="160"/>
                  </a:lnTo>
                  <a:lnTo>
                    <a:pt x="159" y="165"/>
                  </a:lnTo>
                  <a:lnTo>
                    <a:pt x="159" y="169"/>
                  </a:lnTo>
                  <a:lnTo>
                    <a:pt x="157" y="172"/>
                  </a:lnTo>
                  <a:lnTo>
                    <a:pt x="157" y="174"/>
                  </a:lnTo>
                  <a:lnTo>
                    <a:pt x="154" y="179"/>
                  </a:lnTo>
                  <a:lnTo>
                    <a:pt x="154" y="184"/>
                  </a:lnTo>
                  <a:lnTo>
                    <a:pt x="154" y="188"/>
                  </a:lnTo>
                  <a:lnTo>
                    <a:pt x="152" y="196"/>
                  </a:lnTo>
                  <a:lnTo>
                    <a:pt x="150" y="203"/>
                  </a:lnTo>
                  <a:lnTo>
                    <a:pt x="147" y="207"/>
                  </a:lnTo>
                  <a:lnTo>
                    <a:pt x="145" y="212"/>
                  </a:lnTo>
                  <a:lnTo>
                    <a:pt x="142" y="215"/>
                  </a:lnTo>
                  <a:lnTo>
                    <a:pt x="138" y="219"/>
                  </a:lnTo>
                  <a:lnTo>
                    <a:pt x="135" y="222"/>
                  </a:lnTo>
                  <a:lnTo>
                    <a:pt x="131" y="222"/>
                  </a:lnTo>
                  <a:lnTo>
                    <a:pt x="126" y="224"/>
                  </a:lnTo>
                  <a:lnTo>
                    <a:pt x="121" y="222"/>
                  </a:lnTo>
                  <a:lnTo>
                    <a:pt x="114" y="222"/>
                  </a:lnTo>
                  <a:lnTo>
                    <a:pt x="109" y="222"/>
                  </a:lnTo>
                  <a:lnTo>
                    <a:pt x="104" y="219"/>
                  </a:lnTo>
                  <a:lnTo>
                    <a:pt x="97" y="219"/>
                  </a:lnTo>
                  <a:lnTo>
                    <a:pt x="90" y="215"/>
                  </a:lnTo>
                  <a:lnTo>
                    <a:pt x="83" y="212"/>
                  </a:lnTo>
                  <a:lnTo>
                    <a:pt x="78" y="210"/>
                  </a:lnTo>
                  <a:lnTo>
                    <a:pt x="71" y="205"/>
                  </a:lnTo>
                  <a:lnTo>
                    <a:pt x="66" y="203"/>
                  </a:lnTo>
                  <a:lnTo>
                    <a:pt x="59" y="198"/>
                  </a:lnTo>
                  <a:lnTo>
                    <a:pt x="52" y="193"/>
                  </a:lnTo>
                  <a:lnTo>
                    <a:pt x="47" y="188"/>
                  </a:lnTo>
                  <a:lnTo>
                    <a:pt x="40" y="184"/>
                  </a:lnTo>
                  <a:lnTo>
                    <a:pt x="33" y="179"/>
                  </a:lnTo>
                  <a:lnTo>
                    <a:pt x="31" y="174"/>
                  </a:lnTo>
                  <a:lnTo>
                    <a:pt x="23" y="172"/>
                  </a:lnTo>
                  <a:lnTo>
                    <a:pt x="21" y="167"/>
                  </a:lnTo>
                  <a:lnTo>
                    <a:pt x="16" y="165"/>
                  </a:lnTo>
                  <a:lnTo>
                    <a:pt x="12" y="160"/>
                  </a:lnTo>
                  <a:lnTo>
                    <a:pt x="7" y="157"/>
                  </a:lnTo>
                  <a:lnTo>
                    <a:pt x="4" y="153"/>
                  </a:lnTo>
                  <a:lnTo>
                    <a:pt x="2" y="150"/>
                  </a:lnTo>
                  <a:lnTo>
                    <a:pt x="0" y="148"/>
                  </a:lnTo>
                  <a:lnTo>
                    <a:pt x="0" y="146"/>
                  </a:lnTo>
                  <a:lnTo>
                    <a:pt x="2" y="146"/>
                  </a:lnTo>
                  <a:lnTo>
                    <a:pt x="7" y="146"/>
                  </a:lnTo>
                  <a:lnTo>
                    <a:pt x="14" y="150"/>
                  </a:lnTo>
                  <a:lnTo>
                    <a:pt x="19" y="153"/>
                  </a:lnTo>
                  <a:lnTo>
                    <a:pt x="21" y="153"/>
                  </a:lnTo>
                  <a:lnTo>
                    <a:pt x="26" y="155"/>
                  </a:lnTo>
                  <a:lnTo>
                    <a:pt x="28" y="157"/>
                  </a:lnTo>
                  <a:lnTo>
                    <a:pt x="33" y="157"/>
                  </a:lnTo>
                  <a:lnTo>
                    <a:pt x="38" y="160"/>
                  </a:lnTo>
                  <a:lnTo>
                    <a:pt x="40" y="162"/>
                  </a:lnTo>
                  <a:lnTo>
                    <a:pt x="45" y="165"/>
                  </a:lnTo>
                  <a:lnTo>
                    <a:pt x="50" y="165"/>
                  </a:lnTo>
                  <a:lnTo>
                    <a:pt x="52" y="167"/>
                  </a:lnTo>
                  <a:lnTo>
                    <a:pt x="57" y="167"/>
                  </a:lnTo>
                  <a:lnTo>
                    <a:pt x="62" y="169"/>
                  </a:lnTo>
                  <a:lnTo>
                    <a:pt x="66" y="169"/>
                  </a:lnTo>
                  <a:lnTo>
                    <a:pt x="69" y="172"/>
                  </a:lnTo>
                  <a:lnTo>
                    <a:pt x="73" y="172"/>
                  </a:lnTo>
                  <a:lnTo>
                    <a:pt x="78" y="172"/>
                  </a:lnTo>
                  <a:lnTo>
                    <a:pt x="83" y="174"/>
                  </a:lnTo>
                  <a:lnTo>
                    <a:pt x="85" y="174"/>
                  </a:lnTo>
                  <a:lnTo>
                    <a:pt x="90" y="174"/>
                  </a:lnTo>
                  <a:lnTo>
                    <a:pt x="92" y="174"/>
                  </a:lnTo>
                  <a:lnTo>
                    <a:pt x="100" y="174"/>
                  </a:lnTo>
                  <a:lnTo>
                    <a:pt x="102" y="172"/>
                  </a:lnTo>
                  <a:lnTo>
                    <a:pt x="104" y="172"/>
                  </a:lnTo>
                  <a:lnTo>
                    <a:pt x="109" y="169"/>
                  </a:lnTo>
                  <a:lnTo>
                    <a:pt x="114" y="169"/>
                  </a:lnTo>
                  <a:lnTo>
                    <a:pt x="116" y="167"/>
                  </a:lnTo>
                  <a:lnTo>
                    <a:pt x="116" y="165"/>
                  </a:lnTo>
                  <a:lnTo>
                    <a:pt x="121" y="160"/>
                  </a:lnTo>
                  <a:lnTo>
                    <a:pt x="123" y="157"/>
                  </a:lnTo>
                  <a:lnTo>
                    <a:pt x="123" y="153"/>
                  </a:lnTo>
                  <a:lnTo>
                    <a:pt x="126" y="146"/>
                  </a:lnTo>
                  <a:lnTo>
                    <a:pt x="128" y="141"/>
                  </a:lnTo>
                  <a:lnTo>
                    <a:pt x="131" y="136"/>
                  </a:lnTo>
                  <a:lnTo>
                    <a:pt x="131" y="131"/>
                  </a:lnTo>
                  <a:lnTo>
                    <a:pt x="131" y="129"/>
                  </a:lnTo>
                  <a:lnTo>
                    <a:pt x="131" y="126"/>
                  </a:lnTo>
                  <a:lnTo>
                    <a:pt x="133" y="122"/>
                  </a:lnTo>
                  <a:lnTo>
                    <a:pt x="133" y="119"/>
                  </a:lnTo>
                  <a:lnTo>
                    <a:pt x="133" y="115"/>
                  </a:lnTo>
                  <a:lnTo>
                    <a:pt x="133" y="112"/>
                  </a:lnTo>
                  <a:lnTo>
                    <a:pt x="135" y="107"/>
                  </a:lnTo>
                  <a:lnTo>
                    <a:pt x="135" y="105"/>
                  </a:lnTo>
                  <a:lnTo>
                    <a:pt x="135" y="100"/>
                  </a:lnTo>
                  <a:lnTo>
                    <a:pt x="135" y="98"/>
                  </a:lnTo>
                  <a:lnTo>
                    <a:pt x="135" y="93"/>
                  </a:lnTo>
                  <a:lnTo>
                    <a:pt x="135" y="88"/>
                  </a:lnTo>
                  <a:lnTo>
                    <a:pt x="135" y="86"/>
                  </a:lnTo>
                  <a:lnTo>
                    <a:pt x="135" y="81"/>
                  </a:lnTo>
                  <a:lnTo>
                    <a:pt x="135" y="79"/>
                  </a:lnTo>
                  <a:lnTo>
                    <a:pt x="135" y="74"/>
                  </a:lnTo>
                  <a:lnTo>
                    <a:pt x="135" y="69"/>
                  </a:lnTo>
                  <a:lnTo>
                    <a:pt x="135" y="67"/>
                  </a:lnTo>
                  <a:lnTo>
                    <a:pt x="135" y="62"/>
                  </a:lnTo>
                  <a:lnTo>
                    <a:pt x="135" y="60"/>
                  </a:lnTo>
                  <a:lnTo>
                    <a:pt x="135" y="57"/>
                  </a:lnTo>
                  <a:lnTo>
                    <a:pt x="135" y="53"/>
                  </a:lnTo>
                  <a:lnTo>
                    <a:pt x="135" y="50"/>
                  </a:lnTo>
                  <a:lnTo>
                    <a:pt x="135" y="43"/>
                  </a:lnTo>
                  <a:lnTo>
                    <a:pt x="135" y="36"/>
                  </a:lnTo>
                  <a:lnTo>
                    <a:pt x="135" y="29"/>
                  </a:lnTo>
                  <a:lnTo>
                    <a:pt x="135" y="24"/>
                  </a:lnTo>
                  <a:lnTo>
                    <a:pt x="135" y="19"/>
                  </a:lnTo>
                  <a:lnTo>
                    <a:pt x="135" y="15"/>
                  </a:lnTo>
                  <a:lnTo>
                    <a:pt x="135" y="12"/>
                  </a:lnTo>
                  <a:lnTo>
                    <a:pt x="135" y="7"/>
                  </a:lnTo>
                  <a:lnTo>
                    <a:pt x="135" y="3"/>
                  </a:lnTo>
                  <a:lnTo>
                    <a:pt x="135" y="0"/>
                  </a:lnTo>
                  <a:close/>
                </a:path>
              </a:pathLst>
            </a:custGeom>
            <a:solidFill>
              <a:srgbClr val="000000"/>
            </a:solidFill>
            <a:ln w="9525">
              <a:noFill/>
              <a:round/>
              <a:headEnd/>
              <a:tailEnd/>
            </a:ln>
          </p:spPr>
          <p:txBody>
            <a:bodyPr/>
            <a:lstStyle/>
            <a:p>
              <a:endParaRPr lang="en-US"/>
            </a:p>
          </p:txBody>
        </p:sp>
        <p:sp>
          <p:nvSpPr>
            <p:cNvPr id="95" name="Freeform 26"/>
            <p:cNvSpPr>
              <a:spLocks/>
            </p:cNvSpPr>
            <p:nvPr/>
          </p:nvSpPr>
          <p:spPr bwMode="auto">
            <a:xfrm>
              <a:off x="4875" y="1306"/>
              <a:ext cx="179" cy="274"/>
            </a:xfrm>
            <a:custGeom>
              <a:avLst/>
              <a:gdLst>
                <a:gd name="T0" fmla="*/ 62 w 179"/>
                <a:gd name="T1" fmla="*/ 2 h 274"/>
                <a:gd name="T2" fmla="*/ 48 w 179"/>
                <a:gd name="T3" fmla="*/ 0 h 274"/>
                <a:gd name="T4" fmla="*/ 36 w 179"/>
                <a:gd name="T5" fmla="*/ 0 h 274"/>
                <a:gd name="T6" fmla="*/ 24 w 179"/>
                <a:gd name="T7" fmla="*/ 7 h 274"/>
                <a:gd name="T8" fmla="*/ 17 w 179"/>
                <a:gd name="T9" fmla="*/ 14 h 274"/>
                <a:gd name="T10" fmla="*/ 10 w 179"/>
                <a:gd name="T11" fmla="*/ 26 h 274"/>
                <a:gd name="T12" fmla="*/ 5 w 179"/>
                <a:gd name="T13" fmla="*/ 41 h 274"/>
                <a:gd name="T14" fmla="*/ 0 w 179"/>
                <a:gd name="T15" fmla="*/ 57 h 274"/>
                <a:gd name="T16" fmla="*/ 0 w 179"/>
                <a:gd name="T17" fmla="*/ 74 h 274"/>
                <a:gd name="T18" fmla="*/ 0 w 179"/>
                <a:gd name="T19" fmla="*/ 95 h 274"/>
                <a:gd name="T20" fmla="*/ 0 w 179"/>
                <a:gd name="T21" fmla="*/ 107 h 274"/>
                <a:gd name="T22" fmla="*/ 2 w 179"/>
                <a:gd name="T23" fmla="*/ 119 h 274"/>
                <a:gd name="T24" fmla="*/ 7 w 179"/>
                <a:gd name="T25" fmla="*/ 133 h 274"/>
                <a:gd name="T26" fmla="*/ 10 w 179"/>
                <a:gd name="T27" fmla="*/ 143 h 274"/>
                <a:gd name="T28" fmla="*/ 14 w 179"/>
                <a:gd name="T29" fmla="*/ 155 h 274"/>
                <a:gd name="T30" fmla="*/ 19 w 179"/>
                <a:gd name="T31" fmla="*/ 167 h 274"/>
                <a:gd name="T32" fmla="*/ 24 w 179"/>
                <a:gd name="T33" fmla="*/ 176 h 274"/>
                <a:gd name="T34" fmla="*/ 31 w 179"/>
                <a:gd name="T35" fmla="*/ 186 h 274"/>
                <a:gd name="T36" fmla="*/ 38 w 179"/>
                <a:gd name="T37" fmla="*/ 198 h 274"/>
                <a:gd name="T38" fmla="*/ 50 w 179"/>
                <a:gd name="T39" fmla="*/ 217 h 274"/>
                <a:gd name="T40" fmla="*/ 62 w 179"/>
                <a:gd name="T41" fmla="*/ 234 h 274"/>
                <a:gd name="T42" fmla="*/ 76 w 179"/>
                <a:gd name="T43" fmla="*/ 250 h 274"/>
                <a:gd name="T44" fmla="*/ 86 w 179"/>
                <a:gd name="T45" fmla="*/ 262 h 274"/>
                <a:gd name="T46" fmla="*/ 98 w 179"/>
                <a:gd name="T47" fmla="*/ 274 h 274"/>
                <a:gd name="T48" fmla="*/ 93 w 179"/>
                <a:gd name="T49" fmla="*/ 267 h 274"/>
                <a:gd name="T50" fmla="*/ 86 w 179"/>
                <a:gd name="T51" fmla="*/ 250 h 274"/>
                <a:gd name="T52" fmla="*/ 81 w 179"/>
                <a:gd name="T53" fmla="*/ 234 h 274"/>
                <a:gd name="T54" fmla="*/ 76 w 179"/>
                <a:gd name="T55" fmla="*/ 222 h 274"/>
                <a:gd name="T56" fmla="*/ 71 w 179"/>
                <a:gd name="T57" fmla="*/ 210 h 274"/>
                <a:gd name="T58" fmla="*/ 67 w 179"/>
                <a:gd name="T59" fmla="*/ 195 h 274"/>
                <a:gd name="T60" fmla="*/ 64 w 179"/>
                <a:gd name="T61" fmla="*/ 181 h 274"/>
                <a:gd name="T62" fmla="*/ 62 w 179"/>
                <a:gd name="T63" fmla="*/ 169 h 274"/>
                <a:gd name="T64" fmla="*/ 55 w 179"/>
                <a:gd name="T65" fmla="*/ 153 h 274"/>
                <a:gd name="T66" fmla="*/ 52 w 179"/>
                <a:gd name="T67" fmla="*/ 141 h 274"/>
                <a:gd name="T68" fmla="*/ 50 w 179"/>
                <a:gd name="T69" fmla="*/ 126 h 274"/>
                <a:gd name="T70" fmla="*/ 50 w 179"/>
                <a:gd name="T71" fmla="*/ 112 h 274"/>
                <a:gd name="T72" fmla="*/ 48 w 179"/>
                <a:gd name="T73" fmla="*/ 98 h 274"/>
                <a:gd name="T74" fmla="*/ 48 w 179"/>
                <a:gd name="T75" fmla="*/ 86 h 274"/>
                <a:gd name="T76" fmla="*/ 48 w 179"/>
                <a:gd name="T77" fmla="*/ 74 h 274"/>
                <a:gd name="T78" fmla="*/ 52 w 179"/>
                <a:gd name="T79" fmla="*/ 64 h 274"/>
                <a:gd name="T80" fmla="*/ 60 w 179"/>
                <a:gd name="T81" fmla="*/ 50 h 274"/>
                <a:gd name="T82" fmla="*/ 174 w 179"/>
                <a:gd name="T83" fmla="*/ 86 h 274"/>
                <a:gd name="T84" fmla="*/ 162 w 179"/>
                <a:gd name="T85" fmla="*/ 76 h 274"/>
                <a:gd name="T86" fmla="*/ 152 w 179"/>
                <a:gd name="T87" fmla="*/ 67 h 274"/>
                <a:gd name="T88" fmla="*/ 138 w 179"/>
                <a:gd name="T89" fmla="*/ 57 h 274"/>
                <a:gd name="T90" fmla="*/ 124 w 179"/>
                <a:gd name="T91" fmla="*/ 48 h 274"/>
                <a:gd name="T92" fmla="*/ 112 w 179"/>
                <a:gd name="T93" fmla="*/ 36 h 274"/>
                <a:gd name="T94" fmla="*/ 100 w 179"/>
                <a:gd name="T95" fmla="*/ 26 h 274"/>
                <a:gd name="T96" fmla="*/ 88 w 179"/>
                <a:gd name="T97" fmla="*/ 19 h 274"/>
                <a:gd name="T98" fmla="*/ 76 w 179"/>
                <a:gd name="T99" fmla="*/ 7 h 2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9"/>
                <a:gd name="T151" fmla="*/ 0 h 274"/>
                <a:gd name="T152" fmla="*/ 179 w 179"/>
                <a:gd name="T153" fmla="*/ 274 h 2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9" h="274">
                  <a:moveTo>
                    <a:pt x="74" y="7"/>
                  </a:moveTo>
                  <a:lnTo>
                    <a:pt x="69" y="5"/>
                  </a:lnTo>
                  <a:lnTo>
                    <a:pt x="62" y="2"/>
                  </a:lnTo>
                  <a:lnTo>
                    <a:pt x="57" y="0"/>
                  </a:lnTo>
                  <a:lnTo>
                    <a:pt x="52" y="0"/>
                  </a:lnTo>
                  <a:lnTo>
                    <a:pt x="48" y="0"/>
                  </a:lnTo>
                  <a:lnTo>
                    <a:pt x="43" y="0"/>
                  </a:lnTo>
                  <a:lnTo>
                    <a:pt x="38" y="0"/>
                  </a:lnTo>
                  <a:lnTo>
                    <a:pt x="36" y="0"/>
                  </a:lnTo>
                  <a:lnTo>
                    <a:pt x="31" y="2"/>
                  </a:lnTo>
                  <a:lnTo>
                    <a:pt x="29" y="5"/>
                  </a:lnTo>
                  <a:lnTo>
                    <a:pt x="24" y="7"/>
                  </a:lnTo>
                  <a:lnTo>
                    <a:pt x="21" y="10"/>
                  </a:lnTo>
                  <a:lnTo>
                    <a:pt x="17" y="12"/>
                  </a:lnTo>
                  <a:lnTo>
                    <a:pt x="17" y="14"/>
                  </a:lnTo>
                  <a:lnTo>
                    <a:pt x="14" y="19"/>
                  </a:lnTo>
                  <a:lnTo>
                    <a:pt x="10" y="22"/>
                  </a:lnTo>
                  <a:lnTo>
                    <a:pt x="10" y="26"/>
                  </a:lnTo>
                  <a:lnTo>
                    <a:pt x="7" y="31"/>
                  </a:lnTo>
                  <a:lnTo>
                    <a:pt x="5" y="36"/>
                  </a:lnTo>
                  <a:lnTo>
                    <a:pt x="5" y="41"/>
                  </a:lnTo>
                  <a:lnTo>
                    <a:pt x="2" y="45"/>
                  </a:lnTo>
                  <a:lnTo>
                    <a:pt x="0" y="50"/>
                  </a:lnTo>
                  <a:lnTo>
                    <a:pt x="0" y="57"/>
                  </a:lnTo>
                  <a:lnTo>
                    <a:pt x="0" y="64"/>
                  </a:lnTo>
                  <a:lnTo>
                    <a:pt x="0" y="69"/>
                  </a:lnTo>
                  <a:lnTo>
                    <a:pt x="0" y="74"/>
                  </a:lnTo>
                  <a:lnTo>
                    <a:pt x="0" y="81"/>
                  </a:lnTo>
                  <a:lnTo>
                    <a:pt x="0" y="88"/>
                  </a:lnTo>
                  <a:lnTo>
                    <a:pt x="0" y="95"/>
                  </a:lnTo>
                  <a:lnTo>
                    <a:pt x="0" y="100"/>
                  </a:lnTo>
                  <a:lnTo>
                    <a:pt x="0" y="105"/>
                  </a:lnTo>
                  <a:lnTo>
                    <a:pt x="0" y="107"/>
                  </a:lnTo>
                  <a:lnTo>
                    <a:pt x="0" y="112"/>
                  </a:lnTo>
                  <a:lnTo>
                    <a:pt x="2" y="114"/>
                  </a:lnTo>
                  <a:lnTo>
                    <a:pt x="2" y="119"/>
                  </a:lnTo>
                  <a:lnTo>
                    <a:pt x="5" y="126"/>
                  </a:lnTo>
                  <a:lnTo>
                    <a:pt x="5" y="129"/>
                  </a:lnTo>
                  <a:lnTo>
                    <a:pt x="7" y="133"/>
                  </a:lnTo>
                  <a:lnTo>
                    <a:pt x="7" y="136"/>
                  </a:lnTo>
                  <a:lnTo>
                    <a:pt x="7" y="141"/>
                  </a:lnTo>
                  <a:lnTo>
                    <a:pt x="10" y="143"/>
                  </a:lnTo>
                  <a:lnTo>
                    <a:pt x="10" y="148"/>
                  </a:lnTo>
                  <a:lnTo>
                    <a:pt x="12" y="150"/>
                  </a:lnTo>
                  <a:lnTo>
                    <a:pt x="14" y="155"/>
                  </a:lnTo>
                  <a:lnTo>
                    <a:pt x="17" y="157"/>
                  </a:lnTo>
                  <a:lnTo>
                    <a:pt x="17" y="162"/>
                  </a:lnTo>
                  <a:lnTo>
                    <a:pt x="19" y="167"/>
                  </a:lnTo>
                  <a:lnTo>
                    <a:pt x="21" y="169"/>
                  </a:lnTo>
                  <a:lnTo>
                    <a:pt x="24" y="174"/>
                  </a:lnTo>
                  <a:lnTo>
                    <a:pt x="24" y="176"/>
                  </a:lnTo>
                  <a:lnTo>
                    <a:pt x="29" y="179"/>
                  </a:lnTo>
                  <a:lnTo>
                    <a:pt x="29" y="183"/>
                  </a:lnTo>
                  <a:lnTo>
                    <a:pt x="31" y="186"/>
                  </a:lnTo>
                  <a:lnTo>
                    <a:pt x="31" y="191"/>
                  </a:lnTo>
                  <a:lnTo>
                    <a:pt x="36" y="193"/>
                  </a:lnTo>
                  <a:lnTo>
                    <a:pt x="38" y="198"/>
                  </a:lnTo>
                  <a:lnTo>
                    <a:pt x="43" y="203"/>
                  </a:lnTo>
                  <a:lnTo>
                    <a:pt x="45" y="210"/>
                  </a:lnTo>
                  <a:lnTo>
                    <a:pt x="50" y="217"/>
                  </a:lnTo>
                  <a:lnTo>
                    <a:pt x="55" y="222"/>
                  </a:lnTo>
                  <a:lnTo>
                    <a:pt x="60" y="229"/>
                  </a:lnTo>
                  <a:lnTo>
                    <a:pt x="62" y="234"/>
                  </a:lnTo>
                  <a:lnTo>
                    <a:pt x="67" y="241"/>
                  </a:lnTo>
                  <a:lnTo>
                    <a:pt x="71" y="245"/>
                  </a:lnTo>
                  <a:lnTo>
                    <a:pt x="76" y="250"/>
                  </a:lnTo>
                  <a:lnTo>
                    <a:pt x="79" y="255"/>
                  </a:lnTo>
                  <a:lnTo>
                    <a:pt x="83" y="257"/>
                  </a:lnTo>
                  <a:lnTo>
                    <a:pt x="86" y="262"/>
                  </a:lnTo>
                  <a:lnTo>
                    <a:pt x="90" y="267"/>
                  </a:lnTo>
                  <a:lnTo>
                    <a:pt x="95" y="272"/>
                  </a:lnTo>
                  <a:lnTo>
                    <a:pt x="98" y="274"/>
                  </a:lnTo>
                  <a:lnTo>
                    <a:pt x="95" y="272"/>
                  </a:lnTo>
                  <a:lnTo>
                    <a:pt x="93" y="269"/>
                  </a:lnTo>
                  <a:lnTo>
                    <a:pt x="93" y="267"/>
                  </a:lnTo>
                  <a:lnTo>
                    <a:pt x="90" y="262"/>
                  </a:lnTo>
                  <a:lnTo>
                    <a:pt x="88" y="257"/>
                  </a:lnTo>
                  <a:lnTo>
                    <a:pt x="86" y="250"/>
                  </a:lnTo>
                  <a:lnTo>
                    <a:pt x="83" y="245"/>
                  </a:lnTo>
                  <a:lnTo>
                    <a:pt x="83" y="241"/>
                  </a:lnTo>
                  <a:lnTo>
                    <a:pt x="81" y="234"/>
                  </a:lnTo>
                  <a:lnTo>
                    <a:pt x="79" y="231"/>
                  </a:lnTo>
                  <a:lnTo>
                    <a:pt x="76" y="226"/>
                  </a:lnTo>
                  <a:lnTo>
                    <a:pt x="76" y="222"/>
                  </a:lnTo>
                  <a:lnTo>
                    <a:pt x="74" y="219"/>
                  </a:lnTo>
                  <a:lnTo>
                    <a:pt x="74" y="214"/>
                  </a:lnTo>
                  <a:lnTo>
                    <a:pt x="71" y="210"/>
                  </a:lnTo>
                  <a:lnTo>
                    <a:pt x="71" y="205"/>
                  </a:lnTo>
                  <a:lnTo>
                    <a:pt x="69" y="203"/>
                  </a:lnTo>
                  <a:lnTo>
                    <a:pt x="67" y="195"/>
                  </a:lnTo>
                  <a:lnTo>
                    <a:pt x="67" y="191"/>
                  </a:lnTo>
                  <a:lnTo>
                    <a:pt x="67" y="188"/>
                  </a:lnTo>
                  <a:lnTo>
                    <a:pt x="64" y="181"/>
                  </a:lnTo>
                  <a:lnTo>
                    <a:pt x="62" y="179"/>
                  </a:lnTo>
                  <a:lnTo>
                    <a:pt x="62" y="174"/>
                  </a:lnTo>
                  <a:lnTo>
                    <a:pt x="62" y="169"/>
                  </a:lnTo>
                  <a:lnTo>
                    <a:pt x="60" y="164"/>
                  </a:lnTo>
                  <a:lnTo>
                    <a:pt x="57" y="160"/>
                  </a:lnTo>
                  <a:lnTo>
                    <a:pt x="55" y="153"/>
                  </a:lnTo>
                  <a:lnTo>
                    <a:pt x="55" y="150"/>
                  </a:lnTo>
                  <a:lnTo>
                    <a:pt x="55" y="143"/>
                  </a:lnTo>
                  <a:lnTo>
                    <a:pt x="52" y="141"/>
                  </a:lnTo>
                  <a:lnTo>
                    <a:pt x="52" y="133"/>
                  </a:lnTo>
                  <a:lnTo>
                    <a:pt x="52" y="129"/>
                  </a:lnTo>
                  <a:lnTo>
                    <a:pt x="50" y="126"/>
                  </a:lnTo>
                  <a:lnTo>
                    <a:pt x="50" y="122"/>
                  </a:lnTo>
                  <a:lnTo>
                    <a:pt x="50" y="114"/>
                  </a:lnTo>
                  <a:lnTo>
                    <a:pt x="50" y="112"/>
                  </a:lnTo>
                  <a:lnTo>
                    <a:pt x="48" y="105"/>
                  </a:lnTo>
                  <a:lnTo>
                    <a:pt x="48" y="103"/>
                  </a:lnTo>
                  <a:lnTo>
                    <a:pt x="48" y="98"/>
                  </a:lnTo>
                  <a:lnTo>
                    <a:pt x="48" y="95"/>
                  </a:lnTo>
                  <a:lnTo>
                    <a:pt x="48" y="91"/>
                  </a:lnTo>
                  <a:lnTo>
                    <a:pt x="48" y="86"/>
                  </a:lnTo>
                  <a:lnTo>
                    <a:pt x="48" y="81"/>
                  </a:lnTo>
                  <a:lnTo>
                    <a:pt x="48" y="79"/>
                  </a:lnTo>
                  <a:lnTo>
                    <a:pt x="48" y="74"/>
                  </a:lnTo>
                  <a:lnTo>
                    <a:pt x="50" y="69"/>
                  </a:lnTo>
                  <a:lnTo>
                    <a:pt x="50" y="67"/>
                  </a:lnTo>
                  <a:lnTo>
                    <a:pt x="52" y="64"/>
                  </a:lnTo>
                  <a:lnTo>
                    <a:pt x="52" y="57"/>
                  </a:lnTo>
                  <a:lnTo>
                    <a:pt x="55" y="52"/>
                  </a:lnTo>
                  <a:lnTo>
                    <a:pt x="60" y="50"/>
                  </a:lnTo>
                  <a:lnTo>
                    <a:pt x="62" y="45"/>
                  </a:lnTo>
                  <a:lnTo>
                    <a:pt x="179" y="91"/>
                  </a:lnTo>
                  <a:lnTo>
                    <a:pt x="174" y="86"/>
                  </a:lnTo>
                  <a:lnTo>
                    <a:pt x="169" y="83"/>
                  </a:lnTo>
                  <a:lnTo>
                    <a:pt x="167" y="79"/>
                  </a:lnTo>
                  <a:lnTo>
                    <a:pt x="162" y="76"/>
                  </a:lnTo>
                  <a:lnTo>
                    <a:pt x="160" y="74"/>
                  </a:lnTo>
                  <a:lnTo>
                    <a:pt x="157" y="72"/>
                  </a:lnTo>
                  <a:lnTo>
                    <a:pt x="152" y="67"/>
                  </a:lnTo>
                  <a:lnTo>
                    <a:pt x="148" y="64"/>
                  </a:lnTo>
                  <a:lnTo>
                    <a:pt x="143" y="62"/>
                  </a:lnTo>
                  <a:lnTo>
                    <a:pt x="138" y="57"/>
                  </a:lnTo>
                  <a:lnTo>
                    <a:pt x="133" y="55"/>
                  </a:lnTo>
                  <a:lnTo>
                    <a:pt x="131" y="50"/>
                  </a:lnTo>
                  <a:lnTo>
                    <a:pt x="124" y="48"/>
                  </a:lnTo>
                  <a:lnTo>
                    <a:pt x="121" y="45"/>
                  </a:lnTo>
                  <a:lnTo>
                    <a:pt x="117" y="41"/>
                  </a:lnTo>
                  <a:lnTo>
                    <a:pt x="112" y="36"/>
                  </a:lnTo>
                  <a:lnTo>
                    <a:pt x="107" y="33"/>
                  </a:lnTo>
                  <a:lnTo>
                    <a:pt x="105" y="29"/>
                  </a:lnTo>
                  <a:lnTo>
                    <a:pt x="100" y="26"/>
                  </a:lnTo>
                  <a:lnTo>
                    <a:pt x="95" y="24"/>
                  </a:lnTo>
                  <a:lnTo>
                    <a:pt x="90" y="22"/>
                  </a:lnTo>
                  <a:lnTo>
                    <a:pt x="88" y="19"/>
                  </a:lnTo>
                  <a:lnTo>
                    <a:pt x="83" y="14"/>
                  </a:lnTo>
                  <a:lnTo>
                    <a:pt x="79" y="12"/>
                  </a:lnTo>
                  <a:lnTo>
                    <a:pt x="76" y="7"/>
                  </a:lnTo>
                  <a:lnTo>
                    <a:pt x="74" y="7"/>
                  </a:lnTo>
                  <a:close/>
                </a:path>
              </a:pathLst>
            </a:custGeom>
            <a:solidFill>
              <a:srgbClr val="000000"/>
            </a:solidFill>
            <a:ln w="9525">
              <a:noFill/>
              <a:round/>
              <a:headEnd/>
              <a:tailEnd/>
            </a:ln>
          </p:spPr>
          <p:txBody>
            <a:bodyPr/>
            <a:lstStyle/>
            <a:p>
              <a:endParaRPr lang="en-US"/>
            </a:p>
          </p:txBody>
        </p:sp>
        <p:sp>
          <p:nvSpPr>
            <p:cNvPr id="96" name="Freeform 27"/>
            <p:cNvSpPr>
              <a:spLocks/>
            </p:cNvSpPr>
            <p:nvPr/>
          </p:nvSpPr>
          <p:spPr bwMode="auto">
            <a:xfrm>
              <a:off x="5137" y="1428"/>
              <a:ext cx="219" cy="164"/>
            </a:xfrm>
            <a:custGeom>
              <a:avLst/>
              <a:gdLst>
                <a:gd name="T0" fmla="*/ 9 w 219"/>
                <a:gd name="T1" fmla="*/ 0 h 164"/>
                <a:gd name="T2" fmla="*/ 19 w 219"/>
                <a:gd name="T3" fmla="*/ 0 h 164"/>
                <a:gd name="T4" fmla="*/ 33 w 219"/>
                <a:gd name="T5" fmla="*/ 2 h 164"/>
                <a:gd name="T6" fmla="*/ 48 w 219"/>
                <a:gd name="T7" fmla="*/ 2 h 164"/>
                <a:gd name="T8" fmla="*/ 59 w 219"/>
                <a:gd name="T9" fmla="*/ 4 h 164"/>
                <a:gd name="T10" fmla="*/ 74 w 219"/>
                <a:gd name="T11" fmla="*/ 7 h 164"/>
                <a:gd name="T12" fmla="*/ 90 w 219"/>
                <a:gd name="T13" fmla="*/ 9 h 164"/>
                <a:gd name="T14" fmla="*/ 105 w 219"/>
                <a:gd name="T15" fmla="*/ 11 h 164"/>
                <a:gd name="T16" fmla="*/ 119 w 219"/>
                <a:gd name="T17" fmla="*/ 14 h 164"/>
                <a:gd name="T18" fmla="*/ 133 w 219"/>
                <a:gd name="T19" fmla="*/ 19 h 164"/>
                <a:gd name="T20" fmla="*/ 148 w 219"/>
                <a:gd name="T21" fmla="*/ 23 h 164"/>
                <a:gd name="T22" fmla="*/ 160 w 219"/>
                <a:gd name="T23" fmla="*/ 26 h 164"/>
                <a:gd name="T24" fmla="*/ 171 w 219"/>
                <a:gd name="T25" fmla="*/ 28 h 164"/>
                <a:gd name="T26" fmla="*/ 186 w 219"/>
                <a:gd name="T27" fmla="*/ 35 h 164"/>
                <a:gd name="T28" fmla="*/ 205 w 219"/>
                <a:gd name="T29" fmla="*/ 47 h 164"/>
                <a:gd name="T30" fmla="*/ 214 w 219"/>
                <a:gd name="T31" fmla="*/ 59 h 164"/>
                <a:gd name="T32" fmla="*/ 219 w 219"/>
                <a:gd name="T33" fmla="*/ 73 h 164"/>
                <a:gd name="T34" fmla="*/ 214 w 219"/>
                <a:gd name="T35" fmla="*/ 88 h 164"/>
                <a:gd name="T36" fmla="*/ 202 w 219"/>
                <a:gd name="T37" fmla="*/ 100 h 164"/>
                <a:gd name="T38" fmla="*/ 188 w 219"/>
                <a:gd name="T39" fmla="*/ 112 h 164"/>
                <a:gd name="T40" fmla="*/ 174 w 219"/>
                <a:gd name="T41" fmla="*/ 121 h 164"/>
                <a:gd name="T42" fmla="*/ 157 w 219"/>
                <a:gd name="T43" fmla="*/ 133 h 164"/>
                <a:gd name="T44" fmla="*/ 143 w 219"/>
                <a:gd name="T45" fmla="*/ 140 h 164"/>
                <a:gd name="T46" fmla="*/ 126 w 219"/>
                <a:gd name="T47" fmla="*/ 147 h 164"/>
                <a:gd name="T48" fmla="*/ 112 w 219"/>
                <a:gd name="T49" fmla="*/ 152 h 164"/>
                <a:gd name="T50" fmla="*/ 100 w 219"/>
                <a:gd name="T51" fmla="*/ 157 h 164"/>
                <a:gd name="T52" fmla="*/ 90 w 219"/>
                <a:gd name="T53" fmla="*/ 162 h 164"/>
                <a:gd name="T54" fmla="*/ 88 w 219"/>
                <a:gd name="T55" fmla="*/ 162 h 164"/>
                <a:gd name="T56" fmla="*/ 98 w 219"/>
                <a:gd name="T57" fmla="*/ 152 h 164"/>
                <a:gd name="T58" fmla="*/ 109 w 219"/>
                <a:gd name="T59" fmla="*/ 135 h 164"/>
                <a:gd name="T60" fmla="*/ 119 w 219"/>
                <a:gd name="T61" fmla="*/ 126 h 164"/>
                <a:gd name="T62" fmla="*/ 126 w 219"/>
                <a:gd name="T63" fmla="*/ 114 h 164"/>
                <a:gd name="T64" fmla="*/ 136 w 219"/>
                <a:gd name="T65" fmla="*/ 100 h 164"/>
                <a:gd name="T66" fmla="*/ 140 w 219"/>
                <a:gd name="T67" fmla="*/ 90 h 164"/>
                <a:gd name="T68" fmla="*/ 145 w 219"/>
                <a:gd name="T69" fmla="*/ 78 h 164"/>
                <a:gd name="T70" fmla="*/ 145 w 219"/>
                <a:gd name="T71" fmla="*/ 69 h 164"/>
                <a:gd name="T72" fmla="*/ 136 w 219"/>
                <a:gd name="T73" fmla="*/ 52 h 164"/>
                <a:gd name="T74" fmla="*/ 124 w 219"/>
                <a:gd name="T75" fmla="*/ 42 h 164"/>
                <a:gd name="T76" fmla="*/ 109 w 219"/>
                <a:gd name="T77" fmla="*/ 35 h 164"/>
                <a:gd name="T78" fmla="*/ 88 w 219"/>
                <a:gd name="T79" fmla="*/ 26 h 164"/>
                <a:gd name="T80" fmla="*/ 71 w 219"/>
                <a:gd name="T81" fmla="*/ 19 h 164"/>
                <a:gd name="T82" fmla="*/ 59 w 219"/>
                <a:gd name="T83" fmla="*/ 14 h 164"/>
                <a:gd name="T84" fmla="*/ 43 w 219"/>
                <a:gd name="T85" fmla="*/ 11 h 164"/>
                <a:gd name="T86" fmla="*/ 26 w 219"/>
                <a:gd name="T87" fmla="*/ 7 h 164"/>
                <a:gd name="T88" fmla="*/ 12 w 219"/>
                <a:gd name="T89" fmla="*/ 2 h 164"/>
                <a:gd name="T90" fmla="*/ 2 w 219"/>
                <a:gd name="T91" fmla="*/ 0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9"/>
                <a:gd name="T139" fmla="*/ 0 h 164"/>
                <a:gd name="T140" fmla="*/ 219 w 219"/>
                <a:gd name="T141" fmla="*/ 164 h 1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9" h="164">
                  <a:moveTo>
                    <a:pt x="0" y="0"/>
                  </a:moveTo>
                  <a:lnTo>
                    <a:pt x="5" y="0"/>
                  </a:lnTo>
                  <a:lnTo>
                    <a:pt x="9" y="0"/>
                  </a:lnTo>
                  <a:lnTo>
                    <a:pt x="12" y="0"/>
                  </a:lnTo>
                  <a:lnTo>
                    <a:pt x="14" y="0"/>
                  </a:lnTo>
                  <a:lnTo>
                    <a:pt x="19" y="0"/>
                  </a:lnTo>
                  <a:lnTo>
                    <a:pt x="24" y="0"/>
                  </a:lnTo>
                  <a:lnTo>
                    <a:pt x="29" y="0"/>
                  </a:lnTo>
                  <a:lnTo>
                    <a:pt x="33" y="2"/>
                  </a:lnTo>
                  <a:lnTo>
                    <a:pt x="36" y="2"/>
                  </a:lnTo>
                  <a:lnTo>
                    <a:pt x="43" y="2"/>
                  </a:lnTo>
                  <a:lnTo>
                    <a:pt x="48" y="2"/>
                  </a:lnTo>
                  <a:lnTo>
                    <a:pt x="52" y="4"/>
                  </a:lnTo>
                  <a:lnTo>
                    <a:pt x="57" y="4"/>
                  </a:lnTo>
                  <a:lnTo>
                    <a:pt x="59" y="4"/>
                  </a:lnTo>
                  <a:lnTo>
                    <a:pt x="64" y="4"/>
                  </a:lnTo>
                  <a:lnTo>
                    <a:pt x="71" y="7"/>
                  </a:lnTo>
                  <a:lnTo>
                    <a:pt x="74" y="7"/>
                  </a:lnTo>
                  <a:lnTo>
                    <a:pt x="81" y="7"/>
                  </a:lnTo>
                  <a:lnTo>
                    <a:pt x="86" y="7"/>
                  </a:lnTo>
                  <a:lnTo>
                    <a:pt x="90" y="9"/>
                  </a:lnTo>
                  <a:lnTo>
                    <a:pt x="95" y="9"/>
                  </a:lnTo>
                  <a:lnTo>
                    <a:pt x="100" y="11"/>
                  </a:lnTo>
                  <a:lnTo>
                    <a:pt x="105" y="11"/>
                  </a:lnTo>
                  <a:lnTo>
                    <a:pt x="109" y="14"/>
                  </a:lnTo>
                  <a:lnTo>
                    <a:pt x="114" y="14"/>
                  </a:lnTo>
                  <a:lnTo>
                    <a:pt x="119" y="14"/>
                  </a:lnTo>
                  <a:lnTo>
                    <a:pt x="124" y="16"/>
                  </a:lnTo>
                  <a:lnTo>
                    <a:pt x="129" y="19"/>
                  </a:lnTo>
                  <a:lnTo>
                    <a:pt x="133" y="19"/>
                  </a:lnTo>
                  <a:lnTo>
                    <a:pt x="138" y="19"/>
                  </a:lnTo>
                  <a:lnTo>
                    <a:pt x="143" y="21"/>
                  </a:lnTo>
                  <a:lnTo>
                    <a:pt x="148" y="23"/>
                  </a:lnTo>
                  <a:lnTo>
                    <a:pt x="150" y="23"/>
                  </a:lnTo>
                  <a:lnTo>
                    <a:pt x="157" y="23"/>
                  </a:lnTo>
                  <a:lnTo>
                    <a:pt x="160" y="26"/>
                  </a:lnTo>
                  <a:lnTo>
                    <a:pt x="164" y="28"/>
                  </a:lnTo>
                  <a:lnTo>
                    <a:pt x="167" y="28"/>
                  </a:lnTo>
                  <a:lnTo>
                    <a:pt x="171" y="28"/>
                  </a:lnTo>
                  <a:lnTo>
                    <a:pt x="174" y="31"/>
                  </a:lnTo>
                  <a:lnTo>
                    <a:pt x="179" y="33"/>
                  </a:lnTo>
                  <a:lnTo>
                    <a:pt x="186" y="35"/>
                  </a:lnTo>
                  <a:lnTo>
                    <a:pt x="193" y="40"/>
                  </a:lnTo>
                  <a:lnTo>
                    <a:pt x="200" y="42"/>
                  </a:lnTo>
                  <a:lnTo>
                    <a:pt x="205" y="47"/>
                  </a:lnTo>
                  <a:lnTo>
                    <a:pt x="207" y="52"/>
                  </a:lnTo>
                  <a:lnTo>
                    <a:pt x="212" y="54"/>
                  </a:lnTo>
                  <a:lnTo>
                    <a:pt x="214" y="59"/>
                  </a:lnTo>
                  <a:lnTo>
                    <a:pt x="217" y="61"/>
                  </a:lnTo>
                  <a:lnTo>
                    <a:pt x="219" y="66"/>
                  </a:lnTo>
                  <a:lnTo>
                    <a:pt x="219" y="73"/>
                  </a:lnTo>
                  <a:lnTo>
                    <a:pt x="219" y="76"/>
                  </a:lnTo>
                  <a:lnTo>
                    <a:pt x="217" y="83"/>
                  </a:lnTo>
                  <a:lnTo>
                    <a:pt x="214" y="88"/>
                  </a:lnTo>
                  <a:lnTo>
                    <a:pt x="212" y="90"/>
                  </a:lnTo>
                  <a:lnTo>
                    <a:pt x="207" y="95"/>
                  </a:lnTo>
                  <a:lnTo>
                    <a:pt x="202" y="100"/>
                  </a:lnTo>
                  <a:lnTo>
                    <a:pt x="200" y="104"/>
                  </a:lnTo>
                  <a:lnTo>
                    <a:pt x="195" y="107"/>
                  </a:lnTo>
                  <a:lnTo>
                    <a:pt x="188" y="112"/>
                  </a:lnTo>
                  <a:lnTo>
                    <a:pt x="186" y="114"/>
                  </a:lnTo>
                  <a:lnTo>
                    <a:pt x="179" y="119"/>
                  </a:lnTo>
                  <a:lnTo>
                    <a:pt x="174" y="121"/>
                  </a:lnTo>
                  <a:lnTo>
                    <a:pt x="169" y="126"/>
                  </a:lnTo>
                  <a:lnTo>
                    <a:pt x="164" y="128"/>
                  </a:lnTo>
                  <a:lnTo>
                    <a:pt x="157" y="133"/>
                  </a:lnTo>
                  <a:lnTo>
                    <a:pt x="155" y="135"/>
                  </a:lnTo>
                  <a:lnTo>
                    <a:pt x="148" y="138"/>
                  </a:lnTo>
                  <a:lnTo>
                    <a:pt x="143" y="140"/>
                  </a:lnTo>
                  <a:lnTo>
                    <a:pt x="136" y="142"/>
                  </a:lnTo>
                  <a:lnTo>
                    <a:pt x="131" y="145"/>
                  </a:lnTo>
                  <a:lnTo>
                    <a:pt x="126" y="147"/>
                  </a:lnTo>
                  <a:lnTo>
                    <a:pt x="121" y="150"/>
                  </a:lnTo>
                  <a:lnTo>
                    <a:pt x="117" y="152"/>
                  </a:lnTo>
                  <a:lnTo>
                    <a:pt x="112" y="152"/>
                  </a:lnTo>
                  <a:lnTo>
                    <a:pt x="107" y="157"/>
                  </a:lnTo>
                  <a:lnTo>
                    <a:pt x="105" y="157"/>
                  </a:lnTo>
                  <a:lnTo>
                    <a:pt x="100" y="157"/>
                  </a:lnTo>
                  <a:lnTo>
                    <a:pt x="98" y="159"/>
                  </a:lnTo>
                  <a:lnTo>
                    <a:pt x="95" y="159"/>
                  </a:lnTo>
                  <a:lnTo>
                    <a:pt x="90" y="162"/>
                  </a:lnTo>
                  <a:lnTo>
                    <a:pt x="88" y="162"/>
                  </a:lnTo>
                  <a:lnTo>
                    <a:pt x="88" y="164"/>
                  </a:lnTo>
                  <a:lnTo>
                    <a:pt x="88" y="162"/>
                  </a:lnTo>
                  <a:lnTo>
                    <a:pt x="90" y="159"/>
                  </a:lnTo>
                  <a:lnTo>
                    <a:pt x="93" y="157"/>
                  </a:lnTo>
                  <a:lnTo>
                    <a:pt x="98" y="152"/>
                  </a:lnTo>
                  <a:lnTo>
                    <a:pt x="102" y="145"/>
                  </a:lnTo>
                  <a:lnTo>
                    <a:pt x="107" y="140"/>
                  </a:lnTo>
                  <a:lnTo>
                    <a:pt x="109" y="135"/>
                  </a:lnTo>
                  <a:lnTo>
                    <a:pt x="112" y="133"/>
                  </a:lnTo>
                  <a:lnTo>
                    <a:pt x="117" y="128"/>
                  </a:lnTo>
                  <a:lnTo>
                    <a:pt x="119" y="126"/>
                  </a:lnTo>
                  <a:lnTo>
                    <a:pt x="124" y="121"/>
                  </a:lnTo>
                  <a:lnTo>
                    <a:pt x="124" y="119"/>
                  </a:lnTo>
                  <a:lnTo>
                    <a:pt x="126" y="114"/>
                  </a:lnTo>
                  <a:lnTo>
                    <a:pt x="129" y="109"/>
                  </a:lnTo>
                  <a:lnTo>
                    <a:pt x="133" y="104"/>
                  </a:lnTo>
                  <a:lnTo>
                    <a:pt x="136" y="100"/>
                  </a:lnTo>
                  <a:lnTo>
                    <a:pt x="136" y="97"/>
                  </a:lnTo>
                  <a:lnTo>
                    <a:pt x="140" y="95"/>
                  </a:lnTo>
                  <a:lnTo>
                    <a:pt x="140" y="90"/>
                  </a:lnTo>
                  <a:lnTo>
                    <a:pt x="143" y="85"/>
                  </a:lnTo>
                  <a:lnTo>
                    <a:pt x="143" y="83"/>
                  </a:lnTo>
                  <a:lnTo>
                    <a:pt x="145" y="78"/>
                  </a:lnTo>
                  <a:lnTo>
                    <a:pt x="145" y="73"/>
                  </a:lnTo>
                  <a:lnTo>
                    <a:pt x="145" y="71"/>
                  </a:lnTo>
                  <a:lnTo>
                    <a:pt x="145" y="69"/>
                  </a:lnTo>
                  <a:lnTo>
                    <a:pt x="145" y="66"/>
                  </a:lnTo>
                  <a:lnTo>
                    <a:pt x="143" y="59"/>
                  </a:lnTo>
                  <a:lnTo>
                    <a:pt x="136" y="52"/>
                  </a:lnTo>
                  <a:lnTo>
                    <a:pt x="133" y="50"/>
                  </a:lnTo>
                  <a:lnTo>
                    <a:pt x="129" y="45"/>
                  </a:lnTo>
                  <a:lnTo>
                    <a:pt x="124" y="42"/>
                  </a:lnTo>
                  <a:lnTo>
                    <a:pt x="119" y="40"/>
                  </a:lnTo>
                  <a:lnTo>
                    <a:pt x="114" y="38"/>
                  </a:lnTo>
                  <a:lnTo>
                    <a:pt x="109" y="35"/>
                  </a:lnTo>
                  <a:lnTo>
                    <a:pt x="102" y="31"/>
                  </a:lnTo>
                  <a:lnTo>
                    <a:pt x="95" y="28"/>
                  </a:lnTo>
                  <a:lnTo>
                    <a:pt x="88" y="26"/>
                  </a:lnTo>
                  <a:lnTo>
                    <a:pt x="83" y="23"/>
                  </a:lnTo>
                  <a:lnTo>
                    <a:pt x="76" y="21"/>
                  </a:lnTo>
                  <a:lnTo>
                    <a:pt x="71" y="19"/>
                  </a:lnTo>
                  <a:lnTo>
                    <a:pt x="67" y="19"/>
                  </a:lnTo>
                  <a:lnTo>
                    <a:pt x="64" y="19"/>
                  </a:lnTo>
                  <a:lnTo>
                    <a:pt x="59" y="14"/>
                  </a:lnTo>
                  <a:lnTo>
                    <a:pt x="57" y="14"/>
                  </a:lnTo>
                  <a:lnTo>
                    <a:pt x="50" y="11"/>
                  </a:lnTo>
                  <a:lnTo>
                    <a:pt x="43" y="11"/>
                  </a:lnTo>
                  <a:lnTo>
                    <a:pt x="36" y="9"/>
                  </a:lnTo>
                  <a:lnTo>
                    <a:pt x="31" y="7"/>
                  </a:lnTo>
                  <a:lnTo>
                    <a:pt x="26" y="7"/>
                  </a:lnTo>
                  <a:lnTo>
                    <a:pt x="21" y="4"/>
                  </a:lnTo>
                  <a:lnTo>
                    <a:pt x="14" y="2"/>
                  </a:lnTo>
                  <a:lnTo>
                    <a:pt x="12" y="2"/>
                  </a:lnTo>
                  <a:lnTo>
                    <a:pt x="9" y="0"/>
                  </a:lnTo>
                  <a:lnTo>
                    <a:pt x="5" y="0"/>
                  </a:lnTo>
                  <a:lnTo>
                    <a:pt x="2" y="0"/>
                  </a:lnTo>
                  <a:lnTo>
                    <a:pt x="0" y="0"/>
                  </a:lnTo>
                  <a:close/>
                </a:path>
              </a:pathLst>
            </a:custGeom>
            <a:solidFill>
              <a:srgbClr val="000000"/>
            </a:solidFill>
            <a:ln w="9525">
              <a:noFill/>
              <a:round/>
              <a:headEnd/>
              <a:tailEnd/>
            </a:ln>
          </p:spPr>
          <p:txBody>
            <a:bodyPr/>
            <a:lstStyle/>
            <a:p>
              <a:endParaRPr lang="en-US"/>
            </a:p>
          </p:txBody>
        </p:sp>
        <p:sp>
          <p:nvSpPr>
            <p:cNvPr id="97" name="Freeform 28"/>
            <p:cNvSpPr>
              <a:spLocks/>
            </p:cNvSpPr>
            <p:nvPr/>
          </p:nvSpPr>
          <p:spPr bwMode="auto">
            <a:xfrm>
              <a:off x="4784" y="1773"/>
              <a:ext cx="217" cy="486"/>
            </a:xfrm>
            <a:custGeom>
              <a:avLst/>
              <a:gdLst>
                <a:gd name="T0" fmla="*/ 172 w 217"/>
                <a:gd name="T1" fmla="*/ 55 h 486"/>
                <a:gd name="T2" fmla="*/ 155 w 217"/>
                <a:gd name="T3" fmla="*/ 88 h 486"/>
                <a:gd name="T4" fmla="*/ 141 w 217"/>
                <a:gd name="T5" fmla="*/ 119 h 486"/>
                <a:gd name="T6" fmla="*/ 127 w 217"/>
                <a:gd name="T7" fmla="*/ 152 h 486"/>
                <a:gd name="T8" fmla="*/ 112 w 217"/>
                <a:gd name="T9" fmla="*/ 186 h 486"/>
                <a:gd name="T10" fmla="*/ 98 w 217"/>
                <a:gd name="T11" fmla="*/ 217 h 486"/>
                <a:gd name="T12" fmla="*/ 86 w 217"/>
                <a:gd name="T13" fmla="*/ 250 h 486"/>
                <a:gd name="T14" fmla="*/ 74 w 217"/>
                <a:gd name="T15" fmla="*/ 279 h 486"/>
                <a:gd name="T16" fmla="*/ 62 w 217"/>
                <a:gd name="T17" fmla="*/ 310 h 486"/>
                <a:gd name="T18" fmla="*/ 50 w 217"/>
                <a:gd name="T19" fmla="*/ 338 h 486"/>
                <a:gd name="T20" fmla="*/ 41 w 217"/>
                <a:gd name="T21" fmla="*/ 364 h 486"/>
                <a:gd name="T22" fmla="*/ 31 w 217"/>
                <a:gd name="T23" fmla="*/ 391 h 486"/>
                <a:gd name="T24" fmla="*/ 22 w 217"/>
                <a:gd name="T25" fmla="*/ 412 h 486"/>
                <a:gd name="T26" fmla="*/ 15 w 217"/>
                <a:gd name="T27" fmla="*/ 431 h 486"/>
                <a:gd name="T28" fmla="*/ 10 w 217"/>
                <a:gd name="T29" fmla="*/ 450 h 486"/>
                <a:gd name="T30" fmla="*/ 5 w 217"/>
                <a:gd name="T31" fmla="*/ 464 h 486"/>
                <a:gd name="T32" fmla="*/ 3 w 217"/>
                <a:gd name="T33" fmla="*/ 474 h 486"/>
                <a:gd name="T34" fmla="*/ 0 w 217"/>
                <a:gd name="T35" fmla="*/ 483 h 486"/>
                <a:gd name="T36" fmla="*/ 3 w 217"/>
                <a:gd name="T37" fmla="*/ 483 h 486"/>
                <a:gd name="T38" fmla="*/ 10 w 217"/>
                <a:gd name="T39" fmla="*/ 469 h 486"/>
                <a:gd name="T40" fmla="*/ 17 w 217"/>
                <a:gd name="T41" fmla="*/ 455 h 486"/>
                <a:gd name="T42" fmla="*/ 24 w 217"/>
                <a:gd name="T43" fmla="*/ 438 h 486"/>
                <a:gd name="T44" fmla="*/ 36 w 217"/>
                <a:gd name="T45" fmla="*/ 417 h 486"/>
                <a:gd name="T46" fmla="*/ 46 w 217"/>
                <a:gd name="T47" fmla="*/ 395 h 486"/>
                <a:gd name="T48" fmla="*/ 58 w 217"/>
                <a:gd name="T49" fmla="*/ 371 h 486"/>
                <a:gd name="T50" fmla="*/ 70 w 217"/>
                <a:gd name="T51" fmla="*/ 345 h 486"/>
                <a:gd name="T52" fmla="*/ 84 w 217"/>
                <a:gd name="T53" fmla="*/ 317 h 486"/>
                <a:gd name="T54" fmla="*/ 98 w 217"/>
                <a:gd name="T55" fmla="*/ 288 h 486"/>
                <a:gd name="T56" fmla="*/ 112 w 217"/>
                <a:gd name="T57" fmla="*/ 260 h 486"/>
                <a:gd name="T58" fmla="*/ 124 w 217"/>
                <a:gd name="T59" fmla="*/ 231 h 486"/>
                <a:gd name="T60" fmla="*/ 139 w 217"/>
                <a:gd name="T61" fmla="*/ 200 h 486"/>
                <a:gd name="T62" fmla="*/ 151 w 217"/>
                <a:gd name="T63" fmla="*/ 171 h 486"/>
                <a:gd name="T64" fmla="*/ 165 w 217"/>
                <a:gd name="T65" fmla="*/ 145 h 486"/>
                <a:gd name="T66" fmla="*/ 174 w 217"/>
                <a:gd name="T67" fmla="*/ 119 h 486"/>
                <a:gd name="T68" fmla="*/ 184 w 217"/>
                <a:gd name="T69" fmla="*/ 95 h 486"/>
                <a:gd name="T70" fmla="*/ 196 w 217"/>
                <a:gd name="T71" fmla="*/ 71 h 486"/>
                <a:gd name="T72" fmla="*/ 203 w 217"/>
                <a:gd name="T73" fmla="*/ 52 h 486"/>
                <a:gd name="T74" fmla="*/ 210 w 217"/>
                <a:gd name="T75" fmla="*/ 36 h 486"/>
                <a:gd name="T76" fmla="*/ 212 w 217"/>
                <a:gd name="T77" fmla="*/ 21 h 486"/>
                <a:gd name="T78" fmla="*/ 215 w 217"/>
                <a:gd name="T79" fmla="*/ 9 h 486"/>
                <a:gd name="T80" fmla="*/ 212 w 217"/>
                <a:gd name="T81" fmla="*/ 0 h 486"/>
                <a:gd name="T82" fmla="*/ 205 w 217"/>
                <a:gd name="T83" fmla="*/ 2 h 486"/>
                <a:gd name="T84" fmla="*/ 196 w 217"/>
                <a:gd name="T85" fmla="*/ 12 h 486"/>
                <a:gd name="T86" fmla="*/ 189 w 217"/>
                <a:gd name="T87" fmla="*/ 21 h 486"/>
                <a:gd name="T88" fmla="*/ 181 w 217"/>
                <a:gd name="T89" fmla="*/ 36 h 4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7"/>
                <a:gd name="T136" fmla="*/ 0 h 486"/>
                <a:gd name="T137" fmla="*/ 217 w 217"/>
                <a:gd name="T138" fmla="*/ 486 h 4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7" h="486">
                  <a:moveTo>
                    <a:pt x="181" y="36"/>
                  </a:moveTo>
                  <a:lnTo>
                    <a:pt x="174" y="45"/>
                  </a:lnTo>
                  <a:lnTo>
                    <a:pt x="172" y="55"/>
                  </a:lnTo>
                  <a:lnTo>
                    <a:pt x="165" y="64"/>
                  </a:lnTo>
                  <a:lnTo>
                    <a:pt x="160" y="76"/>
                  </a:lnTo>
                  <a:lnTo>
                    <a:pt x="155" y="88"/>
                  </a:lnTo>
                  <a:lnTo>
                    <a:pt x="151" y="98"/>
                  </a:lnTo>
                  <a:lnTo>
                    <a:pt x="146" y="109"/>
                  </a:lnTo>
                  <a:lnTo>
                    <a:pt x="141" y="119"/>
                  </a:lnTo>
                  <a:lnTo>
                    <a:pt x="136" y="131"/>
                  </a:lnTo>
                  <a:lnTo>
                    <a:pt x="131" y="140"/>
                  </a:lnTo>
                  <a:lnTo>
                    <a:pt x="127" y="152"/>
                  </a:lnTo>
                  <a:lnTo>
                    <a:pt x="122" y="164"/>
                  </a:lnTo>
                  <a:lnTo>
                    <a:pt x="117" y="174"/>
                  </a:lnTo>
                  <a:lnTo>
                    <a:pt x="112" y="186"/>
                  </a:lnTo>
                  <a:lnTo>
                    <a:pt x="108" y="195"/>
                  </a:lnTo>
                  <a:lnTo>
                    <a:pt x="103" y="207"/>
                  </a:lnTo>
                  <a:lnTo>
                    <a:pt x="98" y="217"/>
                  </a:lnTo>
                  <a:lnTo>
                    <a:pt x="96" y="229"/>
                  </a:lnTo>
                  <a:lnTo>
                    <a:pt x="91" y="238"/>
                  </a:lnTo>
                  <a:lnTo>
                    <a:pt x="86" y="250"/>
                  </a:lnTo>
                  <a:lnTo>
                    <a:pt x="81" y="260"/>
                  </a:lnTo>
                  <a:lnTo>
                    <a:pt x="77" y="269"/>
                  </a:lnTo>
                  <a:lnTo>
                    <a:pt x="74" y="279"/>
                  </a:lnTo>
                  <a:lnTo>
                    <a:pt x="70" y="291"/>
                  </a:lnTo>
                  <a:lnTo>
                    <a:pt x="65" y="300"/>
                  </a:lnTo>
                  <a:lnTo>
                    <a:pt x="62" y="310"/>
                  </a:lnTo>
                  <a:lnTo>
                    <a:pt x="58" y="319"/>
                  </a:lnTo>
                  <a:lnTo>
                    <a:pt x="53" y="329"/>
                  </a:lnTo>
                  <a:lnTo>
                    <a:pt x="50" y="338"/>
                  </a:lnTo>
                  <a:lnTo>
                    <a:pt x="46" y="348"/>
                  </a:lnTo>
                  <a:lnTo>
                    <a:pt x="43" y="355"/>
                  </a:lnTo>
                  <a:lnTo>
                    <a:pt x="41" y="364"/>
                  </a:lnTo>
                  <a:lnTo>
                    <a:pt x="36" y="374"/>
                  </a:lnTo>
                  <a:lnTo>
                    <a:pt x="34" y="381"/>
                  </a:lnTo>
                  <a:lnTo>
                    <a:pt x="31" y="391"/>
                  </a:lnTo>
                  <a:lnTo>
                    <a:pt x="29" y="398"/>
                  </a:lnTo>
                  <a:lnTo>
                    <a:pt x="24" y="402"/>
                  </a:lnTo>
                  <a:lnTo>
                    <a:pt x="22" y="412"/>
                  </a:lnTo>
                  <a:lnTo>
                    <a:pt x="20" y="419"/>
                  </a:lnTo>
                  <a:lnTo>
                    <a:pt x="20" y="426"/>
                  </a:lnTo>
                  <a:lnTo>
                    <a:pt x="15" y="431"/>
                  </a:lnTo>
                  <a:lnTo>
                    <a:pt x="15" y="438"/>
                  </a:lnTo>
                  <a:lnTo>
                    <a:pt x="12" y="443"/>
                  </a:lnTo>
                  <a:lnTo>
                    <a:pt x="10" y="450"/>
                  </a:lnTo>
                  <a:lnTo>
                    <a:pt x="8" y="455"/>
                  </a:lnTo>
                  <a:lnTo>
                    <a:pt x="8" y="460"/>
                  </a:lnTo>
                  <a:lnTo>
                    <a:pt x="5" y="464"/>
                  </a:lnTo>
                  <a:lnTo>
                    <a:pt x="5" y="469"/>
                  </a:lnTo>
                  <a:lnTo>
                    <a:pt x="3" y="472"/>
                  </a:lnTo>
                  <a:lnTo>
                    <a:pt x="3" y="474"/>
                  </a:lnTo>
                  <a:lnTo>
                    <a:pt x="0" y="476"/>
                  </a:lnTo>
                  <a:lnTo>
                    <a:pt x="0" y="479"/>
                  </a:lnTo>
                  <a:lnTo>
                    <a:pt x="0" y="483"/>
                  </a:lnTo>
                  <a:lnTo>
                    <a:pt x="0" y="486"/>
                  </a:lnTo>
                  <a:lnTo>
                    <a:pt x="0" y="483"/>
                  </a:lnTo>
                  <a:lnTo>
                    <a:pt x="3" y="483"/>
                  </a:lnTo>
                  <a:lnTo>
                    <a:pt x="5" y="479"/>
                  </a:lnTo>
                  <a:lnTo>
                    <a:pt x="8" y="474"/>
                  </a:lnTo>
                  <a:lnTo>
                    <a:pt x="10" y="469"/>
                  </a:lnTo>
                  <a:lnTo>
                    <a:pt x="12" y="464"/>
                  </a:lnTo>
                  <a:lnTo>
                    <a:pt x="15" y="460"/>
                  </a:lnTo>
                  <a:lnTo>
                    <a:pt x="17" y="455"/>
                  </a:lnTo>
                  <a:lnTo>
                    <a:pt x="20" y="448"/>
                  </a:lnTo>
                  <a:lnTo>
                    <a:pt x="22" y="443"/>
                  </a:lnTo>
                  <a:lnTo>
                    <a:pt x="24" y="438"/>
                  </a:lnTo>
                  <a:lnTo>
                    <a:pt x="29" y="431"/>
                  </a:lnTo>
                  <a:lnTo>
                    <a:pt x="31" y="424"/>
                  </a:lnTo>
                  <a:lnTo>
                    <a:pt x="36" y="417"/>
                  </a:lnTo>
                  <a:lnTo>
                    <a:pt x="39" y="410"/>
                  </a:lnTo>
                  <a:lnTo>
                    <a:pt x="43" y="402"/>
                  </a:lnTo>
                  <a:lnTo>
                    <a:pt x="46" y="395"/>
                  </a:lnTo>
                  <a:lnTo>
                    <a:pt x="50" y="386"/>
                  </a:lnTo>
                  <a:lnTo>
                    <a:pt x="53" y="379"/>
                  </a:lnTo>
                  <a:lnTo>
                    <a:pt x="58" y="371"/>
                  </a:lnTo>
                  <a:lnTo>
                    <a:pt x="62" y="362"/>
                  </a:lnTo>
                  <a:lnTo>
                    <a:pt x="67" y="352"/>
                  </a:lnTo>
                  <a:lnTo>
                    <a:pt x="70" y="345"/>
                  </a:lnTo>
                  <a:lnTo>
                    <a:pt x="74" y="336"/>
                  </a:lnTo>
                  <a:lnTo>
                    <a:pt x="79" y="326"/>
                  </a:lnTo>
                  <a:lnTo>
                    <a:pt x="84" y="317"/>
                  </a:lnTo>
                  <a:lnTo>
                    <a:pt x="89" y="307"/>
                  </a:lnTo>
                  <a:lnTo>
                    <a:pt x="93" y="298"/>
                  </a:lnTo>
                  <a:lnTo>
                    <a:pt x="98" y="288"/>
                  </a:lnTo>
                  <a:lnTo>
                    <a:pt x="101" y="279"/>
                  </a:lnTo>
                  <a:lnTo>
                    <a:pt x="105" y="269"/>
                  </a:lnTo>
                  <a:lnTo>
                    <a:pt x="112" y="260"/>
                  </a:lnTo>
                  <a:lnTo>
                    <a:pt x="115" y="250"/>
                  </a:lnTo>
                  <a:lnTo>
                    <a:pt x="120" y="240"/>
                  </a:lnTo>
                  <a:lnTo>
                    <a:pt x="124" y="231"/>
                  </a:lnTo>
                  <a:lnTo>
                    <a:pt x="129" y="219"/>
                  </a:lnTo>
                  <a:lnTo>
                    <a:pt x="134" y="210"/>
                  </a:lnTo>
                  <a:lnTo>
                    <a:pt x="139" y="200"/>
                  </a:lnTo>
                  <a:lnTo>
                    <a:pt x="143" y="190"/>
                  </a:lnTo>
                  <a:lnTo>
                    <a:pt x="146" y="181"/>
                  </a:lnTo>
                  <a:lnTo>
                    <a:pt x="151" y="171"/>
                  </a:lnTo>
                  <a:lnTo>
                    <a:pt x="155" y="162"/>
                  </a:lnTo>
                  <a:lnTo>
                    <a:pt x="160" y="155"/>
                  </a:lnTo>
                  <a:lnTo>
                    <a:pt x="165" y="145"/>
                  </a:lnTo>
                  <a:lnTo>
                    <a:pt x="167" y="136"/>
                  </a:lnTo>
                  <a:lnTo>
                    <a:pt x="172" y="126"/>
                  </a:lnTo>
                  <a:lnTo>
                    <a:pt x="174" y="119"/>
                  </a:lnTo>
                  <a:lnTo>
                    <a:pt x="177" y="109"/>
                  </a:lnTo>
                  <a:lnTo>
                    <a:pt x="181" y="102"/>
                  </a:lnTo>
                  <a:lnTo>
                    <a:pt x="184" y="95"/>
                  </a:lnTo>
                  <a:lnTo>
                    <a:pt x="189" y="86"/>
                  </a:lnTo>
                  <a:lnTo>
                    <a:pt x="191" y="79"/>
                  </a:lnTo>
                  <a:lnTo>
                    <a:pt x="196" y="71"/>
                  </a:lnTo>
                  <a:lnTo>
                    <a:pt x="198" y="64"/>
                  </a:lnTo>
                  <a:lnTo>
                    <a:pt x="201" y="57"/>
                  </a:lnTo>
                  <a:lnTo>
                    <a:pt x="203" y="52"/>
                  </a:lnTo>
                  <a:lnTo>
                    <a:pt x="205" y="48"/>
                  </a:lnTo>
                  <a:lnTo>
                    <a:pt x="205" y="40"/>
                  </a:lnTo>
                  <a:lnTo>
                    <a:pt x="210" y="36"/>
                  </a:lnTo>
                  <a:lnTo>
                    <a:pt x="212" y="31"/>
                  </a:lnTo>
                  <a:lnTo>
                    <a:pt x="212" y="26"/>
                  </a:lnTo>
                  <a:lnTo>
                    <a:pt x="212" y="21"/>
                  </a:lnTo>
                  <a:lnTo>
                    <a:pt x="215" y="19"/>
                  </a:lnTo>
                  <a:lnTo>
                    <a:pt x="215" y="17"/>
                  </a:lnTo>
                  <a:lnTo>
                    <a:pt x="215" y="9"/>
                  </a:lnTo>
                  <a:lnTo>
                    <a:pt x="217" y="7"/>
                  </a:lnTo>
                  <a:lnTo>
                    <a:pt x="215" y="2"/>
                  </a:lnTo>
                  <a:lnTo>
                    <a:pt x="212" y="0"/>
                  </a:lnTo>
                  <a:lnTo>
                    <a:pt x="210" y="0"/>
                  </a:lnTo>
                  <a:lnTo>
                    <a:pt x="205" y="2"/>
                  </a:lnTo>
                  <a:lnTo>
                    <a:pt x="203" y="5"/>
                  </a:lnTo>
                  <a:lnTo>
                    <a:pt x="198" y="7"/>
                  </a:lnTo>
                  <a:lnTo>
                    <a:pt x="196" y="12"/>
                  </a:lnTo>
                  <a:lnTo>
                    <a:pt x="193" y="17"/>
                  </a:lnTo>
                  <a:lnTo>
                    <a:pt x="191" y="19"/>
                  </a:lnTo>
                  <a:lnTo>
                    <a:pt x="189" y="21"/>
                  </a:lnTo>
                  <a:lnTo>
                    <a:pt x="184" y="26"/>
                  </a:lnTo>
                  <a:lnTo>
                    <a:pt x="181" y="33"/>
                  </a:lnTo>
                  <a:lnTo>
                    <a:pt x="181" y="36"/>
                  </a:lnTo>
                  <a:close/>
                </a:path>
              </a:pathLst>
            </a:custGeom>
            <a:solidFill>
              <a:srgbClr val="000000"/>
            </a:solidFill>
            <a:ln w="9525">
              <a:noFill/>
              <a:round/>
              <a:headEnd/>
              <a:tailEnd/>
            </a:ln>
          </p:spPr>
          <p:txBody>
            <a:bodyPr/>
            <a:lstStyle/>
            <a:p>
              <a:endParaRPr lang="en-US"/>
            </a:p>
          </p:txBody>
        </p:sp>
        <p:sp>
          <p:nvSpPr>
            <p:cNvPr id="98" name="Freeform 29"/>
            <p:cNvSpPr>
              <a:spLocks/>
            </p:cNvSpPr>
            <p:nvPr/>
          </p:nvSpPr>
          <p:spPr bwMode="auto">
            <a:xfrm>
              <a:off x="4508" y="2323"/>
              <a:ext cx="262" cy="610"/>
            </a:xfrm>
            <a:custGeom>
              <a:avLst/>
              <a:gdLst>
                <a:gd name="T0" fmla="*/ 203 w 262"/>
                <a:gd name="T1" fmla="*/ 72 h 610"/>
                <a:gd name="T2" fmla="*/ 186 w 262"/>
                <a:gd name="T3" fmla="*/ 103 h 610"/>
                <a:gd name="T4" fmla="*/ 172 w 262"/>
                <a:gd name="T5" fmla="*/ 134 h 610"/>
                <a:gd name="T6" fmla="*/ 155 w 262"/>
                <a:gd name="T7" fmla="*/ 167 h 610"/>
                <a:gd name="T8" fmla="*/ 143 w 262"/>
                <a:gd name="T9" fmla="*/ 200 h 610"/>
                <a:gd name="T10" fmla="*/ 126 w 262"/>
                <a:gd name="T11" fmla="*/ 234 h 610"/>
                <a:gd name="T12" fmla="*/ 115 w 262"/>
                <a:gd name="T13" fmla="*/ 269 h 610"/>
                <a:gd name="T14" fmla="*/ 100 w 262"/>
                <a:gd name="T15" fmla="*/ 300 h 610"/>
                <a:gd name="T16" fmla="*/ 86 w 262"/>
                <a:gd name="T17" fmla="*/ 334 h 610"/>
                <a:gd name="T18" fmla="*/ 76 w 262"/>
                <a:gd name="T19" fmla="*/ 367 h 610"/>
                <a:gd name="T20" fmla="*/ 65 w 262"/>
                <a:gd name="T21" fmla="*/ 398 h 610"/>
                <a:gd name="T22" fmla="*/ 53 w 262"/>
                <a:gd name="T23" fmla="*/ 426 h 610"/>
                <a:gd name="T24" fmla="*/ 45 w 262"/>
                <a:gd name="T25" fmla="*/ 455 h 610"/>
                <a:gd name="T26" fmla="*/ 36 w 262"/>
                <a:gd name="T27" fmla="*/ 481 h 610"/>
                <a:gd name="T28" fmla="*/ 29 w 262"/>
                <a:gd name="T29" fmla="*/ 507 h 610"/>
                <a:gd name="T30" fmla="*/ 22 w 262"/>
                <a:gd name="T31" fmla="*/ 529 h 610"/>
                <a:gd name="T32" fmla="*/ 15 w 262"/>
                <a:gd name="T33" fmla="*/ 550 h 610"/>
                <a:gd name="T34" fmla="*/ 10 w 262"/>
                <a:gd name="T35" fmla="*/ 567 h 610"/>
                <a:gd name="T36" fmla="*/ 7 w 262"/>
                <a:gd name="T37" fmla="*/ 581 h 610"/>
                <a:gd name="T38" fmla="*/ 3 w 262"/>
                <a:gd name="T39" fmla="*/ 593 h 610"/>
                <a:gd name="T40" fmla="*/ 3 w 262"/>
                <a:gd name="T41" fmla="*/ 608 h 610"/>
                <a:gd name="T42" fmla="*/ 3 w 262"/>
                <a:gd name="T43" fmla="*/ 605 h 610"/>
                <a:gd name="T44" fmla="*/ 7 w 262"/>
                <a:gd name="T45" fmla="*/ 598 h 610"/>
                <a:gd name="T46" fmla="*/ 15 w 262"/>
                <a:gd name="T47" fmla="*/ 588 h 610"/>
                <a:gd name="T48" fmla="*/ 19 w 262"/>
                <a:gd name="T49" fmla="*/ 574 h 610"/>
                <a:gd name="T50" fmla="*/ 24 w 262"/>
                <a:gd name="T51" fmla="*/ 560 h 610"/>
                <a:gd name="T52" fmla="*/ 34 w 262"/>
                <a:gd name="T53" fmla="*/ 541 h 610"/>
                <a:gd name="T54" fmla="*/ 41 w 262"/>
                <a:gd name="T55" fmla="*/ 522 h 610"/>
                <a:gd name="T56" fmla="*/ 53 w 262"/>
                <a:gd name="T57" fmla="*/ 500 h 610"/>
                <a:gd name="T58" fmla="*/ 62 w 262"/>
                <a:gd name="T59" fmla="*/ 479 h 610"/>
                <a:gd name="T60" fmla="*/ 69 w 262"/>
                <a:gd name="T61" fmla="*/ 457 h 610"/>
                <a:gd name="T62" fmla="*/ 79 w 262"/>
                <a:gd name="T63" fmla="*/ 431 h 610"/>
                <a:gd name="T64" fmla="*/ 91 w 262"/>
                <a:gd name="T65" fmla="*/ 410 h 610"/>
                <a:gd name="T66" fmla="*/ 98 w 262"/>
                <a:gd name="T67" fmla="*/ 386 h 610"/>
                <a:gd name="T68" fmla="*/ 107 w 262"/>
                <a:gd name="T69" fmla="*/ 365 h 610"/>
                <a:gd name="T70" fmla="*/ 117 w 262"/>
                <a:gd name="T71" fmla="*/ 343 h 610"/>
                <a:gd name="T72" fmla="*/ 124 w 262"/>
                <a:gd name="T73" fmla="*/ 324 h 610"/>
                <a:gd name="T74" fmla="*/ 134 w 262"/>
                <a:gd name="T75" fmla="*/ 307 h 610"/>
                <a:gd name="T76" fmla="*/ 138 w 262"/>
                <a:gd name="T77" fmla="*/ 293 h 610"/>
                <a:gd name="T78" fmla="*/ 145 w 262"/>
                <a:gd name="T79" fmla="*/ 279 h 610"/>
                <a:gd name="T80" fmla="*/ 150 w 262"/>
                <a:gd name="T81" fmla="*/ 272 h 610"/>
                <a:gd name="T82" fmla="*/ 153 w 262"/>
                <a:gd name="T83" fmla="*/ 262 h 610"/>
                <a:gd name="T84" fmla="*/ 160 w 262"/>
                <a:gd name="T85" fmla="*/ 250 h 610"/>
                <a:gd name="T86" fmla="*/ 165 w 262"/>
                <a:gd name="T87" fmla="*/ 238 h 610"/>
                <a:gd name="T88" fmla="*/ 169 w 262"/>
                <a:gd name="T89" fmla="*/ 224 h 610"/>
                <a:gd name="T90" fmla="*/ 176 w 262"/>
                <a:gd name="T91" fmla="*/ 210 h 610"/>
                <a:gd name="T92" fmla="*/ 184 w 262"/>
                <a:gd name="T93" fmla="*/ 193 h 610"/>
                <a:gd name="T94" fmla="*/ 191 w 262"/>
                <a:gd name="T95" fmla="*/ 176 h 610"/>
                <a:gd name="T96" fmla="*/ 198 w 262"/>
                <a:gd name="T97" fmla="*/ 160 h 610"/>
                <a:gd name="T98" fmla="*/ 205 w 262"/>
                <a:gd name="T99" fmla="*/ 141 h 610"/>
                <a:gd name="T100" fmla="*/ 212 w 262"/>
                <a:gd name="T101" fmla="*/ 124 h 610"/>
                <a:gd name="T102" fmla="*/ 219 w 262"/>
                <a:gd name="T103" fmla="*/ 107 h 610"/>
                <a:gd name="T104" fmla="*/ 224 w 262"/>
                <a:gd name="T105" fmla="*/ 91 h 610"/>
                <a:gd name="T106" fmla="*/ 231 w 262"/>
                <a:gd name="T107" fmla="*/ 74 h 610"/>
                <a:gd name="T108" fmla="*/ 236 w 262"/>
                <a:gd name="T109" fmla="*/ 57 h 610"/>
                <a:gd name="T110" fmla="*/ 243 w 262"/>
                <a:gd name="T111" fmla="*/ 45 h 610"/>
                <a:gd name="T112" fmla="*/ 248 w 262"/>
                <a:gd name="T113" fmla="*/ 33 h 610"/>
                <a:gd name="T114" fmla="*/ 250 w 262"/>
                <a:gd name="T115" fmla="*/ 22 h 610"/>
                <a:gd name="T116" fmla="*/ 257 w 262"/>
                <a:gd name="T117" fmla="*/ 7 h 610"/>
                <a:gd name="T118" fmla="*/ 215 w 262"/>
                <a:gd name="T119" fmla="*/ 50 h 6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
                <a:gd name="T181" fmla="*/ 0 h 610"/>
                <a:gd name="T182" fmla="*/ 262 w 262"/>
                <a:gd name="T183" fmla="*/ 610 h 6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 h="610">
                  <a:moveTo>
                    <a:pt x="215" y="50"/>
                  </a:moveTo>
                  <a:lnTo>
                    <a:pt x="207" y="62"/>
                  </a:lnTo>
                  <a:lnTo>
                    <a:pt x="203" y="72"/>
                  </a:lnTo>
                  <a:lnTo>
                    <a:pt x="198" y="81"/>
                  </a:lnTo>
                  <a:lnTo>
                    <a:pt x="193" y="93"/>
                  </a:lnTo>
                  <a:lnTo>
                    <a:pt x="186" y="103"/>
                  </a:lnTo>
                  <a:lnTo>
                    <a:pt x="181" y="114"/>
                  </a:lnTo>
                  <a:lnTo>
                    <a:pt x="176" y="124"/>
                  </a:lnTo>
                  <a:lnTo>
                    <a:pt x="172" y="134"/>
                  </a:lnTo>
                  <a:lnTo>
                    <a:pt x="167" y="145"/>
                  </a:lnTo>
                  <a:lnTo>
                    <a:pt x="162" y="157"/>
                  </a:lnTo>
                  <a:lnTo>
                    <a:pt x="155" y="167"/>
                  </a:lnTo>
                  <a:lnTo>
                    <a:pt x="153" y="179"/>
                  </a:lnTo>
                  <a:lnTo>
                    <a:pt x="145" y="191"/>
                  </a:lnTo>
                  <a:lnTo>
                    <a:pt x="143" y="200"/>
                  </a:lnTo>
                  <a:lnTo>
                    <a:pt x="136" y="212"/>
                  </a:lnTo>
                  <a:lnTo>
                    <a:pt x="131" y="224"/>
                  </a:lnTo>
                  <a:lnTo>
                    <a:pt x="126" y="234"/>
                  </a:lnTo>
                  <a:lnTo>
                    <a:pt x="122" y="245"/>
                  </a:lnTo>
                  <a:lnTo>
                    <a:pt x="117" y="257"/>
                  </a:lnTo>
                  <a:lnTo>
                    <a:pt x="115" y="269"/>
                  </a:lnTo>
                  <a:lnTo>
                    <a:pt x="107" y="279"/>
                  </a:lnTo>
                  <a:lnTo>
                    <a:pt x="105" y="291"/>
                  </a:lnTo>
                  <a:lnTo>
                    <a:pt x="100" y="300"/>
                  </a:lnTo>
                  <a:lnTo>
                    <a:pt x="98" y="312"/>
                  </a:lnTo>
                  <a:lnTo>
                    <a:pt x="91" y="324"/>
                  </a:lnTo>
                  <a:lnTo>
                    <a:pt x="86" y="334"/>
                  </a:lnTo>
                  <a:lnTo>
                    <a:pt x="84" y="346"/>
                  </a:lnTo>
                  <a:lnTo>
                    <a:pt x="79" y="355"/>
                  </a:lnTo>
                  <a:lnTo>
                    <a:pt x="76" y="367"/>
                  </a:lnTo>
                  <a:lnTo>
                    <a:pt x="72" y="376"/>
                  </a:lnTo>
                  <a:lnTo>
                    <a:pt x="69" y="386"/>
                  </a:lnTo>
                  <a:lnTo>
                    <a:pt x="65" y="398"/>
                  </a:lnTo>
                  <a:lnTo>
                    <a:pt x="62" y="407"/>
                  </a:lnTo>
                  <a:lnTo>
                    <a:pt x="57" y="417"/>
                  </a:lnTo>
                  <a:lnTo>
                    <a:pt x="53" y="426"/>
                  </a:lnTo>
                  <a:lnTo>
                    <a:pt x="50" y="436"/>
                  </a:lnTo>
                  <a:lnTo>
                    <a:pt x="48" y="446"/>
                  </a:lnTo>
                  <a:lnTo>
                    <a:pt x="45" y="455"/>
                  </a:lnTo>
                  <a:lnTo>
                    <a:pt x="41" y="465"/>
                  </a:lnTo>
                  <a:lnTo>
                    <a:pt x="38" y="474"/>
                  </a:lnTo>
                  <a:lnTo>
                    <a:pt x="36" y="481"/>
                  </a:lnTo>
                  <a:lnTo>
                    <a:pt x="34" y="491"/>
                  </a:lnTo>
                  <a:lnTo>
                    <a:pt x="31" y="498"/>
                  </a:lnTo>
                  <a:lnTo>
                    <a:pt x="29" y="507"/>
                  </a:lnTo>
                  <a:lnTo>
                    <a:pt x="24" y="515"/>
                  </a:lnTo>
                  <a:lnTo>
                    <a:pt x="24" y="522"/>
                  </a:lnTo>
                  <a:lnTo>
                    <a:pt x="22" y="529"/>
                  </a:lnTo>
                  <a:lnTo>
                    <a:pt x="19" y="536"/>
                  </a:lnTo>
                  <a:lnTo>
                    <a:pt x="17" y="543"/>
                  </a:lnTo>
                  <a:lnTo>
                    <a:pt x="15" y="550"/>
                  </a:lnTo>
                  <a:lnTo>
                    <a:pt x="15" y="555"/>
                  </a:lnTo>
                  <a:lnTo>
                    <a:pt x="12" y="562"/>
                  </a:lnTo>
                  <a:lnTo>
                    <a:pt x="10" y="567"/>
                  </a:lnTo>
                  <a:lnTo>
                    <a:pt x="7" y="572"/>
                  </a:lnTo>
                  <a:lnTo>
                    <a:pt x="7" y="577"/>
                  </a:lnTo>
                  <a:lnTo>
                    <a:pt x="7" y="581"/>
                  </a:lnTo>
                  <a:lnTo>
                    <a:pt x="3" y="586"/>
                  </a:lnTo>
                  <a:lnTo>
                    <a:pt x="3" y="591"/>
                  </a:lnTo>
                  <a:lnTo>
                    <a:pt x="3" y="593"/>
                  </a:lnTo>
                  <a:lnTo>
                    <a:pt x="3" y="598"/>
                  </a:lnTo>
                  <a:lnTo>
                    <a:pt x="3" y="603"/>
                  </a:lnTo>
                  <a:lnTo>
                    <a:pt x="3" y="608"/>
                  </a:lnTo>
                  <a:lnTo>
                    <a:pt x="0" y="610"/>
                  </a:lnTo>
                  <a:lnTo>
                    <a:pt x="3" y="610"/>
                  </a:lnTo>
                  <a:lnTo>
                    <a:pt x="3" y="605"/>
                  </a:lnTo>
                  <a:lnTo>
                    <a:pt x="5" y="603"/>
                  </a:lnTo>
                  <a:lnTo>
                    <a:pt x="7" y="600"/>
                  </a:lnTo>
                  <a:lnTo>
                    <a:pt x="7" y="598"/>
                  </a:lnTo>
                  <a:lnTo>
                    <a:pt x="10" y="596"/>
                  </a:lnTo>
                  <a:lnTo>
                    <a:pt x="10" y="591"/>
                  </a:lnTo>
                  <a:lnTo>
                    <a:pt x="15" y="588"/>
                  </a:lnTo>
                  <a:lnTo>
                    <a:pt x="15" y="584"/>
                  </a:lnTo>
                  <a:lnTo>
                    <a:pt x="17" y="579"/>
                  </a:lnTo>
                  <a:lnTo>
                    <a:pt x="19" y="574"/>
                  </a:lnTo>
                  <a:lnTo>
                    <a:pt x="22" y="569"/>
                  </a:lnTo>
                  <a:lnTo>
                    <a:pt x="24" y="565"/>
                  </a:lnTo>
                  <a:lnTo>
                    <a:pt x="24" y="560"/>
                  </a:lnTo>
                  <a:lnTo>
                    <a:pt x="29" y="553"/>
                  </a:lnTo>
                  <a:lnTo>
                    <a:pt x="31" y="546"/>
                  </a:lnTo>
                  <a:lnTo>
                    <a:pt x="34" y="541"/>
                  </a:lnTo>
                  <a:lnTo>
                    <a:pt x="36" y="536"/>
                  </a:lnTo>
                  <a:lnTo>
                    <a:pt x="41" y="529"/>
                  </a:lnTo>
                  <a:lnTo>
                    <a:pt x="41" y="522"/>
                  </a:lnTo>
                  <a:lnTo>
                    <a:pt x="45" y="515"/>
                  </a:lnTo>
                  <a:lnTo>
                    <a:pt x="48" y="507"/>
                  </a:lnTo>
                  <a:lnTo>
                    <a:pt x="53" y="500"/>
                  </a:lnTo>
                  <a:lnTo>
                    <a:pt x="55" y="493"/>
                  </a:lnTo>
                  <a:lnTo>
                    <a:pt x="60" y="486"/>
                  </a:lnTo>
                  <a:lnTo>
                    <a:pt x="62" y="479"/>
                  </a:lnTo>
                  <a:lnTo>
                    <a:pt x="65" y="472"/>
                  </a:lnTo>
                  <a:lnTo>
                    <a:pt x="67" y="462"/>
                  </a:lnTo>
                  <a:lnTo>
                    <a:pt x="69" y="457"/>
                  </a:lnTo>
                  <a:lnTo>
                    <a:pt x="74" y="448"/>
                  </a:lnTo>
                  <a:lnTo>
                    <a:pt x="76" y="441"/>
                  </a:lnTo>
                  <a:lnTo>
                    <a:pt x="79" y="431"/>
                  </a:lnTo>
                  <a:lnTo>
                    <a:pt x="84" y="424"/>
                  </a:lnTo>
                  <a:lnTo>
                    <a:pt x="86" y="419"/>
                  </a:lnTo>
                  <a:lnTo>
                    <a:pt x="91" y="410"/>
                  </a:lnTo>
                  <a:lnTo>
                    <a:pt x="93" y="403"/>
                  </a:lnTo>
                  <a:lnTo>
                    <a:pt x="98" y="393"/>
                  </a:lnTo>
                  <a:lnTo>
                    <a:pt x="98" y="386"/>
                  </a:lnTo>
                  <a:lnTo>
                    <a:pt x="103" y="381"/>
                  </a:lnTo>
                  <a:lnTo>
                    <a:pt x="105" y="372"/>
                  </a:lnTo>
                  <a:lnTo>
                    <a:pt x="107" y="365"/>
                  </a:lnTo>
                  <a:lnTo>
                    <a:pt x="110" y="357"/>
                  </a:lnTo>
                  <a:lnTo>
                    <a:pt x="115" y="353"/>
                  </a:lnTo>
                  <a:lnTo>
                    <a:pt x="117" y="343"/>
                  </a:lnTo>
                  <a:lnTo>
                    <a:pt x="119" y="338"/>
                  </a:lnTo>
                  <a:lnTo>
                    <a:pt x="122" y="331"/>
                  </a:lnTo>
                  <a:lnTo>
                    <a:pt x="124" y="324"/>
                  </a:lnTo>
                  <a:lnTo>
                    <a:pt x="129" y="319"/>
                  </a:lnTo>
                  <a:lnTo>
                    <a:pt x="131" y="315"/>
                  </a:lnTo>
                  <a:lnTo>
                    <a:pt x="134" y="307"/>
                  </a:lnTo>
                  <a:lnTo>
                    <a:pt x="136" y="303"/>
                  </a:lnTo>
                  <a:lnTo>
                    <a:pt x="138" y="298"/>
                  </a:lnTo>
                  <a:lnTo>
                    <a:pt x="138" y="293"/>
                  </a:lnTo>
                  <a:lnTo>
                    <a:pt x="141" y="286"/>
                  </a:lnTo>
                  <a:lnTo>
                    <a:pt x="143" y="284"/>
                  </a:lnTo>
                  <a:lnTo>
                    <a:pt x="145" y="279"/>
                  </a:lnTo>
                  <a:lnTo>
                    <a:pt x="145" y="276"/>
                  </a:lnTo>
                  <a:lnTo>
                    <a:pt x="148" y="272"/>
                  </a:lnTo>
                  <a:lnTo>
                    <a:pt x="150" y="272"/>
                  </a:lnTo>
                  <a:lnTo>
                    <a:pt x="153" y="269"/>
                  </a:lnTo>
                  <a:lnTo>
                    <a:pt x="153" y="265"/>
                  </a:lnTo>
                  <a:lnTo>
                    <a:pt x="153" y="262"/>
                  </a:lnTo>
                  <a:lnTo>
                    <a:pt x="155" y="260"/>
                  </a:lnTo>
                  <a:lnTo>
                    <a:pt x="157" y="255"/>
                  </a:lnTo>
                  <a:lnTo>
                    <a:pt x="160" y="250"/>
                  </a:lnTo>
                  <a:lnTo>
                    <a:pt x="162" y="248"/>
                  </a:lnTo>
                  <a:lnTo>
                    <a:pt x="162" y="243"/>
                  </a:lnTo>
                  <a:lnTo>
                    <a:pt x="165" y="238"/>
                  </a:lnTo>
                  <a:lnTo>
                    <a:pt x="167" y="234"/>
                  </a:lnTo>
                  <a:lnTo>
                    <a:pt x="169" y="229"/>
                  </a:lnTo>
                  <a:lnTo>
                    <a:pt x="169" y="224"/>
                  </a:lnTo>
                  <a:lnTo>
                    <a:pt x="172" y="219"/>
                  </a:lnTo>
                  <a:lnTo>
                    <a:pt x="174" y="215"/>
                  </a:lnTo>
                  <a:lnTo>
                    <a:pt x="176" y="210"/>
                  </a:lnTo>
                  <a:lnTo>
                    <a:pt x="181" y="203"/>
                  </a:lnTo>
                  <a:lnTo>
                    <a:pt x="181" y="198"/>
                  </a:lnTo>
                  <a:lnTo>
                    <a:pt x="184" y="193"/>
                  </a:lnTo>
                  <a:lnTo>
                    <a:pt x="186" y="186"/>
                  </a:lnTo>
                  <a:lnTo>
                    <a:pt x="186" y="181"/>
                  </a:lnTo>
                  <a:lnTo>
                    <a:pt x="191" y="176"/>
                  </a:lnTo>
                  <a:lnTo>
                    <a:pt x="191" y="169"/>
                  </a:lnTo>
                  <a:lnTo>
                    <a:pt x="193" y="164"/>
                  </a:lnTo>
                  <a:lnTo>
                    <a:pt x="198" y="160"/>
                  </a:lnTo>
                  <a:lnTo>
                    <a:pt x="198" y="153"/>
                  </a:lnTo>
                  <a:lnTo>
                    <a:pt x="200" y="148"/>
                  </a:lnTo>
                  <a:lnTo>
                    <a:pt x="205" y="141"/>
                  </a:lnTo>
                  <a:lnTo>
                    <a:pt x="207" y="136"/>
                  </a:lnTo>
                  <a:lnTo>
                    <a:pt x="207" y="131"/>
                  </a:lnTo>
                  <a:lnTo>
                    <a:pt x="212" y="124"/>
                  </a:lnTo>
                  <a:lnTo>
                    <a:pt x="212" y="119"/>
                  </a:lnTo>
                  <a:lnTo>
                    <a:pt x="217" y="114"/>
                  </a:lnTo>
                  <a:lnTo>
                    <a:pt x="219" y="107"/>
                  </a:lnTo>
                  <a:lnTo>
                    <a:pt x="219" y="103"/>
                  </a:lnTo>
                  <a:lnTo>
                    <a:pt x="222" y="95"/>
                  </a:lnTo>
                  <a:lnTo>
                    <a:pt x="224" y="91"/>
                  </a:lnTo>
                  <a:lnTo>
                    <a:pt x="226" y="86"/>
                  </a:lnTo>
                  <a:lnTo>
                    <a:pt x="229" y="79"/>
                  </a:lnTo>
                  <a:lnTo>
                    <a:pt x="231" y="74"/>
                  </a:lnTo>
                  <a:lnTo>
                    <a:pt x="234" y="69"/>
                  </a:lnTo>
                  <a:lnTo>
                    <a:pt x="236" y="64"/>
                  </a:lnTo>
                  <a:lnTo>
                    <a:pt x="236" y="57"/>
                  </a:lnTo>
                  <a:lnTo>
                    <a:pt x="238" y="55"/>
                  </a:lnTo>
                  <a:lnTo>
                    <a:pt x="238" y="50"/>
                  </a:lnTo>
                  <a:lnTo>
                    <a:pt x="243" y="45"/>
                  </a:lnTo>
                  <a:lnTo>
                    <a:pt x="243" y="41"/>
                  </a:lnTo>
                  <a:lnTo>
                    <a:pt x="246" y="38"/>
                  </a:lnTo>
                  <a:lnTo>
                    <a:pt x="248" y="33"/>
                  </a:lnTo>
                  <a:lnTo>
                    <a:pt x="250" y="29"/>
                  </a:lnTo>
                  <a:lnTo>
                    <a:pt x="250" y="24"/>
                  </a:lnTo>
                  <a:lnTo>
                    <a:pt x="250" y="22"/>
                  </a:lnTo>
                  <a:lnTo>
                    <a:pt x="253" y="19"/>
                  </a:lnTo>
                  <a:lnTo>
                    <a:pt x="255" y="12"/>
                  </a:lnTo>
                  <a:lnTo>
                    <a:pt x="257" y="7"/>
                  </a:lnTo>
                  <a:lnTo>
                    <a:pt x="262" y="0"/>
                  </a:lnTo>
                  <a:lnTo>
                    <a:pt x="215" y="50"/>
                  </a:lnTo>
                  <a:close/>
                </a:path>
              </a:pathLst>
            </a:custGeom>
            <a:solidFill>
              <a:srgbClr val="000000"/>
            </a:solidFill>
            <a:ln w="9525">
              <a:noFill/>
              <a:round/>
              <a:headEnd/>
              <a:tailEnd/>
            </a:ln>
          </p:spPr>
          <p:txBody>
            <a:bodyPr/>
            <a:lstStyle/>
            <a:p>
              <a:endParaRPr lang="en-US"/>
            </a:p>
          </p:txBody>
        </p:sp>
        <p:sp>
          <p:nvSpPr>
            <p:cNvPr id="99" name="Freeform 30"/>
            <p:cNvSpPr>
              <a:spLocks/>
            </p:cNvSpPr>
            <p:nvPr/>
          </p:nvSpPr>
          <p:spPr bwMode="auto">
            <a:xfrm>
              <a:off x="4804" y="1123"/>
              <a:ext cx="238" cy="119"/>
            </a:xfrm>
            <a:custGeom>
              <a:avLst/>
              <a:gdLst>
                <a:gd name="T0" fmla="*/ 2 w 238"/>
                <a:gd name="T1" fmla="*/ 38 h 119"/>
                <a:gd name="T2" fmla="*/ 11 w 238"/>
                <a:gd name="T3" fmla="*/ 26 h 119"/>
                <a:gd name="T4" fmla="*/ 21 w 238"/>
                <a:gd name="T5" fmla="*/ 19 h 119"/>
                <a:gd name="T6" fmla="*/ 30 w 238"/>
                <a:gd name="T7" fmla="*/ 12 h 119"/>
                <a:gd name="T8" fmla="*/ 40 w 238"/>
                <a:gd name="T9" fmla="*/ 7 h 119"/>
                <a:gd name="T10" fmla="*/ 50 w 238"/>
                <a:gd name="T11" fmla="*/ 2 h 119"/>
                <a:gd name="T12" fmla="*/ 61 w 238"/>
                <a:gd name="T13" fmla="*/ 0 h 119"/>
                <a:gd name="T14" fmla="*/ 71 w 238"/>
                <a:gd name="T15" fmla="*/ 0 h 119"/>
                <a:gd name="T16" fmla="*/ 81 w 238"/>
                <a:gd name="T17" fmla="*/ 0 h 119"/>
                <a:gd name="T18" fmla="*/ 92 w 238"/>
                <a:gd name="T19" fmla="*/ 2 h 119"/>
                <a:gd name="T20" fmla="*/ 102 w 238"/>
                <a:gd name="T21" fmla="*/ 7 h 119"/>
                <a:gd name="T22" fmla="*/ 114 w 238"/>
                <a:gd name="T23" fmla="*/ 9 h 119"/>
                <a:gd name="T24" fmla="*/ 123 w 238"/>
                <a:gd name="T25" fmla="*/ 14 h 119"/>
                <a:gd name="T26" fmla="*/ 133 w 238"/>
                <a:gd name="T27" fmla="*/ 19 h 119"/>
                <a:gd name="T28" fmla="*/ 142 w 238"/>
                <a:gd name="T29" fmla="*/ 24 h 119"/>
                <a:gd name="T30" fmla="*/ 152 w 238"/>
                <a:gd name="T31" fmla="*/ 31 h 119"/>
                <a:gd name="T32" fmla="*/ 161 w 238"/>
                <a:gd name="T33" fmla="*/ 35 h 119"/>
                <a:gd name="T34" fmla="*/ 169 w 238"/>
                <a:gd name="T35" fmla="*/ 43 h 119"/>
                <a:gd name="T36" fmla="*/ 176 w 238"/>
                <a:gd name="T37" fmla="*/ 50 h 119"/>
                <a:gd name="T38" fmla="*/ 185 w 238"/>
                <a:gd name="T39" fmla="*/ 57 h 119"/>
                <a:gd name="T40" fmla="*/ 192 w 238"/>
                <a:gd name="T41" fmla="*/ 62 h 119"/>
                <a:gd name="T42" fmla="*/ 200 w 238"/>
                <a:gd name="T43" fmla="*/ 69 h 119"/>
                <a:gd name="T44" fmla="*/ 207 w 238"/>
                <a:gd name="T45" fmla="*/ 76 h 119"/>
                <a:gd name="T46" fmla="*/ 211 w 238"/>
                <a:gd name="T47" fmla="*/ 83 h 119"/>
                <a:gd name="T48" fmla="*/ 221 w 238"/>
                <a:gd name="T49" fmla="*/ 95 h 119"/>
                <a:gd name="T50" fmla="*/ 228 w 238"/>
                <a:gd name="T51" fmla="*/ 104 h 119"/>
                <a:gd name="T52" fmla="*/ 233 w 238"/>
                <a:gd name="T53" fmla="*/ 114 h 119"/>
                <a:gd name="T54" fmla="*/ 238 w 238"/>
                <a:gd name="T55" fmla="*/ 119 h 119"/>
                <a:gd name="T56" fmla="*/ 238 w 238"/>
                <a:gd name="T57" fmla="*/ 119 h 119"/>
                <a:gd name="T58" fmla="*/ 231 w 238"/>
                <a:gd name="T59" fmla="*/ 112 h 119"/>
                <a:gd name="T60" fmla="*/ 221 w 238"/>
                <a:gd name="T61" fmla="*/ 104 h 119"/>
                <a:gd name="T62" fmla="*/ 214 w 238"/>
                <a:gd name="T63" fmla="*/ 100 h 119"/>
                <a:gd name="T64" fmla="*/ 204 w 238"/>
                <a:gd name="T65" fmla="*/ 95 h 119"/>
                <a:gd name="T66" fmla="*/ 195 w 238"/>
                <a:gd name="T67" fmla="*/ 88 h 119"/>
                <a:gd name="T68" fmla="*/ 185 w 238"/>
                <a:gd name="T69" fmla="*/ 83 h 119"/>
                <a:gd name="T70" fmla="*/ 176 w 238"/>
                <a:gd name="T71" fmla="*/ 74 h 119"/>
                <a:gd name="T72" fmla="*/ 164 w 238"/>
                <a:gd name="T73" fmla="*/ 66 h 119"/>
                <a:gd name="T74" fmla="*/ 154 w 238"/>
                <a:gd name="T75" fmla="*/ 62 h 119"/>
                <a:gd name="T76" fmla="*/ 142 w 238"/>
                <a:gd name="T77" fmla="*/ 54 h 119"/>
                <a:gd name="T78" fmla="*/ 133 w 238"/>
                <a:gd name="T79" fmla="*/ 50 h 119"/>
                <a:gd name="T80" fmla="*/ 121 w 238"/>
                <a:gd name="T81" fmla="*/ 45 h 119"/>
                <a:gd name="T82" fmla="*/ 111 w 238"/>
                <a:gd name="T83" fmla="*/ 40 h 119"/>
                <a:gd name="T84" fmla="*/ 102 w 238"/>
                <a:gd name="T85" fmla="*/ 38 h 119"/>
                <a:gd name="T86" fmla="*/ 92 w 238"/>
                <a:gd name="T87" fmla="*/ 35 h 119"/>
                <a:gd name="T88" fmla="*/ 81 w 238"/>
                <a:gd name="T89" fmla="*/ 33 h 119"/>
                <a:gd name="T90" fmla="*/ 73 w 238"/>
                <a:gd name="T91" fmla="*/ 31 h 119"/>
                <a:gd name="T92" fmla="*/ 64 w 238"/>
                <a:gd name="T93" fmla="*/ 31 h 119"/>
                <a:gd name="T94" fmla="*/ 54 w 238"/>
                <a:gd name="T95" fmla="*/ 31 h 119"/>
                <a:gd name="T96" fmla="*/ 45 w 238"/>
                <a:gd name="T97" fmla="*/ 33 h 119"/>
                <a:gd name="T98" fmla="*/ 38 w 238"/>
                <a:gd name="T99" fmla="*/ 33 h 119"/>
                <a:gd name="T100" fmla="*/ 30 w 238"/>
                <a:gd name="T101" fmla="*/ 35 h 119"/>
                <a:gd name="T102" fmla="*/ 23 w 238"/>
                <a:gd name="T103" fmla="*/ 35 h 119"/>
                <a:gd name="T104" fmla="*/ 11 w 238"/>
                <a:gd name="T105" fmla="*/ 38 h 119"/>
                <a:gd name="T106" fmla="*/ 0 w 238"/>
                <a:gd name="T107" fmla="*/ 45 h 1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8"/>
                <a:gd name="T163" fmla="*/ 0 h 119"/>
                <a:gd name="T164" fmla="*/ 238 w 238"/>
                <a:gd name="T165" fmla="*/ 119 h 1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8" h="119">
                  <a:moveTo>
                    <a:pt x="0" y="45"/>
                  </a:moveTo>
                  <a:lnTo>
                    <a:pt x="2" y="38"/>
                  </a:lnTo>
                  <a:lnTo>
                    <a:pt x="7" y="31"/>
                  </a:lnTo>
                  <a:lnTo>
                    <a:pt x="11" y="26"/>
                  </a:lnTo>
                  <a:lnTo>
                    <a:pt x="16" y="21"/>
                  </a:lnTo>
                  <a:lnTo>
                    <a:pt x="21" y="19"/>
                  </a:lnTo>
                  <a:lnTo>
                    <a:pt x="26" y="14"/>
                  </a:lnTo>
                  <a:lnTo>
                    <a:pt x="30" y="12"/>
                  </a:lnTo>
                  <a:lnTo>
                    <a:pt x="38" y="9"/>
                  </a:lnTo>
                  <a:lnTo>
                    <a:pt x="40" y="7"/>
                  </a:lnTo>
                  <a:lnTo>
                    <a:pt x="45" y="4"/>
                  </a:lnTo>
                  <a:lnTo>
                    <a:pt x="50" y="2"/>
                  </a:lnTo>
                  <a:lnTo>
                    <a:pt x="57" y="2"/>
                  </a:lnTo>
                  <a:lnTo>
                    <a:pt x="61" y="0"/>
                  </a:lnTo>
                  <a:lnTo>
                    <a:pt x="66" y="0"/>
                  </a:lnTo>
                  <a:lnTo>
                    <a:pt x="71" y="0"/>
                  </a:lnTo>
                  <a:lnTo>
                    <a:pt x="78" y="0"/>
                  </a:lnTo>
                  <a:lnTo>
                    <a:pt x="81" y="0"/>
                  </a:lnTo>
                  <a:lnTo>
                    <a:pt x="88" y="2"/>
                  </a:lnTo>
                  <a:lnTo>
                    <a:pt x="92" y="2"/>
                  </a:lnTo>
                  <a:lnTo>
                    <a:pt x="97" y="4"/>
                  </a:lnTo>
                  <a:lnTo>
                    <a:pt x="102" y="7"/>
                  </a:lnTo>
                  <a:lnTo>
                    <a:pt x="107" y="7"/>
                  </a:lnTo>
                  <a:lnTo>
                    <a:pt x="114" y="9"/>
                  </a:lnTo>
                  <a:lnTo>
                    <a:pt x="119" y="12"/>
                  </a:lnTo>
                  <a:lnTo>
                    <a:pt x="123" y="14"/>
                  </a:lnTo>
                  <a:lnTo>
                    <a:pt x="128" y="16"/>
                  </a:lnTo>
                  <a:lnTo>
                    <a:pt x="133" y="19"/>
                  </a:lnTo>
                  <a:lnTo>
                    <a:pt x="138" y="21"/>
                  </a:lnTo>
                  <a:lnTo>
                    <a:pt x="142" y="24"/>
                  </a:lnTo>
                  <a:lnTo>
                    <a:pt x="147" y="28"/>
                  </a:lnTo>
                  <a:lnTo>
                    <a:pt x="152" y="31"/>
                  </a:lnTo>
                  <a:lnTo>
                    <a:pt x="157" y="33"/>
                  </a:lnTo>
                  <a:lnTo>
                    <a:pt x="161" y="35"/>
                  </a:lnTo>
                  <a:lnTo>
                    <a:pt x="164" y="38"/>
                  </a:lnTo>
                  <a:lnTo>
                    <a:pt x="169" y="43"/>
                  </a:lnTo>
                  <a:lnTo>
                    <a:pt x="173" y="45"/>
                  </a:lnTo>
                  <a:lnTo>
                    <a:pt x="176" y="50"/>
                  </a:lnTo>
                  <a:lnTo>
                    <a:pt x="181" y="52"/>
                  </a:lnTo>
                  <a:lnTo>
                    <a:pt x="185" y="57"/>
                  </a:lnTo>
                  <a:lnTo>
                    <a:pt x="190" y="59"/>
                  </a:lnTo>
                  <a:lnTo>
                    <a:pt x="192" y="62"/>
                  </a:lnTo>
                  <a:lnTo>
                    <a:pt x="195" y="66"/>
                  </a:lnTo>
                  <a:lnTo>
                    <a:pt x="200" y="69"/>
                  </a:lnTo>
                  <a:lnTo>
                    <a:pt x="202" y="74"/>
                  </a:lnTo>
                  <a:lnTo>
                    <a:pt x="207" y="76"/>
                  </a:lnTo>
                  <a:lnTo>
                    <a:pt x="209" y="81"/>
                  </a:lnTo>
                  <a:lnTo>
                    <a:pt x="211" y="83"/>
                  </a:lnTo>
                  <a:lnTo>
                    <a:pt x="214" y="88"/>
                  </a:lnTo>
                  <a:lnTo>
                    <a:pt x="221" y="95"/>
                  </a:lnTo>
                  <a:lnTo>
                    <a:pt x="223" y="100"/>
                  </a:lnTo>
                  <a:lnTo>
                    <a:pt x="228" y="104"/>
                  </a:lnTo>
                  <a:lnTo>
                    <a:pt x="231" y="112"/>
                  </a:lnTo>
                  <a:lnTo>
                    <a:pt x="233" y="114"/>
                  </a:lnTo>
                  <a:lnTo>
                    <a:pt x="238" y="116"/>
                  </a:lnTo>
                  <a:lnTo>
                    <a:pt x="238" y="119"/>
                  </a:lnTo>
                  <a:lnTo>
                    <a:pt x="233" y="116"/>
                  </a:lnTo>
                  <a:lnTo>
                    <a:pt x="231" y="112"/>
                  </a:lnTo>
                  <a:lnTo>
                    <a:pt x="223" y="109"/>
                  </a:lnTo>
                  <a:lnTo>
                    <a:pt x="221" y="104"/>
                  </a:lnTo>
                  <a:lnTo>
                    <a:pt x="216" y="104"/>
                  </a:lnTo>
                  <a:lnTo>
                    <a:pt x="214" y="100"/>
                  </a:lnTo>
                  <a:lnTo>
                    <a:pt x="209" y="97"/>
                  </a:lnTo>
                  <a:lnTo>
                    <a:pt x="204" y="95"/>
                  </a:lnTo>
                  <a:lnTo>
                    <a:pt x="200" y="93"/>
                  </a:lnTo>
                  <a:lnTo>
                    <a:pt x="195" y="88"/>
                  </a:lnTo>
                  <a:lnTo>
                    <a:pt x="192" y="85"/>
                  </a:lnTo>
                  <a:lnTo>
                    <a:pt x="185" y="83"/>
                  </a:lnTo>
                  <a:lnTo>
                    <a:pt x="181" y="78"/>
                  </a:lnTo>
                  <a:lnTo>
                    <a:pt x="176" y="74"/>
                  </a:lnTo>
                  <a:lnTo>
                    <a:pt x="171" y="71"/>
                  </a:lnTo>
                  <a:lnTo>
                    <a:pt x="164" y="66"/>
                  </a:lnTo>
                  <a:lnTo>
                    <a:pt x="159" y="64"/>
                  </a:lnTo>
                  <a:lnTo>
                    <a:pt x="154" y="62"/>
                  </a:lnTo>
                  <a:lnTo>
                    <a:pt x="147" y="59"/>
                  </a:lnTo>
                  <a:lnTo>
                    <a:pt x="142" y="54"/>
                  </a:lnTo>
                  <a:lnTo>
                    <a:pt x="138" y="52"/>
                  </a:lnTo>
                  <a:lnTo>
                    <a:pt x="133" y="50"/>
                  </a:lnTo>
                  <a:lnTo>
                    <a:pt x="126" y="47"/>
                  </a:lnTo>
                  <a:lnTo>
                    <a:pt x="121" y="45"/>
                  </a:lnTo>
                  <a:lnTo>
                    <a:pt x="116" y="43"/>
                  </a:lnTo>
                  <a:lnTo>
                    <a:pt x="111" y="40"/>
                  </a:lnTo>
                  <a:lnTo>
                    <a:pt x="107" y="38"/>
                  </a:lnTo>
                  <a:lnTo>
                    <a:pt x="102" y="38"/>
                  </a:lnTo>
                  <a:lnTo>
                    <a:pt x="97" y="35"/>
                  </a:lnTo>
                  <a:lnTo>
                    <a:pt x="92" y="35"/>
                  </a:lnTo>
                  <a:lnTo>
                    <a:pt x="88" y="33"/>
                  </a:lnTo>
                  <a:lnTo>
                    <a:pt x="81" y="33"/>
                  </a:lnTo>
                  <a:lnTo>
                    <a:pt x="78" y="31"/>
                  </a:lnTo>
                  <a:lnTo>
                    <a:pt x="73" y="31"/>
                  </a:lnTo>
                  <a:lnTo>
                    <a:pt x="69" y="31"/>
                  </a:lnTo>
                  <a:lnTo>
                    <a:pt x="64" y="31"/>
                  </a:lnTo>
                  <a:lnTo>
                    <a:pt x="59" y="31"/>
                  </a:lnTo>
                  <a:lnTo>
                    <a:pt x="54" y="31"/>
                  </a:lnTo>
                  <a:lnTo>
                    <a:pt x="50" y="33"/>
                  </a:lnTo>
                  <a:lnTo>
                    <a:pt x="45" y="33"/>
                  </a:lnTo>
                  <a:lnTo>
                    <a:pt x="40" y="33"/>
                  </a:lnTo>
                  <a:lnTo>
                    <a:pt x="38" y="33"/>
                  </a:lnTo>
                  <a:lnTo>
                    <a:pt x="33" y="35"/>
                  </a:lnTo>
                  <a:lnTo>
                    <a:pt x="30" y="35"/>
                  </a:lnTo>
                  <a:lnTo>
                    <a:pt x="26" y="35"/>
                  </a:lnTo>
                  <a:lnTo>
                    <a:pt x="23" y="35"/>
                  </a:lnTo>
                  <a:lnTo>
                    <a:pt x="19" y="38"/>
                  </a:lnTo>
                  <a:lnTo>
                    <a:pt x="11" y="38"/>
                  </a:lnTo>
                  <a:lnTo>
                    <a:pt x="9" y="40"/>
                  </a:lnTo>
                  <a:lnTo>
                    <a:pt x="0" y="45"/>
                  </a:lnTo>
                  <a:close/>
                </a:path>
              </a:pathLst>
            </a:custGeom>
            <a:solidFill>
              <a:srgbClr val="FFFFFF"/>
            </a:solidFill>
            <a:ln w="9525">
              <a:noFill/>
              <a:round/>
              <a:headEnd/>
              <a:tailEnd/>
            </a:ln>
          </p:spPr>
          <p:txBody>
            <a:bodyPr/>
            <a:lstStyle/>
            <a:p>
              <a:endParaRPr lang="en-US"/>
            </a:p>
          </p:txBody>
        </p:sp>
        <p:sp>
          <p:nvSpPr>
            <p:cNvPr id="100" name="Freeform 31"/>
            <p:cNvSpPr>
              <a:spLocks/>
            </p:cNvSpPr>
            <p:nvPr/>
          </p:nvSpPr>
          <p:spPr bwMode="auto">
            <a:xfrm>
              <a:off x="3872" y="3445"/>
              <a:ext cx="236" cy="160"/>
            </a:xfrm>
            <a:custGeom>
              <a:avLst/>
              <a:gdLst>
                <a:gd name="T0" fmla="*/ 3 w 236"/>
                <a:gd name="T1" fmla="*/ 69 h 160"/>
                <a:gd name="T2" fmla="*/ 10 w 236"/>
                <a:gd name="T3" fmla="*/ 83 h 160"/>
                <a:gd name="T4" fmla="*/ 15 w 236"/>
                <a:gd name="T5" fmla="*/ 93 h 160"/>
                <a:gd name="T6" fmla="*/ 19 w 236"/>
                <a:gd name="T7" fmla="*/ 102 h 160"/>
                <a:gd name="T8" fmla="*/ 27 w 236"/>
                <a:gd name="T9" fmla="*/ 110 h 160"/>
                <a:gd name="T10" fmla="*/ 34 w 236"/>
                <a:gd name="T11" fmla="*/ 117 h 160"/>
                <a:gd name="T12" fmla="*/ 41 w 236"/>
                <a:gd name="T13" fmla="*/ 124 h 160"/>
                <a:gd name="T14" fmla="*/ 46 w 236"/>
                <a:gd name="T15" fmla="*/ 129 h 160"/>
                <a:gd name="T16" fmla="*/ 53 w 236"/>
                <a:gd name="T17" fmla="*/ 133 h 160"/>
                <a:gd name="T18" fmla="*/ 60 w 236"/>
                <a:gd name="T19" fmla="*/ 136 h 160"/>
                <a:gd name="T20" fmla="*/ 67 w 236"/>
                <a:gd name="T21" fmla="*/ 138 h 160"/>
                <a:gd name="T22" fmla="*/ 79 w 236"/>
                <a:gd name="T23" fmla="*/ 141 h 160"/>
                <a:gd name="T24" fmla="*/ 86 w 236"/>
                <a:gd name="T25" fmla="*/ 143 h 160"/>
                <a:gd name="T26" fmla="*/ 98 w 236"/>
                <a:gd name="T27" fmla="*/ 145 h 160"/>
                <a:gd name="T28" fmla="*/ 110 w 236"/>
                <a:gd name="T29" fmla="*/ 145 h 160"/>
                <a:gd name="T30" fmla="*/ 117 w 236"/>
                <a:gd name="T31" fmla="*/ 148 h 160"/>
                <a:gd name="T32" fmla="*/ 124 w 236"/>
                <a:gd name="T33" fmla="*/ 148 h 160"/>
                <a:gd name="T34" fmla="*/ 134 w 236"/>
                <a:gd name="T35" fmla="*/ 148 h 160"/>
                <a:gd name="T36" fmla="*/ 146 w 236"/>
                <a:gd name="T37" fmla="*/ 150 h 160"/>
                <a:gd name="T38" fmla="*/ 158 w 236"/>
                <a:gd name="T39" fmla="*/ 152 h 160"/>
                <a:gd name="T40" fmla="*/ 169 w 236"/>
                <a:gd name="T41" fmla="*/ 152 h 160"/>
                <a:gd name="T42" fmla="*/ 179 w 236"/>
                <a:gd name="T43" fmla="*/ 155 h 160"/>
                <a:gd name="T44" fmla="*/ 188 w 236"/>
                <a:gd name="T45" fmla="*/ 155 h 160"/>
                <a:gd name="T46" fmla="*/ 200 w 236"/>
                <a:gd name="T47" fmla="*/ 155 h 160"/>
                <a:gd name="T48" fmla="*/ 208 w 236"/>
                <a:gd name="T49" fmla="*/ 157 h 160"/>
                <a:gd name="T50" fmla="*/ 217 w 236"/>
                <a:gd name="T51" fmla="*/ 157 h 160"/>
                <a:gd name="T52" fmla="*/ 227 w 236"/>
                <a:gd name="T53" fmla="*/ 160 h 160"/>
                <a:gd name="T54" fmla="*/ 236 w 236"/>
                <a:gd name="T55" fmla="*/ 160 h 160"/>
                <a:gd name="T56" fmla="*/ 231 w 236"/>
                <a:gd name="T57" fmla="*/ 155 h 160"/>
                <a:gd name="T58" fmla="*/ 224 w 236"/>
                <a:gd name="T59" fmla="*/ 152 h 160"/>
                <a:gd name="T60" fmla="*/ 217 w 236"/>
                <a:gd name="T61" fmla="*/ 150 h 160"/>
                <a:gd name="T62" fmla="*/ 210 w 236"/>
                <a:gd name="T63" fmla="*/ 148 h 160"/>
                <a:gd name="T64" fmla="*/ 200 w 236"/>
                <a:gd name="T65" fmla="*/ 145 h 160"/>
                <a:gd name="T66" fmla="*/ 188 w 236"/>
                <a:gd name="T67" fmla="*/ 143 h 160"/>
                <a:gd name="T68" fmla="*/ 177 w 236"/>
                <a:gd name="T69" fmla="*/ 141 h 160"/>
                <a:gd name="T70" fmla="*/ 165 w 236"/>
                <a:gd name="T71" fmla="*/ 138 h 160"/>
                <a:gd name="T72" fmla="*/ 153 w 236"/>
                <a:gd name="T73" fmla="*/ 133 h 160"/>
                <a:gd name="T74" fmla="*/ 141 w 236"/>
                <a:gd name="T75" fmla="*/ 129 h 160"/>
                <a:gd name="T76" fmla="*/ 127 w 236"/>
                <a:gd name="T77" fmla="*/ 126 h 160"/>
                <a:gd name="T78" fmla="*/ 117 w 236"/>
                <a:gd name="T79" fmla="*/ 121 h 160"/>
                <a:gd name="T80" fmla="*/ 105 w 236"/>
                <a:gd name="T81" fmla="*/ 117 h 160"/>
                <a:gd name="T82" fmla="*/ 93 w 236"/>
                <a:gd name="T83" fmla="*/ 112 h 160"/>
                <a:gd name="T84" fmla="*/ 84 w 236"/>
                <a:gd name="T85" fmla="*/ 107 h 160"/>
                <a:gd name="T86" fmla="*/ 74 w 236"/>
                <a:gd name="T87" fmla="*/ 102 h 160"/>
                <a:gd name="T88" fmla="*/ 67 w 236"/>
                <a:gd name="T89" fmla="*/ 98 h 160"/>
                <a:gd name="T90" fmla="*/ 60 w 236"/>
                <a:gd name="T91" fmla="*/ 90 h 160"/>
                <a:gd name="T92" fmla="*/ 50 w 236"/>
                <a:gd name="T93" fmla="*/ 83 h 160"/>
                <a:gd name="T94" fmla="*/ 46 w 236"/>
                <a:gd name="T95" fmla="*/ 74 h 160"/>
                <a:gd name="T96" fmla="*/ 41 w 236"/>
                <a:gd name="T97" fmla="*/ 64 h 160"/>
                <a:gd name="T98" fmla="*/ 34 w 236"/>
                <a:gd name="T99" fmla="*/ 55 h 160"/>
                <a:gd name="T100" fmla="*/ 29 w 236"/>
                <a:gd name="T101" fmla="*/ 48 h 160"/>
                <a:gd name="T102" fmla="*/ 27 w 236"/>
                <a:gd name="T103" fmla="*/ 38 h 160"/>
                <a:gd name="T104" fmla="*/ 22 w 236"/>
                <a:gd name="T105" fmla="*/ 31 h 160"/>
                <a:gd name="T106" fmla="*/ 19 w 236"/>
                <a:gd name="T107" fmla="*/ 24 h 160"/>
                <a:gd name="T108" fmla="*/ 17 w 236"/>
                <a:gd name="T109" fmla="*/ 17 h 160"/>
                <a:gd name="T110" fmla="*/ 12 w 236"/>
                <a:gd name="T111" fmla="*/ 7 h 160"/>
                <a:gd name="T112" fmla="*/ 12 w 236"/>
                <a:gd name="T113" fmla="*/ 2 h 160"/>
                <a:gd name="T114" fmla="*/ 0 w 236"/>
                <a:gd name="T115" fmla="*/ 64 h 1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6"/>
                <a:gd name="T175" fmla="*/ 0 h 160"/>
                <a:gd name="T176" fmla="*/ 236 w 236"/>
                <a:gd name="T177" fmla="*/ 160 h 1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6" h="160">
                  <a:moveTo>
                    <a:pt x="0" y="64"/>
                  </a:moveTo>
                  <a:lnTo>
                    <a:pt x="3" y="69"/>
                  </a:lnTo>
                  <a:lnTo>
                    <a:pt x="5" y="76"/>
                  </a:lnTo>
                  <a:lnTo>
                    <a:pt x="10" y="83"/>
                  </a:lnTo>
                  <a:lnTo>
                    <a:pt x="12" y="88"/>
                  </a:lnTo>
                  <a:lnTo>
                    <a:pt x="15" y="93"/>
                  </a:lnTo>
                  <a:lnTo>
                    <a:pt x="17" y="98"/>
                  </a:lnTo>
                  <a:lnTo>
                    <a:pt x="19" y="102"/>
                  </a:lnTo>
                  <a:lnTo>
                    <a:pt x="22" y="107"/>
                  </a:lnTo>
                  <a:lnTo>
                    <a:pt x="27" y="110"/>
                  </a:lnTo>
                  <a:lnTo>
                    <a:pt x="29" y="114"/>
                  </a:lnTo>
                  <a:lnTo>
                    <a:pt x="34" y="117"/>
                  </a:lnTo>
                  <a:lnTo>
                    <a:pt x="36" y="121"/>
                  </a:lnTo>
                  <a:lnTo>
                    <a:pt x="41" y="124"/>
                  </a:lnTo>
                  <a:lnTo>
                    <a:pt x="43" y="126"/>
                  </a:lnTo>
                  <a:lnTo>
                    <a:pt x="46" y="129"/>
                  </a:lnTo>
                  <a:lnTo>
                    <a:pt x="50" y="131"/>
                  </a:lnTo>
                  <a:lnTo>
                    <a:pt x="53" y="133"/>
                  </a:lnTo>
                  <a:lnTo>
                    <a:pt x="58" y="136"/>
                  </a:lnTo>
                  <a:lnTo>
                    <a:pt x="60" y="136"/>
                  </a:lnTo>
                  <a:lnTo>
                    <a:pt x="65" y="138"/>
                  </a:lnTo>
                  <a:lnTo>
                    <a:pt x="67" y="138"/>
                  </a:lnTo>
                  <a:lnTo>
                    <a:pt x="72" y="141"/>
                  </a:lnTo>
                  <a:lnTo>
                    <a:pt x="79" y="141"/>
                  </a:lnTo>
                  <a:lnTo>
                    <a:pt x="81" y="143"/>
                  </a:lnTo>
                  <a:lnTo>
                    <a:pt x="86" y="143"/>
                  </a:lnTo>
                  <a:lnTo>
                    <a:pt x="93" y="145"/>
                  </a:lnTo>
                  <a:lnTo>
                    <a:pt x="98" y="145"/>
                  </a:lnTo>
                  <a:lnTo>
                    <a:pt x="103" y="145"/>
                  </a:lnTo>
                  <a:lnTo>
                    <a:pt x="110" y="145"/>
                  </a:lnTo>
                  <a:lnTo>
                    <a:pt x="115" y="148"/>
                  </a:lnTo>
                  <a:lnTo>
                    <a:pt x="117" y="148"/>
                  </a:lnTo>
                  <a:lnTo>
                    <a:pt x="119" y="148"/>
                  </a:lnTo>
                  <a:lnTo>
                    <a:pt x="124" y="148"/>
                  </a:lnTo>
                  <a:lnTo>
                    <a:pt x="127" y="148"/>
                  </a:lnTo>
                  <a:lnTo>
                    <a:pt x="134" y="148"/>
                  </a:lnTo>
                  <a:lnTo>
                    <a:pt x="141" y="150"/>
                  </a:lnTo>
                  <a:lnTo>
                    <a:pt x="146" y="150"/>
                  </a:lnTo>
                  <a:lnTo>
                    <a:pt x="153" y="152"/>
                  </a:lnTo>
                  <a:lnTo>
                    <a:pt x="158" y="152"/>
                  </a:lnTo>
                  <a:lnTo>
                    <a:pt x="165" y="152"/>
                  </a:lnTo>
                  <a:lnTo>
                    <a:pt x="169" y="152"/>
                  </a:lnTo>
                  <a:lnTo>
                    <a:pt x="174" y="155"/>
                  </a:lnTo>
                  <a:lnTo>
                    <a:pt x="179" y="155"/>
                  </a:lnTo>
                  <a:lnTo>
                    <a:pt x="186" y="155"/>
                  </a:lnTo>
                  <a:lnTo>
                    <a:pt x="188" y="155"/>
                  </a:lnTo>
                  <a:lnTo>
                    <a:pt x="196" y="155"/>
                  </a:lnTo>
                  <a:lnTo>
                    <a:pt x="200" y="155"/>
                  </a:lnTo>
                  <a:lnTo>
                    <a:pt x="203" y="155"/>
                  </a:lnTo>
                  <a:lnTo>
                    <a:pt x="208" y="157"/>
                  </a:lnTo>
                  <a:lnTo>
                    <a:pt x="210" y="157"/>
                  </a:lnTo>
                  <a:lnTo>
                    <a:pt x="217" y="157"/>
                  </a:lnTo>
                  <a:lnTo>
                    <a:pt x="224" y="160"/>
                  </a:lnTo>
                  <a:lnTo>
                    <a:pt x="227" y="160"/>
                  </a:lnTo>
                  <a:lnTo>
                    <a:pt x="231" y="160"/>
                  </a:lnTo>
                  <a:lnTo>
                    <a:pt x="236" y="160"/>
                  </a:lnTo>
                  <a:lnTo>
                    <a:pt x="236" y="157"/>
                  </a:lnTo>
                  <a:lnTo>
                    <a:pt x="231" y="155"/>
                  </a:lnTo>
                  <a:lnTo>
                    <a:pt x="227" y="155"/>
                  </a:lnTo>
                  <a:lnTo>
                    <a:pt x="224" y="152"/>
                  </a:lnTo>
                  <a:lnTo>
                    <a:pt x="219" y="152"/>
                  </a:lnTo>
                  <a:lnTo>
                    <a:pt x="217" y="150"/>
                  </a:lnTo>
                  <a:lnTo>
                    <a:pt x="212" y="150"/>
                  </a:lnTo>
                  <a:lnTo>
                    <a:pt x="210" y="148"/>
                  </a:lnTo>
                  <a:lnTo>
                    <a:pt x="205" y="148"/>
                  </a:lnTo>
                  <a:lnTo>
                    <a:pt x="200" y="145"/>
                  </a:lnTo>
                  <a:lnTo>
                    <a:pt x="193" y="145"/>
                  </a:lnTo>
                  <a:lnTo>
                    <a:pt x="188" y="143"/>
                  </a:lnTo>
                  <a:lnTo>
                    <a:pt x="181" y="141"/>
                  </a:lnTo>
                  <a:lnTo>
                    <a:pt x="177" y="141"/>
                  </a:lnTo>
                  <a:lnTo>
                    <a:pt x="172" y="138"/>
                  </a:lnTo>
                  <a:lnTo>
                    <a:pt x="165" y="138"/>
                  </a:lnTo>
                  <a:lnTo>
                    <a:pt x="160" y="136"/>
                  </a:lnTo>
                  <a:lnTo>
                    <a:pt x="153" y="133"/>
                  </a:lnTo>
                  <a:lnTo>
                    <a:pt x="148" y="131"/>
                  </a:lnTo>
                  <a:lnTo>
                    <a:pt x="141" y="129"/>
                  </a:lnTo>
                  <a:lnTo>
                    <a:pt x="134" y="129"/>
                  </a:lnTo>
                  <a:lnTo>
                    <a:pt x="127" y="126"/>
                  </a:lnTo>
                  <a:lnTo>
                    <a:pt x="122" y="124"/>
                  </a:lnTo>
                  <a:lnTo>
                    <a:pt x="117" y="121"/>
                  </a:lnTo>
                  <a:lnTo>
                    <a:pt x="110" y="119"/>
                  </a:lnTo>
                  <a:lnTo>
                    <a:pt x="105" y="117"/>
                  </a:lnTo>
                  <a:lnTo>
                    <a:pt x="98" y="114"/>
                  </a:lnTo>
                  <a:lnTo>
                    <a:pt x="93" y="112"/>
                  </a:lnTo>
                  <a:lnTo>
                    <a:pt x="88" y="110"/>
                  </a:lnTo>
                  <a:lnTo>
                    <a:pt x="84" y="107"/>
                  </a:lnTo>
                  <a:lnTo>
                    <a:pt x="79" y="107"/>
                  </a:lnTo>
                  <a:lnTo>
                    <a:pt x="74" y="102"/>
                  </a:lnTo>
                  <a:lnTo>
                    <a:pt x="72" y="100"/>
                  </a:lnTo>
                  <a:lnTo>
                    <a:pt x="67" y="98"/>
                  </a:lnTo>
                  <a:lnTo>
                    <a:pt x="62" y="93"/>
                  </a:lnTo>
                  <a:lnTo>
                    <a:pt x="60" y="90"/>
                  </a:lnTo>
                  <a:lnTo>
                    <a:pt x="55" y="86"/>
                  </a:lnTo>
                  <a:lnTo>
                    <a:pt x="50" y="83"/>
                  </a:lnTo>
                  <a:lnTo>
                    <a:pt x="50" y="79"/>
                  </a:lnTo>
                  <a:lnTo>
                    <a:pt x="46" y="74"/>
                  </a:lnTo>
                  <a:lnTo>
                    <a:pt x="43" y="69"/>
                  </a:lnTo>
                  <a:lnTo>
                    <a:pt x="41" y="64"/>
                  </a:lnTo>
                  <a:lnTo>
                    <a:pt x="36" y="62"/>
                  </a:lnTo>
                  <a:lnTo>
                    <a:pt x="34" y="55"/>
                  </a:lnTo>
                  <a:lnTo>
                    <a:pt x="31" y="52"/>
                  </a:lnTo>
                  <a:lnTo>
                    <a:pt x="29" y="48"/>
                  </a:lnTo>
                  <a:lnTo>
                    <a:pt x="29" y="45"/>
                  </a:lnTo>
                  <a:lnTo>
                    <a:pt x="27" y="38"/>
                  </a:lnTo>
                  <a:lnTo>
                    <a:pt x="22" y="33"/>
                  </a:lnTo>
                  <a:lnTo>
                    <a:pt x="22" y="31"/>
                  </a:lnTo>
                  <a:lnTo>
                    <a:pt x="19" y="26"/>
                  </a:lnTo>
                  <a:lnTo>
                    <a:pt x="19" y="24"/>
                  </a:lnTo>
                  <a:lnTo>
                    <a:pt x="17" y="19"/>
                  </a:lnTo>
                  <a:lnTo>
                    <a:pt x="17" y="17"/>
                  </a:lnTo>
                  <a:lnTo>
                    <a:pt x="17" y="14"/>
                  </a:lnTo>
                  <a:lnTo>
                    <a:pt x="12" y="7"/>
                  </a:lnTo>
                  <a:lnTo>
                    <a:pt x="12" y="5"/>
                  </a:lnTo>
                  <a:lnTo>
                    <a:pt x="12" y="2"/>
                  </a:lnTo>
                  <a:lnTo>
                    <a:pt x="12" y="0"/>
                  </a:lnTo>
                  <a:lnTo>
                    <a:pt x="0" y="64"/>
                  </a:lnTo>
                  <a:close/>
                </a:path>
              </a:pathLst>
            </a:custGeom>
            <a:solidFill>
              <a:srgbClr val="FFFFFF"/>
            </a:solidFill>
            <a:ln w="9525">
              <a:noFill/>
              <a:round/>
              <a:headEnd/>
              <a:tailEnd/>
            </a:ln>
          </p:spPr>
          <p:txBody>
            <a:bodyPr/>
            <a:lstStyle/>
            <a:p>
              <a:endParaRPr lang="en-US"/>
            </a:p>
          </p:txBody>
        </p:sp>
        <p:sp>
          <p:nvSpPr>
            <p:cNvPr id="101" name="Freeform 32"/>
            <p:cNvSpPr>
              <a:spLocks/>
            </p:cNvSpPr>
            <p:nvPr/>
          </p:nvSpPr>
          <p:spPr bwMode="auto">
            <a:xfrm>
              <a:off x="5227" y="1325"/>
              <a:ext cx="248" cy="114"/>
            </a:xfrm>
            <a:custGeom>
              <a:avLst/>
              <a:gdLst>
                <a:gd name="T0" fmla="*/ 72 w 248"/>
                <a:gd name="T1" fmla="*/ 0 h 114"/>
                <a:gd name="T2" fmla="*/ 77 w 248"/>
                <a:gd name="T3" fmla="*/ 0 h 114"/>
                <a:gd name="T4" fmla="*/ 84 w 248"/>
                <a:gd name="T5" fmla="*/ 0 h 114"/>
                <a:gd name="T6" fmla="*/ 93 w 248"/>
                <a:gd name="T7" fmla="*/ 0 h 114"/>
                <a:gd name="T8" fmla="*/ 100 w 248"/>
                <a:gd name="T9" fmla="*/ 0 h 114"/>
                <a:gd name="T10" fmla="*/ 110 w 248"/>
                <a:gd name="T11" fmla="*/ 0 h 114"/>
                <a:gd name="T12" fmla="*/ 117 w 248"/>
                <a:gd name="T13" fmla="*/ 0 h 114"/>
                <a:gd name="T14" fmla="*/ 127 w 248"/>
                <a:gd name="T15" fmla="*/ 3 h 114"/>
                <a:gd name="T16" fmla="*/ 134 w 248"/>
                <a:gd name="T17" fmla="*/ 5 h 114"/>
                <a:gd name="T18" fmla="*/ 143 w 248"/>
                <a:gd name="T19" fmla="*/ 10 h 114"/>
                <a:gd name="T20" fmla="*/ 153 w 248"/>
                <a:gd name="T21" fmla="*/ 12 h 114"/>
                <a:gd name="T22" fmla="*/ 162 w 248"/>
                <a:gd name="T23" fmla="*/ 17 h 114"/>
                <a:gd name="T24" fmla="*/ 172 w 248"/>
                <a:gd name="T25" fmla="*/ 19 h 114"/>
                <a:gd name="T26" fmla="*/ 181 w 248"/>
                <a:gd name="T27" fmla="*/ 26 h 114"/>
                <a:gd name="T28" fmla="*/ 189 w 248"/>
                <a:gd name="T29" fmla="*/ 31 h 114"/>
                <a:gd name="T30" fmla="*/ 198 w 248"/>
                <a:gd name="T31" fmla="*/ 41 h 114"/>
                <a:gd name="T32" fmla="*/ 208 w 248"/>
                <a:gd name="T33" fmla="*/ 48 h 114"/>
                <a:gd name="T34" fmla="*/ 215 w 248"/>
                <a:gd name="T35" fmla="*/ 55 h 114"/>
                <a:gd name="T36" fmla="*/ 224 w 248"/>
                <a:gd name="T37" fmla="*/ 64 h 114"/>
                <a:gd name="T38" fmla="*/ 234 w 248"/>
                <a:gd name="T39" fmla="*/ 76 h 114"/>
                <a:gd name="T40" fmla="*/ 241 w 248"/>
                <a:gd name="T41" fmla="*/ 88 h 114"/>
                <a:gd name="T42" fmla="*/ 243 w 248"/>
                <a:gd name="T43" fmla="*/ 98 h 114"/>
                <a:gd name="T44" fmla="*/ 248 w 248"/>
                <a:gd name="T45" fmla="*/ 105 h 114"/>
                <a:gd name="T46" fmla="*/ 248 w 248"/>
                <a:gd name="T47" fmla="*/ 112 h 114"/>
                <a:gd name="T48" fmla="*/ 248 w 248"/>
                <a:gd name="T49" fmla="*/ 112 h 114"/>
                <a:gd name="T50" fmla="*/ 241 w 248"/>
                <a:gd name="T51" fmla="*/ 107 h 114"/>
                <a:gd name="T52" fmla="*/ 234 w 248"/>
                <a:gd name="T53" fmla="*/ 103 h 114"/>
                <a:gd name="T54" fmla="*/ 227 w 248"/>
                <a:gd name="T55" fmla="*/ 98 h 114"/>
                <a:gd name="T56" fmla="*/ 220 w 248"/>
                <a:gd name="T57" fmla="*/ 93 h 114"/>
                <a:gd name="T58" fmla="*/ 210 w 248"/>
                <a:gd name="T59" fmla="*/ 86 h 114"/>
                <a:gd name="T60" fmla="*/ 200 w 248"/>
                <a:gd name="T61" fmla="*/ 79 h 114"/>
                <a:gd name="T62" fmla="*/ 189 w 248"/>
                <a:gd name="T63" fmla="*/ 74 h 114"/>
                <a:gd name="T64" fmla="*/ 179 w 248"/>
                <a:gd name="T65" fmla="*/ 67 h 114"/>
                <a:gd name="T66" fmla="*/ 167 w 248"/>
                <a:gd name="T67" fmla="*/ 60 h 114"/>
                <a:gd name="T68" fmla="*/ 155 w 248"/>
                <a:gd name="T69" fmla="*/ 55 h 114"/>
                <a:gd name="T70" fmla="*/ 143 w 248"/>
                <a:gd name="T71" fmla="*/ 48 h 114"/>
                <a:gd name="T72" fmla="*/ 129 w 248"/>
                <a:gd name="T73" fmla="*/ 43 h 114"/>
                <a:gd name="T74" fmla="*/ 115 w 248"/>
                <a:gd name="T75" fmla="*/ 38 h 114"/>
                <a:gd name="T76" fmla="*/ 105 w 248"/>
                <a:gd name="T77" fmla="*/ 33 h 114"/>
                <a:gd name="T78" fmla="*/ 98 w 248"/>
                <a:gd name="T79" fmla="*/ 31 h 114"/>
                <a:gd name="T80" fmla="*/ 89 w 248"/>
                <a:gd name="T81" fmla="*/ 29 h 114"/>
                <a:gd name="T82" fmla="*/ 77 w 248"/>
                <a:gd name="T83" fmla="*/ 26 h 114"/>
                <a:gd name="T84" fmla="*/ 67 w 248"/>
                <a:gd name="T85" fmla="*/ 22 h 114"/>
                <a:gd name="T86" fmla="*/ 55 w 248"/>
                <a:gd name="T87" fmla="*/ 19 h 114"/>
                <a:gd name="T88" fmla="*/ 46 w 248"/>
                <a:gd name="T89" fmla="*/ 17 h 114"/>
                <a:gd name="T90" fmla="*/ 36 w 248"/>
                <a:gd name="T91" fmla="*/ 17 h 114"/>
                <a:gd name="T92" fmla="*/ 29 w 248"/>
                <a:gd name="T93" fmla="*/ 14 h 114"/>
                <a:gd name="T94" fmla="*/ 22 w 248"/>
                <a:gd name="T95" fmla="*/ 12 h 114"/>
                <a:gd name="T96" fmla="*/ 15 w 248"/>
                <a:gd name="T97" fmla="*/ 12 h 114"/>
                <a:gd name="T98" fmla="*/ 8 w 248"/>
                <a:gd name="T99" fmla="*/ 12 h 114"/>
                <a:gd name="T100" fmla="*/ 0 w 248"/>
                <a:gd name="T101" fmla="*/ 10 h 114"/>
                <a:gd name="T102" fmla="*/ 5 w 248"/>
                <a:gd name="T103" fmla="*/ 10 h 114"/>
                <a:gd name="T104" fmla="*/ 12 w 248"/>
                <a:gd name="T105" fmla="*/ 7 h 114"/>
                <a:gd name="T106" fmla="*/ 22 w 248"/>
                <a:gd name="T107" fmla="*/ 7 h 114"/>
                <a:gd name="T108" fmla="*/ 34 w 248"/>
                <a:gd name="T109" fmla="*/ 3 h 114"/>
                <a:gd name="T110" fmla="*/ 43 w 248"/>
                <a:gd name="T111" fmla="*/ 3 h 114"/>
                <a:gd name="T112" fmla="*/ 55 w 248"/>
                <a:gd name="T113" fmla="*/ 0 h 114"/>
                <a:gd name="T114" fmla="*/ 62 w 248"/>
                <a:gd name="T115" fmla="*/ 0 h 114"/>
                <a:gd name="T116" fmla="*/ 67 w 248"/>
                <a:gd name="T117" fmla="*/ 0 h 114"/>
                <a:gd name="T118" fmla="*/ 70 w 248"/>
                <a:gd name="T119" fmla="*/ 0 h 1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8"/>
                <a:gd name="T181" fmla="*/ 0 h 114"/>
                <a:gd name="T182" fmla="*/ 248 w 248"/>
                <a:gd name="T183" fmla="*/ 114 h 1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8" h="114">
                  <a:moveTo>
                    <a:pt x="70" y="0"/>
                  </a:moveTo>
                  <a:lnTo>
                    <a:pt x="72" y="0"/>
                  </a:lnTo>
                  <a:lnTo>
                    <a:pt x="74" y="0"/>
                  </a:lnTo>
                  <a:lnTo>
                    <a:pt x="77" y="0"/>
                  </a:lnTo>
                  <a:lnTo>
                    <a:pt x="81" y="0"/>
                  </a:lnTo>
                  <a:lnTo>
                    <a:pt x="84" y="0"/>
                  </a:lnTo>
                  <a:lnTo>
                    <a:pt x="89" y="0"/>
                  </a:lnTo>
                  <a:lnTo>
                    <a:pt x="93" y="0"/>
                  </a:lnTo>
                  <a:lnTo>
                    <a:pt x="98" y="0"/>
                  </a:lnTo>
                  <a:lnTo>
                    <a:pt x="100" y="0"/>
                  </a:lnTo>
                  <a:lnTo>
                    <a:pt x="105" y="0"/>
                  </a:lnTo>
                  <a:lnTo>
                    <a:pt x="110" y="0"/>
                  </a:lnTo>
                  <a:lnTo>
                    <a:pt x="112" y="0"/>
                  </a:lnTo>
                  <a:lnTo>
                    <a:pt x="117" y="0"/>
                  </a:lnTo>
                  <a:lnTo>
                    <a:pt x="122" y="3"/>
                  </a:lnTo>
                  <a:lnTo>
                    <a:pt x="127" y="3"/>
                  </a:lnTo>
                  <a:lnTo>
                    <a:pt x="131" y="5"/>
                  </a:lnTo>
                  <a:lnTo>
                    <a:pt x="134" y="5"/>
                  </a:lnTo>
                  <a:lnTo>
                    <a:pt x="141" y="7"/>
                  </a:lnTo>
                  <a:lnTo>
                    <a:pt x="143" y="10"/>
                  </a:lnTo>
                  <a:lnTo>
                    <a:pt x="148" y="10"/>
                  </a:lnTo>
                  <a:lnTo>
                    <a:pt x="153" y="12"/>
                  </a:lnTo>
                  <a:lnTo>
                    <a:pt x="158" y="12"/>
                  </a:lnTo>
                  <a:lnTo>
                    <a:pt x="162" y="17"/>
                  </a:lnTo>
                  <a:lnTo>
                    <a:pt x="167" y="19"/>
                  </a:lnTo>
                  <a:lnTo>
                    <a:pt x="172" y="19"/>
                  </a:lnTo>
                  <a:lnTo>
                    <a:pt x="177" y="24"/>
                  </a:lnTo>
                  <a:lnTo>
                    <a:pt x="181" y="26"/>
                  </a:lnTo>
                  <a:lnTo>
                    <a:pt x="186" y="29"/>
                  </a:lnTo>
                  <a:lnTo>
                    <a:pt x="189" y="31"/>
                  </a:lnTo>
                  <a:lnTo>
                    <a:pt x="193" y="36"/>
                  </a:lnTo>
                  <a:lnTo>
                    <a:pt x="198" y="41"/>
                  </a:lnTo>
                  <a:lnTo>
                    <a:pt x="203" y="45"/>
                  </a:lnTo>
                  <a:lnTo>
                    <a:pt x="208" y="48"/>
                  </a:lnTo>
                  <a:lnTo>
                    <a:pt x="210" y="50"/>
                  </a:lnTo>
                  <a:lnTo>
                    <a:pt x="215" y="55"/>
                  </a:lnTo>
                  <a:lnTo>
                    <a:pt x="220" y="57"/>
                  </a:lnTo>
                  <a:lnTo>
                    <a:pt x="224" y="64"/>
                  </a:lnTo>
                  <a:lnTo>
                    <a:pt x="229" y="72"/>
                  </a:lnTo>
                  <a:lnTo>
                    <a:pt x="234" y="76"/>
                  </a:lnTo>
                  <a:lnTo>
                    <a:pt x="236" y="84"/>
                  </a:lnTo>
                  <a:lnTo>
                    <a:pt x="241" y="88"/>
                  </a:lnTo>
                  <a:lnTo>
                    <a:pt x="243" y="93"/>
                  </a:lnTo>
                  <a:lnTo>
                    <a:pt x="243" y="98"/>
                  </a:lnTo>
                  <a:lnTo>
                    <a:pt x="246" y="103"/>
                  </a:lnTo>
                  <a:lnTo>
                    <a:pt x="248" y="105"/>
                  </a:lnTo>
                  <a:lnTo>
                    <a:pt x="248" y="107"/>
                  </a:lnTo>
                  <a:lnTo>
                    <a:pt x="248" y="112"/>
                  </a:lnTo>
                  <a:lnTo>
                    <a:pt x="248" y="114"/>
                  </a:lnTo>
                  <a:lnTo>
                    <a:pt x="248" y="112"/>
                  </a:lnTo>
                  <a:lnTo>
                    <a:pt x="246" y="110"/>
                  </a:lnTo>
                  <a:lnTo>
                    <a:pt x="241" y="107"/>
                  </a:lnTo>
                  <a:lnTo>
                    <a:pt x="236" y="105"/>
                  </a:lnTo>
                  <a:lnTo>
                    <a:pt x="234" y="103"/>
                  </a:lnTo>
                  <a:lnTo>
                    <a:pt x="229" y="100"/>
                  </a:lnTo>
                  <a:lnTo>
                    <a:pt x="227" y="98"/>
                  </a:lnTo>
                  <a:lnTo>
                    <a:pt x="224" y="95"/>
                  </a:lnTo>
                  <a:lnTo>
                    <a:pt x="220" y="93"/>
                  </a:lnTo>
                  <a:lnTo>
                    <a:pt x="215" y="88"/>
                  </a:lnTo>
                  <a:lnTo>
                    <a:pt x="210" y="86"/>
                  </a:lnTo>
                  <a:lnTo>
                    <a:pt x="205" y="84"/>
                  </a:lnTo>
                  <a:lnTo>
                    <a:pt x="200" y="79"/>
                  </a:lnTo>
                  <a:lnTo>
                    <a:pt x="196" y="76"/>
                  </a:lnTo>
                  <a:lnTo>
                    <a:pt x="189" y="74"/>
                  </a:lnTo>
                  <a:lnTo>
                    <a:pt x="186" y="72"/>
                  </a:lnTo>
                  <a:lnTo>
                    <a:pt x="179" y="67"/>
                  </a:lnTo>
                  <a:lnTo>
                    <a:pt x="172" y="64"/>
                  </a:lnTo>
                  <a:lnTo>
                    <a:pt x="167" y="60"/>
                  </a:lnTo>
                  <a:lnTo>
                    <a:pt x="160" y="57"/>
                  </a:lnTo>
                  <a:lnTo>
                    <a:pt x="155" y="55"/>
                  </a:lnTo>
                  <a:lnTo>
                    <a:pt x="148" y="50"/>
                  </a:lnTo>
                  <a:lnTo>
                    <a:pt x="143" y="48"/>
                  </a:lnTo>
                  <a:lnTo>
                    <a:pt x="136" y="45"/>
                  </a:lnTo>
                  <a:lnTo>
                    <a:pt x="129" y="43"/>
                  </a:lnTo>
                  <a:lnTo>
                    <a:pt x="122" y="41"/>
                  </a:lnTo>
                  <a:lnTo>
                    <a:pt x="115" y="38"/>
                  </a:lnTo>
                  <a:lnTo>
                    <a:pt x="110" y="36"/>
                  </a:lnTo>
                  <a:lnTo>
                    <a:pt x="105" y="33"/>
                  </a:lnTo>
                  <a:lnTo>
                    <a:pt x="103" y="33"/>
                  </a:lnTo>
                  <a:lnTo>
                    <a:pt x="98" y="31"/>
                  </a:lnTo>
                  <a:lnTo>
                    <a:pt x="96" y="31"/>
                  </a:lnTo>
                  <a:lnTo>
                    <a:pt x="89" y="29"/>
                  </a:lnTo>
                  <a:lnTo>
                    <a:pt x="84" y="26"/>
                  </a:lnTo>
                  <a:lnTo>
                    <a:pt x="77" y="26"/>
                  </a:lnTo>
                  <a:lnTo>
                    <a:pt x="72" y="24"/>
                  </a:lnTo>
                  <a:lnTo>
                    <a:pt x="67" y="22"/>
                  </a:lnTo>
                  <a:lnTo>
                    <a:pt x="60" y="22"/>
                  </a:lnTo>
                  <a:lnTo>
                    <a:pt x="55" y="19"/>
                  </a:lnTo>
                  <a:lnTo>
                    <a:pt x="50" y="19"/>
                  </a:lnTo>
                  <a:lnTo>
                    <a:pt x="46" y="17"/>
                  </a:lnTo>
                  <a:lnTo>
                    <a:pt x="41" y="17"/>
                  </a:lnTo>
                  <a:lnTo>
                    <a:pt x="36" y="17"/>
                  </a:lnTo>
                  <a:lnTo>
                    <a:pt x="34" y="14"/>
                  </a:lnTo>
                  <a:lnTo>
                    <a:pt x="29" y="14"/>
                  </a:lnTo>
                  <a:lnTo>
                    <a:pt x="27" y="14"/>
                  </a:lnTo>
                  <a:lnTo>
                    <a:pt x="22" y="12"/>
                  </a:lnTo>
                  <a:lnTo>
                    <a:pt x="17" y="12"/>
                  </a:lnTo>
                  <a:lnTo>
                    <a:pt x="15" y="12"/>
                  </a:lnTo>
                  <a:lnTo>
                    <a:pt x="12" y="12"/>
                  </a:lnTo>
                  <a:lnTo>
                    <a:pt x="8" y="12"/>
                  </a:lnTo>
                  <a:lnTo>
                    <a:pt x="5" y="12"/>
                  </a:lnTo>
                  <a:lnTo>
                    <a:pt x="0" y="10"/>
                  </a:lnTo>
                  <a:lnTo>
                    <a:pt x="5" y="10"/>
                  </a:lnTo>
                  <a:lnTo>
                    <a:pt x="8" y="10"/>
                  </a:lnTo>
                  <a:lnTo>
                    <a:pt x="12" y="7"/>
                  </a:lnTo>
                  <a:lnTo>
                    <a:pt x="17" y="7"/>
                  </a:lnTo>
                  <a:lnTo>
                    <a:pt x="22" y="7"/>
                  </a:lnTo>
                  <a:lnTo>
                    <a:pt x="27" y="5"/>
                  </a:lnTo>
                  <a:lnTo>
                    <a:pt x="34" y="3"/>
                  </a:lnTo>
                  <a:lnTo>
                    <a:pt x="39" y="3"/>
                  </a:lnTo>
                  <a:lnTo>
                    <a:pt x="43" y="3"/>
                  </a:lnTo>
                  <a:lnTo>
                    <a:pt x="50" y="3"/>
                  </a:lnTo>
                  <a:lnTo>
                    <a:pt x="55" y="0"/>
                  </a:lnTo>
                  <a:lnTo>
                    <a:pt x="60" y="0"/>
                  </a:lnTo>
                  <a:lnTo>
                    <a:pt x="62" y="0"/>
                  </a:lnTo>
                  <a:lnTo>
                    <a:pt x="67" y="0"/>
                  </a:lnTo>
                  <a:lnTo>
                    <a:pt x="70" y="0"/>
                  </a:lnTo>
                  <a:close/>
                </a:path>
              </a:pathLst>
            </a:custGeom>
            <a:solidFill>
              <a:srgbClr val="FFFFFF"/>
            </a:solidFill>
            <a:ln w="9525">
              <a:noFill/>
              <a:round/>
              <a:headEnd/>
              <a:tailEnd/>
            </a:ln>
          </p:spPr>
          <p:txBody>
            <a:bodyPr/>
            <a:lstStyle/>
            <a:p>
              <a:endParaRPr lang="en-US"/>
            </a:p>
          </p:txBody>
        </p:sp>
        <p:sp>
          <p:nvSpPr>
            <p:cNvPr id="102" name="Freeform 33"/>
            <p:cNvSpPr>
              <a:spLocks/>
            </p:cNvSpPr>
            <p:nvPr/>
          </p:nvSpPr>
          <p:spPr bwMode="auto">
            <a:xfrm>
              <a:off x="4311" y="3705"/>
              <a:ext cx="226" cy="100"/>
            </a:xfrm>
            <a:custGeom>
              <a:avLst/>
              <a:gdLst>
                <a:gd name="T0" fmla="*/ 64 w 226"/>
                <a:gd name="T1" fmla="*/ 62 h 100"/>
                <a:gd name="T2" fmla="*/ 73 w 226"/>
                <a:gd name="T3" fmla="*/ 69 h 100"/>
                <a:gd name="T4" fmla="*/ 81 w 226"/>
                <a:gd name="T5" fmla="*/ 73 h 100"/>
                <a:gd name="T6" fmla="*/ 90 w 226"/>
                <a:gd name="T7" fmla="*/ 78 h 100"/>
                <a:gd name="T8" fmla="*/ 97 w 226"/>
                <a:gd name="T9" fmla="*/ 83 h 100"/>
                <a:gd name="T10" fmla="*/ 104 w 226"/>
                <a:gd name="T11" fmla="*/ 85 h 100"/>
                <a:gd name="T12" fmla="*/ 111 w 226"/>
                <a:gd name="T13" fmla="*/ 90 h 100"/>
                <a:gd name="T14" fmla="*/ 119 w 226"/>
                <a:gd name="T15" fmla="*/ 92 h 100"/>
                <a:gd name="T16" fmla="*/ 128 w 226"/>
                <a:gd name="T17" fmla="*/ 97 h 100"/>
                <a:gd name="T18" fmla="*/ 138 w 226"/>
                <a:gd name="T19" fmla="*/ 97 h 100"/>
                <a:gd name="T20" fmla="*/ 145 w 226"/>
                <a:gd name="T21" fmla="*/ 97 h 100"/>
                <a:gd name="T22" fmla="*/ 157 w 226"/>
                <a:gd name="T23" fmla="*/ 97 h 100"/>
                <a:gd name="T24" fmla="*/ 169 w 226"/>
                <a:gd name="T25" fmla="*/ 97 h 100"/>
                <a:gd name="T26" fmla="*/ 181 w 226"/>
                <a:gd name="T27" fmla="*/ 90 h 100"/>
                <a:gd name="T28" fmla="*/ 190 w 226"/>
                <a:gd name="T29" fmla="*/ 83 h 100"/>
                <a:gd name="T30" fmla="*/ 200 w 226"/>
                <a:gd name="T31" fmla="*/ 71 h 100"/>
                <a:gd name="T32" fmla="*/ 207 w 226"/>
                <a:gd name="T33" fmla="*/ 59 h 100"/>
                <a:gd name="T34" fmla="*/ 214 w 226"/>
                <a:gd name="T35" fmla="*/ 45 h 100"/>
                <a:gd name="T36" fmla="*/ 219 w 226"/>
                <a:gd name="T37" fmla="*/ 33 h 100"/>
                <a:gd name="T38" fmla="*/ 223 w 226"/>
                <a:gd name="T39" fmla="*/ 26 h 100"/>
                <a:gd name="T40" fmla="*/ 226 w 226"/>
                <a:gd name="T41" fmla="*/ 21 h 100"/>
                <a:gd name="T42" fmla="*/ 226 w 226"/>
                <a:gd name="T43" fmla="*/ 21 h 100"/>
                <a:gd name="T44" fmla="*/ 219 w 226"/>
                <a:gd name="T45" fmla="*/ 23 h 100"/>
                <a:gd name="T46" fmla="*/ 207 w 226"/>
                <a:gd name="T47" fmla="*/ 31 h 100"/>
                <a:gd name="T48" fmla="*/ 197 w 226"/>
                <a:gd name="T49" fmla="*/ 38 h 100"/>
                <a:gd name="T50" fmla="*/ 190 w 226"/>
                <a:gd name="T51" fmla="*/ 42 h 100"/>
                <a:gd name="T52" fmla="*/ 183 w 226"/>
                <a:gd name="T53" fmla="*/ 47 h 100"/>
                <a:gd name="T54" fmla="*/ 173 w 226"/>
                <a:gd name="T55" fmla="*/ 52 h 100"/>
                <a:gd name="T56" fmla="*/ 164 w 226"/>
                <a:gd name="T57" fmla="*/ 54 h 100"/>
                <a:gd name="T58" fmla="*/ 154 w 226"/>
                <a:gd name="T59" fmla="*/ 59 h 100"/>
                <a:gd name="T60" fmla="*/ 145 w 226"/>
                <a:gd name="T61" fmla="*/ 62 h 100"/>
                <a:gd name="T62" fmla="*/ 138 w 226"/>
                <a:gd name="T63" fmla="*/ 62 h 100"/>
                <a:gd name="T64" fmla="*/ 128 w 226"/>
                <a:gd name="T65" fmla="*/ 62 h 100"/>
                <a:gd name="T66" fmla="*/ 121 w 226"/>
                <a:gd name="T67" fmla="*/ 62 h 100"/>
                <a:gd name="T68" fmla="*/ 111 w 226"/>
                <a:gd name="T69" fmla="*/ 62 h 100"/>
                <a:gd name="T70" fmla="*/ 104 w 226"/>
                <a:gd name="T71" fmla="*/ 57 h 100"/>
                <a:gd name="T72" fmla="*/ 92 w 226"/>
                <a:gd name="T73" fmla="*/ 52 h 100"/>
                <a:gd name="T74" fmla="*/ 83 w 226"/>
                <a:gd name="T75" fmla="*/ 47 h 100"/>
                <a:gd name="T76" fmla="*/ 73 w 226"/>
                <a:gd name="T77" fmla="*/ 42 h 100"/>
                <a:gd name="T78" fmla="*/ 64 w 226"/>
                <a:gd name="T79" fmla="*/ 38 h 100"/>
                <a:gd name="T80" fmla="*/ 52 w 226"/>
                <a:gd name="T81" fmla="*/ 31 h 100"/>
                <a:gd name="T82" fmla="*/ 45 w 226"/>
                <a:gd name="T83" fmla="*/ 26 h 100"/>
                <a:gd name="T84" fmla="*/ 35 w 226"/>
                <a:gd name="T85" fmla="*/ 21 h 100"/>
                <a:gd name="T86" fmla="*/ 26 w 226"/>
                <a:gd name="T87" fmla="*/ 16 h 100"/>
                <a:gd name="T88" fmla="*/ 19 w 226"/>
                <a:gd name="T89" fmla="*/ 12 h 100"/>
                <a:gd name="T90" fmla="*/ 11 w 226"/>
                <a:gd name="T91" fmla="*/ 7 h 100"/>
                <a:gd name="T92" fmla="*/ 2 w 226"/>
                <a:gd name="T93" fmla="*/ 2 h 100"/>
                <a:gd name="T94" fmla="*/ 0 w 226"/>
                <a:gd name="T95" fmla="*/ 0 h 100"/>
                <a:gd name="T96" fmla="*/ 2 w 226"/>
                <a:gd name="T97" fmla="*/ 2 h 100"/>
                <a:gd name="T98" fmla="*/ 7 w 226"/>
                <a:gd name="T99" fmla="*/ 9 h 100"/>
                <a:gd name="T100" fmla="*/ 16 w 226"/>
                <a:gd name="T101" fmla="*/ 19 h 100"/>
                <a:gd name="T102" fmla="*/ 28 w 226"/>
                <a:gd name="T103" fmla="*/ 28 h 100"/>
                <a:gd name="T104" fmla="*/ 38 w 226"/>
                <a:gd name="T105" fmla="*/ 38 h 100"/>
                <a:gd name="T106" fmla="*/ 47 w 226"/>
                <a:gd name="T107" fmla="*/ 47 h 100"/>
                <a:gd name="T108" fmla="*/ 54 w 226"/>
                <a:gd name="T109" fmla="*/ 54 h 100"/>
                <a:gd name="T110" fmla="*/ 59 w 226"/>
                <a:gd name="T111" fmla="*/ 59 h 100"/>
                <a:gd name="T112" fmla="*/ 61 w 226"/>
                <a:gd name="T113" fmla="*/ 59 h 1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6"/>
                <a:gd name="T172" fmla="*/ 0 h 100"/>
                <a:gd name="T173" fmla="*/ 226 w 226"/>
                <a:gd name="T174" fmla="*/ 100 h 1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6" h="100">
                  <a:moveTo>
                    <a:pt x="61" y="59"/>
                  </a:moveTo>
                  <a:lnTo>
                    <a:pt x="64" y="62"/>
                  </a:lnTo>
                  <a:lnTo>
                    <a:pt x="69" y="66"/>
                  </a:lnTo>
                  <a:lnTo>
                    <a:pt x="73" y="69"/>
                  </a:lnTo>
                  <a:lnTo>
                    <a:pt x="76" y="71"/>
                  </a:lnTo>
                  <a:lnTo>
                    <a:pt x="81" y="73"/>
                  </a:lnTo>
                  <a:lnTo>
                    <a:pt x="85" y="76"/>
                  </a:lnTo>
                  <a:lnTo>
                    <a:pt x="90" y="78"/>
                  </a:lnTo>
                  <a:lnTo>
                    <a:pt x="92" y="81"/>
                  </a:lnTo>
                  <a:lnTo>
                    <a:pt x="97" y="83"/>
                  </a:lnTo>
                  <a:lnTo>
                    <a:pt x="100" y="85"/>
                  </a:lnTo>
                  <a:lnTo>
                    <a:pt x="104" y="85"/>
                  </a:lnTo>
                  <a:lnTo>
                    <a:pt x="107" y="90"/>
                  </a:lnTo>
                  <a:lnTo>
                    <a:pt x="111" y="90"/>
                  </a:lnTo>
                  <a:lnTo>
                    <a:pt x="116" y="90"/>
                  </a:lnTo>
                  <a:lnTo>
                    <a:pt x="119" y="92"/>
                  </a:lnTo>
                  <a:lnTo>
                    <a:pt x="123" y="95"/>
                  </a:lnTo>
                  <a:lnTo>
                    <a:pt x="128" y="97"/>
                  </a:lnTo>
                  <a:lnTo>
                    <a:pt x="135" y="97"/>
                  </a:lnTo>
                  <a:lnTo>
                    <a:pt x="138" y="97"/>
                  </a:lnTo>
                  <a:lnTo>
                    <a:pt x="142" y="97"/>
                  </a:lnTo>
                  <a:lnTo>
                    <a:pt x="145" y="97"/>
                  </a:lnTo>
                  <a:lnTo>
                    <a:pt x="150" y="100"/>
                  </a:lnTo>
                  <a:lnTo>
                    <a:pt x="157" y="97"/>
                  </a:lnTo>
                  <a:lnTo>
                    <a:pt x="161" y="97"/>
                  </a:lnTo>
                  <a:lnTo>
                    <a:pt x="169" y="97"/>
                  </a:lnTo>
                  <a:lnTo>
                    <a:pt x="176" y="95"/>
                  </a:lnTo>
                  <a:lnTo>
                    <a:pt x="181" y="90"/>
                  </a:lnTo>
                  <a:lnTo>
                    <a:pt x="188" y="88"/>
                  </a:lnTo>
                  <a:lnTo>
                    <a:pt x="190" y="83"/>
                  </a:lnTo>
                  <a:lnTo>
                    <a:pt x="197" y="78"/>
                  </a:lnTo>
                  <a:lnTo>
                    <a:pt x="200" y="71"/>
                  </a:lnTo>
                  <a:lnTo>
                    <a:pt x="204" y="66"/>
                  </a:lnTo>
                  <a:lnTo>
                    <a:pt x="207" y="59"/>
                  </a:lnTo>
                  <a:lnTo>
                    <a:pt x="212" y="52"/>
                  </a:lnTo>
                  <a:lnTo>
                    <a:pt x="214" y="45"/>
                  </a:lnTo>
                  <a:lnTo>
                    <a:pt x="219" y="40"/>
                  </a:lnTo>
                  <a:lnTo>
                    <a:pt x="219" y="33"/>
                  </a:lnTo>
                  <a:lnTo>
                    <a:pt x="221" y="31"/>
                  </a:lnTo>
                  <a:lnTo>
                    <a:pt x="223" y="26"/>
                  </a:lnTo>
                  <a:lnTo>
                    <a:pt x="226" y="23"/>
                  </a:lnTo>
                  <a:lnTo>
                    <a:pt x="226" y="21"/>
                  </a:lnTo>
                  <a:lnTo>
                    <a:pt x="221" y="21"/>
                  </a:lnTo>
                  <a:lnTo>
                    <a:pt x="219" y="23"/>
                  </a:lnTo>
                  <a:lnTo>
                    <a:pt x="214" y="28"/>
                  </a:lnTo>
                  <a:lnTo>
                    <a:pt x="207" y="31"/>
                  </a:lnTo>
                  <a:lnTo>
                    <a:pt x="202" y="35"/>
                  </a:lnTo>
                  <a:lnTo>
                    <a:pt x="197" y="38"/>
                  </a:lnTo>
                  <a:lnTo>
                    <a:pt x="195" y="40"/>
                  </a:lnTo>
                  <a:lnTo>
                    <a:pt x="190" y="42"/>
                  </a:lnTo>
                  <a:lnTo>
                    <a:pt x="188" y="45"/>
                  </a:lnTo>
                  <a:lnTo>
                    <a:pt x="183" y="47"/>
                  </a:lnTo>
                  <a:lnTo>
                    <a:pt x="178" y="47"/>
                  </a:lnTo>
                  <a:lnTo>
                    <a:pt x="173" y="52"/>
                  </a:lnTo>
                  <a:lnTo>
                    <a:pt x="169" y="52"/>
                  </a:lnTo>
                  <a:lnTo>
                    <a:pt x="164" y="54"/>
                  </a:lnTo>
                  <a:lnTo>
                    <a:pt x="159" y="57"/>
                  </a:lnTo>
                  <a:lnTo>
                    <a:pt x="154" y="59"/>
                  </a:lnTo>
                  <a:lnTo>
                    <a:pt x="152" y="59"/>
                  </a:lnTo>
                  <a:lnTo>
                    <a:pt x="145" y="62"/>
                  </a:lnTo>
                  <a:lnTo>
                    <a:pt x="142" y="62"/>
                  </a:lnTo>
                  <a:lnTo>
                    <a:pt x="138" y="62"/>
                  </a:lnTo>
                  <a:lnTo>
                    <a:pt x="133" y="62"/>
                  </a:lnTo>
                  <a:lnTo>
                    <a:pt x="128" y="62"/>
                  </a:lnTo>
                  <a:lnTo>
                    <a:pt x="123" y="62"/>
                  </a:lnTo>
                  <a:lnTo>
                    <a:pt x="121" y="62"/>
                  </a:lnTo>
                  <a:lnTo>
                    <a:pt x="116" y="62"/>
                  </a:lnTo>
                  <a:lnTo>
                    <a:pt x="111" y="62"/>
                  </a:lnTo>
                  <a:lnTo>
                    <a:pt x="107" y="59"/>
                  </a:lnTo>
                  <a:lnTo>
                    <a:pt x="104" y="57"/>
                  </a:lnTo>
                  <a:lnTo>
                    <a:pt x="100" y="54"/>
                  </a:lnTo>
                  <a:lnTo>
                    <a:pt x="92" y="52"/>
                  </a:lnTo>
                  <a:lnTo>
                    <a:pt x="90" y="52"/>
                  </a:lnTo>
                  <a:lnTo>
                    <a:pt x="83" y="47"/>
                  </a:lnTo>
                  <a:lnTo>
                    <a:pt x="78" y="45"/>
                  </a:lnTo>
                  <a:lnTo>
                    <a:pt x="73" y="42"/>
                  </a:lnTo>
                  <a:lnTo>
                    <a:pt x="69" y="40"/>
                  </a:lnTo>
                  <a:lnTo>
                    <a:pt x="64" y="38"/>
                  </a:lnTo>
                  <a:lnTo>
                    <a:pt x="59" y="35"/>
                  </a:lnTo>
                  <a:lnTo>
                    <a:pt x="52" y="31"/>
                  </a:lnTo>
                  <a:lnTo>
                    <a:pt x="47" y="31"/>
                  </a:lnTo>
                  <a:lnTo>
                    <a:pt x="45" y="26"/>
                  </a:lnTo>
                  <a:lnTo>
                    <a:pt x="40" y="23"/>
                  </a:lnTo>
                  <a:lnTo>
                    <a:pt x="35" y="21"/>
                  </a:lnTo>
                  <a:lnTo>
                    <a:pt x="31" y="19"/>
                  </a:lnTo>
                  <a:lnTo>
                    <a:pt x="26" y="16"/>
                  </a:lnTo>
                  <a:lnTo>
                    <a:pt x="21" y="14"/>
                  </a:lnTo>
                  <a:lnTo>
                    <a:pt x="19" y="12"/>
                  </a:lnTo>
                  <a:lnTo>
                    <a:pt x="14" y="9"/>
                  </a:lnTo>
                  <a:lnTo>
                    <a:pt x="11" y="7"/>
                  </a:lnTo>
                  <a:lnTo>
                    <a:pt x="9" y="7"/>
                  </a:lnTo>
                  <a:lnTo>
                    <a:pt x="2" y="2"/>
                  </a:lnTo>
                  <a:lnTo>
                    <a:pt x="0" y="2"/>
                  </a:lnTo>
                  <a:lnTo>
                    <a:pt x="0" y="0"/>
                  </a:lnTo>
                  <a:lnTo>
                    <a:pt x="0" y="2"/>
                  </a:lnTo>
                  <a:lnTo>
                    <a:pt x="2" y="2"/>
                  </a:lnTo>
                  <a:lnTo>
                    <a:pt x="2" y="7"/>
                  </a:lnTo>
                  <a:lnTo>
                    <a:pt x="7" y="9"/>
                  </a:lnTo>
                  <a:lnTo>
                    <a:pt x="11" y="14"/>
                  </a:lnTo>
                  <a:lnTo>
                    <a:pt x="16" y="19"/>
                  </a:lnTo>
                  <a:lnTo>
                    <a:pt x="21" y="23"/>
                  </a:lnTo>
                  <a:lnTo>
                    <a:pt x="28" y="28"/>
                  </a:lnTo>
                  <a:lnTo>
                    <a:pt x="33" y="33"/>
                  </a:lnTo>
                  <a:lnTo>
                    <a:pt x="38" y="38"/>
                  </a:lnTo>
                  <a:lnTo>
                    <a:pt x="42" y="42"/>
                  </a:lnTo>
                  <a:lnTo>
                    <a:pt x="47" y="47"/>
                  </a:lnTo>
                  <a:lnTo>
                    <a:pt x="52" y="52"/>
                  </a:lnTo>
                  <a:lnTo>
                    <a:pt x="54" y="54"/>
                  </a:lnTo>
                  <a:lnTo>
                    <a:pt x="59" y="57"/>
                  </a:lnTo>
                  <a:lnTo>
                    <a:pt x="59" y="59"/>
                  </a:lnTo>
                  <a:lnTo>
                    <a:pt x="61" y="59"/>
                  </a:lnTo>
                  <a:close/>
                </a:path>
              </a:pathLst>
            </a:custGeom>
            <a:solidFill>
              <a:srgbClr val="FFFFFF"/>
            </a:solidFill>
            <a:ln w="9525">
              <a:noFill/>
              <a:round/>
              <a:headEnd/>
              <a:tailEnd/>
            </a:ln>
          </p:spPr>
          <p:txBody>
            <a:bodyPr/>
            <a:lstStyle/>
            <a:p>
              <a:endParaRPr lang="en-US"/>
            </a:p>
          </p:txBody>
        </p:sp>
      </p:grpSp>
      <p:sp>
        <p:nvSpPr>
          <p:cNvPr id="103" name="AutoShape 34"/>
          <p:cNvSpPr>
            <a:spLocks noChangeArrowheads="1"/>
          </p:cNvSpPr>
          <p:nvPr/>
        </p:nvSpPr>
        <p:spPr bwMode="auto">
          <a:xfrm>
            <a:off x="1801303" y="3505200"/>
            <a:ext cx="990600" cy="457200"/>
          </a:xfrm>
          <a:prstGeom prst="rightArrow">
            <a:avLst>
              <a:gd name="adj1" fmla="val 50000"/>
              <a:gd name="adj2" fmla="val 54167"/>
            </a:avLst>
          </a:prstGeom>
          <a:solidFill>
            <a:schemeClr val="accent1"/>
          </a:solidFill>
          <a:ln w="9525">
            <a:solidFill>
              <a:schemeClr val="tx1"/>
            </a:solidFill>
            <a:miter lim="800000"/>
            <a:headEnd/>
            <a:tailEnd/>
          </a:ln>
        </p:spPr>
        <p:txBody>
          <a:bodyPr wrap="none" anchor="ctr"/>
          <a:lstStyle/>
          <a:p>
            <a:endParaRPr lang="en-US"/>
          </a:p>
        </p:txBody>
      </p:sp>
      <p:sp>
        <p:nvSpPr>
          <p:cNvPr id="104" name="Text Box 35"/>
          <p:cNvSpPr txBox="1">
            <a:spLocks noChangeArrowheads="1"/>
          </p:cNvSpPr>
          <p:nvPr/>
        </p:nvSpPr>
        <p:spPr bwMode="auto">
          <a:xfrm>
            <a:off x="739265" y="5881688"/>
            <a:ext cx="757238" cy="519112"/>
          </a:xfrm>
          <a:prstGeom prst="rect">
            <a:avLst/>
          </a:prstGeom>
          <a:noFill/>
          <a:ln w="9525">
            <a:noFill/>
            <a:miter lim="800000"/>
            <a:headEnd/>
            <a:tailEnd/>
          </a:ln>
        </p:spPr>
        <p:txBody>
          <a:bodyPr wrap="none">
            <a:spAutoFit/>
          </a:bodyPr>
          <a:lstStyle/>
          <a:p>
            <a:r>
              <a:rPr lang="en-US" sz="2800" b="1">
                <a:latin typeface="Arial" pitchFamily="34" charset="0"/>
              </a:rPr>
              <a:t>1 </a:t>
            </a:r>
            <a:r>
              <a:rPr lang="en-US" sz="2800" b="1" i="1">
                <a:latin typeface="Arial" pitchFamily="34" charset="0"/>
              </a:rPr>
              <a:t>G</a:t>
            </a:r>
          </a:p>
        </p:txBody>
      </p:sp>
      <p:sp>
        <p:nvSpPr>
          <p:cNvPr id="105" name="Text Box 36"/>
          <p:cNvSpPr txBox="1">
            <a:spLocks noChangeArrowheads="1"/>
          </p:cNvSpPr>
          <p:nvPr/>
        </p:nvSpPr>
        <p:spPr bwMode="auto">
          <a:xfrm>
            <a:off x="3395153" y="5876925"/>
            <a:ext cx="763587" cy="519113"/>
          </a:xfrm>
          <a:prstGeom prst="rect">
            <a:avLst/>
          </a:prstGeom>
          <a:noFill/>
          <a:ln w="9525">
            <a:noFill/>
            <a:miter lim="800000"/>
            <a:headEnd/>
            <a:tailEnd/>
          </a:ln>
        </p:spPr>
        <p:txBody>
          <a:bodyPr wrap="none">
            <a:spAutoFit/>
          </a:bodyPr>
          <a:lstStyle/>
          <a:p>
            <a:r>
              <a:rPr lang="en-US" sz="2800" b="1">
                <a:latin typeface="Symbol" pitchFamily="18" charset="2"/>
              </a:rPr>
              <a:t>0</a:t>
            </a:r>
            <a:r>
              <a:rPr lang="en-US" sz="2800" b="1">
                <a:latin typeface="Arial" pitchFamily="34" charset="0"/>
              </a:rPr>
              <a:t> </a:t>
            </a:r>
            <a:r>
              <a:rPr lang="en-US" sz="2800" b="1" i="1">
                <a:latin typeface="Arial" pitchFamily="34" charset="0"/>
              </a:rPr>
              <a:t>G</a:t>
            </a:r>
          </a:p>
        </p:txBody>
      </p:sp>
      <p:grpSp>
        <p:nvGrpSpPr>
          <p:cNvPr id="106" name="Group 37"/>
          <p:cNvGrpSpPr>
            <a:grpSpLocks/>
          </p:cNvGrpSpPr>
          <p:nvPr/>
        </p:nvGrpSpPr>
        <p:grpSpPr bwMode="auto">
          <a:xfrm>
            <a:off x="882140" y="1371600"/>
            <a:ext cx="990600" cy="914400"/>
            <a:chOff x="3360" y="864"/>
            <a:chExt cx="624" cy="576"/>
          </a:xfrm>
        </p:grpSpPr>
        <p:sp>
          <p:nvSpPr>
            <p:cNvPr id="107" name="Oval 38" descr="Granite"/>
            <p:cNvSpPr>
              <a:spLocks noChangeArrowheads="1"/>
            </p:cNvSpPr>
            <p:nvPr/>
          </p:nvSpPr>
          <p:spPr bwMode="auto">
            <a:xfrm>
              <a:off x="3360" y="864"/>
              <a:ext cx="624" cy="576"/>
            </a:xfrm>
            <a:prstGeom prst="ellipse">
              <a:avLst/>
            </a:prstGeom>
            <a:blipFill dpi="0" rotWithShape="1">
              <a:blip r:embed="rId4" cstate="print"/>
              <a:srcRect/>
              <a:tile tx="0" ty="0" sx="100000" sy="100000" flip="none" algn="tl"/>
            </a:blipFill>
            <a:ln w="9525">
              <a:solidFill>
                <a:schemeClr val="tx1"/>
              </a:solidFill>
              <a:round/>
              <a:headEnd/>
              <a:tailEnd/>
            </a:ln>
          </p:spPr>
          <p:txBody>
            <a:bodyPr wrap="none" anchor="ctr"/>
            <a:lstStyle/>
            <a:p>
              <a:endParaRPr lang="en-US"/>
            </a:p>
          </p:txBody>
        </p:sp>
        <p:sp>
          <p:nvSpPr>
            <p:cNvPr id="108" name="Oval 39"/>
            <p:cNvSpPr>
              <a:spLocks noChangeArrowheads="1"/>
            </p:cNvSpPr>
            <p:nvPr/>
          </p:nvSpPr>
          <p:spPr bwMode="auto">
            <a:xfrm>
              <a:off x="3600" y="1008"/>
              <a:ext cx="96" cy="96"/>
            </a:xfrm>
            <a:prstGeom prst="ellipse">
              <a:avLst/>
            </a:prstGeom>
            <a:solidFill>
              <a:srgbClr val="000066"/>
            </a:solidFill>
            <a:ln w="9525">
              <a:solidFill>
                <a:schemeClr val="tx1"/>
              </a:solidFill>
              <a:round/>
              <a:headEnd/>
              <a:tailEnd/>
            </a:ln>
          </p:spPr>
          <p:txBody>
            <a:bodyPr wrap="none" anchor="ctr"/>
            <a:lstStyle/>
            <a:p>
              <a:endParaRPr lang="en-US"/>
            </a:p>
          </p:txBody>
        </p:sp>
        <p:sp>
          <p:nvSpPr>
            <p:cNvPr id="109" name="Oval 40"/>
            <p:cNvSpPr>
              <a:spLocks noChangeArrowheads="1"/>
            </p:cNvSpPr>
            <p:nvPr/>
          </p:nvSpPr>
          <p:spPr bwMode="auto">
            <a:xfrm>
              <a:off x="3552" y="1104"/>
              <a:ext cx="96" cy="96"/>
            </a:xfrm>
            <a:prstGeom prst="ellipse">
              <a:avLst/>
            </a:prstGeom>
            <a:solidFill>
              <a:srgbClr val="000066"/>
            </a:solidFill>
            <a:ln w="9525">
              <a:solidFill>
                <a:schemeClr val="tx1"/>
              </a:solidFill>
              <a:round/>
              <a:headEnd/>
              <a:tailEnd/>
            </a:ln>
          </p:spPr>
          <p:txBody>
            <a:bodyPr wrap="none" anchor="ctr"/>
            <a:lstStyle/>
            <a:p>
              <a:endParaRPr lang="en-US"/>
            </a:p>
          </p:txBody>
        </p:sp>
        <p:sp>
          <p:nvSpPr>
            <p:cNvPr id="110" name="Oval 41"/>
            <p:cNvSpPr>
              <a:spLocks noChangeArrowheads="1"/>
            </p:cNvSpPr>
            <p:nvPr/>
          </p:nvSpPr>
          <p:spPr bwMode="auto">
            <a:xfrm>
              <a:off x="3648" y="1104"/>
              <a:ext cx="96" cy="96"/>
            </a:xfrm>
            <a:prstGeom prst="ellipse">
              <a:avLst/>
            </a:prstGeom>
            <a:solidFill>
              <a:srgbClr val="000066"/>
            </a:solidFill>
            <a:ln w="9525">
              <a:solidFill>
                <a:schemeClr val="tx1"/>
              </a:solidFill>
              <a:round/>
              <a:headEnd/>
              <a:tailEnd/>
            </a:ln>
          </p:spPr>
          <p:txBody>
            <a:bodyPr wrap="none" anchor="ctr"/>
            <a:lstStyle/>
            <a:p>
              <a:endParaRPr lang="en-US"/>
            </a:p>
          </p:txBody>
        </p:sp>
      </p:grpSp>
      <p:grpSp>
        <p:nvGrpSpPr>
          <p:cNvPr id="111" name="Group 42"/>
          <p:cNvGrpSpPr>
            <a:grpSpLocks/>
          </p:cNvGrpSpPr>
          <p:nvPr/>
        </p:nvGrpSpPr>
        <p:grpSpPr bwMode="auto">
          <a:xfrm>
            <a:off x="3168140" y="990600"/>
            <a:ext cx="990600" cy="914400"/>
            <a:chOff x="3360" y="864"/>
            <a:chExt cx="624" cy="576"/>
          </a:xfrm>
        </p:grpSpPr>
        <p:sp>
          <p:nvSpPr>
            <p:cNvPr id="112" name="Oval 43" descr="Granite"/>
            <p:cNvSpPr>
              <a:spLocks noChangeArrowheads="1"/>
            </p:cNvSpPr>
            <p:nvPr/>
          </p:nvSpPr>
          <p:spPr bwMode="auto">
            <a:xfrm>
              <a:off x="3360" y="864"/>
              <a:ext cx="624" cy="576"/>
            </a:xfrm>
            <a:prstGeom prst="ellipse">
              <a:avLst/>
            </a:prstGeom>
            <a:blipFill dpi="0" rotWithShape="1">
              <a:blip r:embed="rId4" cstate="print"/>
              <a:srcRect/>
              <a:tile tx="0" ty="0" sx="100000" sy="100000" flip="none" algn="tl"/>
            </a:blipFill>
            <a:ln w="9525">
              <a:solidFill>
                <a:schemeClr val="tx1"/>
              </a:solidFill>
              <a:round/>
              <a:headEnd/>
              <a:tailEnd/>
            </a:ln>
          </p:spPr>
          <p:txBody>
            <a:bodyPr wrap="none" anchor="ctr"/>
            <a:lstStyle/>
            <a:p>
              <a:endParaRPr lang="en-US"/>
            </a:p>
          </p:txBody>
        </p:sp>
        <p:sp>
          <p:nvSpPr>
            <p:cNvPr id="113" name="Oval 44"/>
            <p:cNvSpPr>
              <a:spLocks noChangeArrowheads="1"/>
            </p:cNvSpPr>
            <p:nvPr/>
          </p:nvSpPr>
          <p:spPr bwMode="auto">
            <a:xfrm>
              <a:off x="3600" y="1008"/>
              <a:ext cx="96" cy="96"/>
            </a:xfrm>
            <a:prstGeom prst="ellipse">
              <a:avLst/>
            </a:prstGeom>
            <a:solidFill>
              <a:srgbClr val="000066"/>
            </a:solidFill>
            <a:ln w="9525">
              <a:solidFill>
                <a:schemeClr val="tx1"/>
              </a:solidFill>
              <a:round/>
              <a:headEnd/>
              <a:tailEnd/>
            </a:ln>
          </p:spPr>
          <p:txBody>
            <a:bodyPr wrap="none" anchor="ctr"/>
            <a:lstStyle/>
            <a:p>
              <a:endParaRPr lang="en-US"/>
            </a:p>
          </p:txBody>
        </p:sp>
        <p:sp>
          <p:nvSpPr>
            <p:cNvPr id="114" name="Oval 45"/>
            <p:cNvSpPr>
              <a:spLocks noChangeArrowheads="1"/>
            </p:cNvSpPr>
            <p:nvPr/>
          </p:nvSpPr>
          <p:spPr bwMode="auto">
            <a:xfrm>
              <a:off x="3552" y="1104"/>
              <a:ext cx="96" cy="96"/>
            </a:xfrm>
            <a:prstGeom prst="ellipse">
              <a:avLst/>
            </a:prstGeom>
            <a:solidFill>
              <a:srgbClr val="000066"/>
            </a:solidFill>
            <a:ln w="9525">
              <a:solidFill>
                <a:schemeClr val="tx1"/>
              </a:solidFill>
              <a:round/>
              <a:headEnd/>
              <a:tailEnd/>
            </a:ln>
          </p:spPr>
          <p:txBody>
            <a:bodyPr wrap="none" anchor="ctr"/>
            <a:lstStyle/>
            <a:p>
              <a:endParaRPr lang="en-US"/>
            </a:p>
          </p:txBody>
        </p:sp>
        <p:sp>
          <p:nvSpPr>
            <p:cNvPr id="115" name="Oval 46"/>
            <p:cNvSpPr>
              <a:spLocks noChangeArrowheads="1"/>
            </p:cNvSpPr>
            <p:nvPr/>
          </p:nvSpPr>
          <p:spPr bwMode="auto">
            <a:xfrm>
              <a:off x="3648" y="1104"/>
              <a:ext cx="96" cy="96"/>
            </a:xfrm>
            <a:prstGeom prst="ellipse">
              <a:avLst/>
            </a:prstGeom>
            <a:solidFill>
              <a:srgbClr val="000066"/>
            </a:solidFill>
            <a:ln w="9525">
              <a:solidFill>
                <a:schemeClr val="tx1"/>
              </a:solidFill>
              <a:round/>
              <a:headEnd/>
              <a:tailEnd/>
            </a:ln>
          </p:spPr>
          <p:txBody>
            <a:bodyPr wrap="none" anchor="ctr"/>
            <a:lstStyle/>
            <a:p>
              <a:endParaRPr lang="en-US"/>
            </a:p>
          </p:txBody>
        </p:sp>
      </p:grpSp>
      <p:grpSp>
        <p:nvGrpSpPr>
          <p:cNvPr id="116" name="Group 47"/>
          <p:cNvGrpSpPr>
            <a:grpSpLocks/>
          </p:cNvGrpSpPr>
          <p:nvPr/>
        </p:nvGrpSpPr>
        <p:grpSpPr bwMode="auto">
          <a:xfrm rot="502597">
            <a:off x="246220" y="3200400"/>
            <a:ext cx="512763" cy="1676400"/>
            <a:chOff x="3024" y="1872"/>
            <a:chExt cx="323" cy="816"/>
          </a:xfrm>
        </p:grpSpPr>
        <p:grpSp>
          <p:nvGrpSpPr>
            <p:cNvPr id="117" name="Group 48"/>
            <p:cNvGrpSpPr>
              <a:grpSpLocks/>
            </p:cNvGrpSpPr>
            <p:nvPr/>
          </p:nvGrpSpPr>
          <p:grpSpPr bwMode="auto">
            <a:xfrm>
              <a:off x="3024" y="1872"/>
              <a:ext cx="179" cy="816"/>
              <a:chOff x="3024" y="1872"/>
              <a:chExt cx="179" cy="816"/>
            </a:xfrm>
          </p:grpSpPr>
          <p:sp>
            <p:nvSpPr>
              <p:cNvPr id="121" name="Arc 49"/>
              <p:cNvSpPr>
                <a:spLocks/>
              </p:cNvSpPr>
              <p:nvPr/>
            </p:nvSpPr>
            <p:spPr bwMode="auto">
              <a:xfrm flipH="1">
                <a:off x="3024" y="1872"/>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764776"/>
                  </a:gs>
                  <a:gs pos="100000">
                    <a:srgbClr val="FF99FF"/>
                  </a:gs>
                </a:gsLst>
                <a:lin ang="0" scaled="1"/>
              </a:gradFill>
              <a:ln w="9525">
                <a:solidFill>
                  <a:srgbClr val="FF99FF"/>
                </a:solidFill>
                <a:round/>
                <a:headEnd/>
                <a:tailEnd/>
              </a:ln>
            </p:spPr>
            <p:txBody>
              <a:bodyPr wrap="none" anchor="ctr"/>
              <a:lstStyle/>
              <a:p>
                <a:endParaRPr lang="en-US"/>
              </a:p>
            </p:txBody>
          </p:sp>
          <p:sp>
            <p:nvSpPr>
              <p:cNvPr id="122" name="Arc 50"/>
              <p:cNvSpPr>
                <a:spLocks/>
              </p:cNvSpPr>
              <p:nvPr/>
            </p:nvSpPr>
            <p:spPr bwMode="auto">
              <a:xfrm flipH="1" flipV="1">
                <a:off x="3024" y="2064"/>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764776"/>
                  </a:gs>
                  <a:gs pos="100000">
                    <a:srgbClr val="FF99FF"/>
                  </a:gs>
                </a:gsLst>
                <a:lin ang="0" scaled="1"/>
              </a:gradFill>
              <a:ln w="9525">
                <a:solidFill>
                  <a:srgbClr val="FF99FF"/>
                </a:solidFill>
                <a:round/>
                <a:headEnd/>
                <a:tailEnd/>
              </a:ln>
            </p:spPr>
            <p:txBody>
              <a:bodyPr wrap="none" anchor="ctr"/>
              <a:lstStyle/>
              <a:p>
                <a:endParaRPr lang="en-US"/>
              </a:p>
            </p:txBody>
          </p:sp>
        </p:grpSp>
        <p:grpSp>
          <p:nvGrpSpPr>
            <p:cNvPr id="118" name="Group 51"/>
            <p:cNvGrpSpPr>
              <a:grpSpLocks/>
            </p:cNvGrpSpPr>
            <p:nvPr/>
          </p:nvGrpSpPr>
          <p:grpSpPr bwMode="auto">
            <a:xfrm flipH="1">
              <a:off x="3168" y="1872"/>
              <a:ext cx="179" cy="816"/>
              <a:chOff x="3024" y="1872"/>
              <a:chExt cx="179" cy="816"/>
            </a:xfrm>
          </p:grpSpPr>
          <p:sp>
            <p:nvSpPr>
              <p:cNvPr id="119" name="Arc 52"/>
              <p:cNvSpPr>
                <a:spLocks/>
              </p:cNvSpPr>
              <p:nvPr/>
            </p:nvSpPr>
            <p:spPr bwMode="auto">
              <a:xfrm flipH="1">
                <a:off x="3024" y="1872"/>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764776"/>
                  </a:gs>
                  <a:gs pos="100000">
                    <a:srgbClr val="FF99FF"/>
                  </a:gs>
                </a:gsLst>
                <a:lin ang="0" scaled="1"/>
              </a:gradFill>
              <a:ln w="9525">
                <a:solidFill>
                  <a:srgbClr val="FF99FF"/>
                </a:solidFill>
                <a:round/>
                <a:headEnd/>
                <a:tailEnd/>
              </a:ln>
            </p:spPr>
            <p:txBody>
              <a:bodyPr wrap="none" anchor="ctr"/>
              <a:lstStyle/>
              <a:p>
                <a:endParaRPr lang="en-US"/>
              </a:p>
            </p:txBody>
          </p:sp>
          <p:sp>
            <p:nvSpPr>
              <p:cNvPr id="120" name="Arc 53"/>
              <p:cNvSpPr>
                <a:spLocks/>
              </p:cNvSpPr>
              <p:nvPr/>
            </p:nvSpPr>
            <p:spPr bwMode="auto">
              <a:xfrm flipH="1" flipV="1">
                <a:off x="3024" y="2064"/>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764776"/>
                  </a:gs>
                  <a:gs pos="100000">
                    <a:srgbClr val="FF99FF"/>
                  </a:gs>
                </a:gsLst>
                <a:lin ang="0" scaled="1"/>
              </a:gradFill>
              <a:ln w="9525">
                <a:solidFill>
                  <a:srgbClr val="FF99FF"/>
                </a:solidFill>
                <a:round/>
                <a:headEnd/>
                <a:tailEnd/>
              </a:ln>
            </p:spPr>
            <p:txBody>
              <a:bodyPr wrap="none" anchor="ctr"/>
              <a:lstStyle/>
              <a:p>
                <a:endParaRPr lang="en-US"/>
              </a:p>
            </p:txBody>
          </p:sp>
        </p:grpSp>
      </p:grpSp>
      <p:grpSp>
        <p:nvGrpSpPr>
          <p:cNvPr id="123" name="Group 54"/>
          <p:cNvGrpSpPr>
            <a:grpSpLocks/>
          </p:cNvGrpSpPr>
          <p:nvPr/>
        </p:nvGrpSpPr>
        <p:grpSpPr bwMode="auto">
          <a:xfrm rot="502597">
            <a:off x="2831500" y="2938743"/>
            <a:ext cx="244475" cy="993775"/>
            <a:chOff x="3024" y="1872"/>
            <a:chExt cx="323" cy="816"/>
          </a:xfrm>
        </p:grpSpPr>
        <p:grpSp>
          <p:nvGrpSpPr>
            <p:cNvPr id="124" name="Group 55"/>
            <p:cNvGrpSpPr>
              <a:grpSpLocks/>
            </p:cNvGrpSpPr>
            <p:nvPr/>
          </p:nvGrpSpPr>
          <p:grpSpPr bwMode="auto">
            <a:xfrm>
              <a:off x="3024" y="1872"/>
              <a:ext cx="179" cy="816"/>
              <a:chOff x="3024" y="1872"/>
              <a:chExt cx="179" cy="816"/>
            </a:xfrm>
          </p:grpSpPr>
          <p:sp>
            <p:nvSpPr>
              <p:cNvPr id="128" name="Arc 56"/>
              <p:cNvSpPr>
                <a:spLocks/>
              </p:cNvSpPr>
              <p:nvPr/>
            </p:nvSpPr>
            <p:spPr bwMode="auto">
              <a:xfrm flipH="1">
                <a:off x="3024" y="1872"/>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FFA3FF"/>
                  </a:gs>
                  <a:gs pos="100000">
                    <a:srgbClr val="FF99FF"/>
                  </a:gs>
                </a:gsLst>
                <a:lin ang="0" scaled="1"/>
              </a:gradFill>
              <a:ln w="9525">
                <a:solidFill>
                  <a:srgbClr val="FF99FF"/>
                </a:solidFill>
                <a:round/>
                <a:headEnd/>
                <a:tailEnd/>
              </a:ln>
            </p:spPr>
            <p:txBody>
              <a:bodyPr wrap="none" anchor="ctr"/>
              <a:lstStyle/>
              <a:p>
                <a:endParaRPr lang="en-US"/>
              </a:p>
            </p:txBody>
          </p:sp>
          <p:sp>
            <p:nvSpPr>
              <p:cNvPr id="129" name="Arc 57"/>
              <p:cNvSpPr>
                <a:spLocks/>
              </p:cNvSpPr>
              <p:nvPr/>
            </p:nvSpPr>
            <p:spPr bwMode="auto">
              <a:xfrm flipH="1" flipV="1">
                <a:off x="3024" y="2064"/>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FFA3FF"/>
                  </a:gs>
                  <a:gs pos="100000">
                    <a:srgbClr val="FF99FF"/>
                  </a:gs>
                </a:gsLst>
                <a:lin ang="0" scaled="1"/>
              </a:gradFill>
              <a:ln w="9525">
                <a:solidFill>
                  <a:srgbClr val="FF99FF"/>
                </a:solidFill>
                <a:round/>
                <a:headEnd/>
                <a:tailEnd/>
              </a:ln>
            </p:spPr>
            <p:txBody>
              <a:bodyPr wrap="none" anchor="ctr"/>
              <a:lstStyle/>
              <a:p>
                <a:endParaRPr lang="en-US"/>
              </a:p>
            </p:txBody>
          </p:sp>
        </p:grpSp>
        <p:grpSp>
          <p:nvGrpSpPr>
            <p:cNvPr id="125" name="Group 58"/>
            <p:cNvGrpSpPr>
              <a:grpSpLocks/>
            </p:cNvGrpSpPr>
            <p:nvPr/>
          </p:nvGrpSpPr>
          <p:grpSpPr bwMode="auto">
            <a:xfrm flipH="1">
              <a:off x="3168" y="1872"/>
              <a:ext cx="179" cy="816"/>
              <a:chOff x="3024" y="1872"/>
              <a:chExt cx="179" cy="816"/>
            </a:xfrm>
          </p:grpSpPr>
          <p:sp>
            <p:nvSpPr>
              <p:cNvPr id="126" name="Arc 59"/>
              <p:cNvSpPr>
                <a:spLocks/>
              </p:cNvSpPr>
              <p:nvPr/>
            </p:nvSpPr>
            <p:spPr bwMode="auto">
              <a:xfrm flipH="1">
                <a:off x="3024" y="1872"/>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FFA3FF"/>
                  </a:gs>
                  <a:gs pos="100000">
                    <a:srgbClr val="FF99FF"/>
                  </a:gs>
                </a:gsLst>
                <a:lin ang="0" scaled="1"/>
              </a:gradFill>
              <a:ln w="9525">
                <a:solidFill>
                  <a:srgbClr val="FF99FF"/>
                </a:solidFill>
                <a:round/>
                <a:headEnd/>
                <a:tailEnd/>
              </a:ln>
            </p:spPr>
            <p:txBody>
              <a:bodyPr wrap="none" anchor="ctr"/>
              <a:lstStyle/>
              <a:p>
                <a:endParaRPr lang="en-US"/>
              </a:p>
            </p:txBody>
          </p:sp>
          <p:sp>
            <p:nvSpPr>
              <p:cNvPr id="127" name="Arc 60"/>
              <p:cNvSpPr>
                <a:spLocks/>
              </p:cNvSpPr>
              <p:nvPr/>
            </p:nvSpPr>
            <p:spPr bwMode="auto">
              <a:xfrm flipH="1" flipV="1">
                <a:off x="3024" y="2064"/>
                <a:ext cx="179" cy="624"/>
              </a:xfrm>
              <a:custGeom>
                <a:avLst/>
                <a:gdLst>
                  <a:gd name="T0" fmla="*/ 0 w 20134"/>
                  <a:gd name="T1" fmla="*/ 0 h 21600"/>
                  <a:gd name="T2" fmla="*/ 0 w 20134"/>
                  <a:gd name="T3" fmla="*/ 0 h 21600"/>
                  <a:gd name="T4" fmla="*/ 0 w 20134"/>
                  <a:gd name="T5" fmla="*/ 0 h 21600"/>
                  <a:gd name="T6" fmla="*/ 0 60000 65536"/>
                  <a:gd name="T7" fmla="*/ 0 60000 65536"/>
                  <a:gd name="T8" fmla="*/ 0 60000 65536"/>
                  <a:gd name="T9" fmla="*/ 0 w 20134"/>
                  <a:gd name="T10" fmla="*/ 0 h 21600"/>
                  <a:gd name="T11" fmla="*/ 20134 w 20134"/>
                  <a:gd name="T12" fmla="*/ 21600 h 21600"/>
                </a:gdLst>
                <a:ahLst/>
                <a:cxnLst>
                  <a:cxn ang="T6">
                    <a:pos x="T0" y="T1"/>
                  </a:cxn>
                  <a:cxn ang="T7">
                    <a:pos x="T2" y="T3"/>
                  </a:cxn>
                  <a:cxn ang="T8">
                    <a:pos x="T4" y="T5"/>
                  </a:cxn>
                </a:cxnLst>
                <a:rect l="T9" t="T10" r="T11" b="T12"/>
                <a:pathLst>
                  <a:path w="20134" h="21600" fill="none" extrusionOk="0">
                    <a:moveTo>
                      <a:pt x="-1" y="0"/>
                    </a:moveTo>
                    <a:cubicBezTo>
                      <a:pt x="8911" y="0"/>
                      <a:pt x="16907" y="5472"/>
                      <a:pt x="20134" y="13778"/>
                    </a:cubicBezTo>
                  </a:path>
                  <a:path w="20134" h="21600" stroke="0" extrusionOk="0">
                    <a:moveTo>
                      <a:pt x="-1" y="0"/>
                    </a:moveTo>
                    <a:cubicBezTo>
                      <a:pt x="8911" y="0"/>
                      <a:pt x="16907" y="5472"/>
                      <a:pt x="20134" y="13778"/>
                    </a:cubicBezTo>
                    <a:lnTo>
                      <a:pt x="0" y="21600"/>
                    </a:lnTo>
                    <a:close/>
                  </a:path>
                </a:pathLst>
              </a:custGeom>
              <a:gradFill rotWithShape="1">
                <a:gsLst>
                  <a:gs pos="0">
                    <a:srgbClr val="FF99FF"/>
                  </a:gs>
                  <a:gs pos="50000">
                    <a:srgbClr val="FFA3FF"/>
                  </a:gs>
                  <a:gs pos="100000">
                    <a:srgbClr val="FF99FF"/>
                  </a:gs>
                </a:gsLst>
                <a:lin ang="0" scaled="1"/>
              </a:gradFill>
              <a:ln w="9525">
                <a:solidFill>
                  <a:srgbClr val="FF99FF"/>
                </a:solidFill>
                <a:round/>
                <a:headEnd/>
                <a:tailEnd/>
              </a:ln>
            </p:spPr>
            <p:txBody>
              <a:bodyPr wrap="none" anchor="ctr"/>
              <a:lstStyle/>
              <a:p>
                <a:endParaRPr lang="en-US"/>
              </a:p>
            </p:txBody>
          </p:sp>
        </p:grpSp>
      </p:grpSp>
      <p:sp>
        <p:nvSpPr>
          <p:cNvPr id="130" name="AutoShape 61"/>
          <p:cNvSpPr>
            <a:spLocks noChangeArrowheads="1"/>
          </p:cNvSpPr>
          <p:nvPr/>
        </p:nvSpPr>
        <p:spPr bwMode="auto">
          <a:xfrm rot="548116">
            <a:off x="246220" y="4800600"/>
            <a:ext cx="76200" cy="1295400"/>
          </a:xfrm>
          <a:prstGeom prst="homePlate">
            <a:avLst>
              <a:gd name="adj" fmla="val 0"/>
            </a:avLst>
          </a:prstGeom>
          <a:solidFill>
            <a:srgbClr val="FF99FF"/>
          </a:solidFill>
          <a:ln w="9525">
            <a:solidFill>
              <a:srgbClr val="FF99FF"/>
            </a:solidFill>
            <a:miter lim="800000"/>
            <a:headEnd/>
            <a:tailEnd/>
          </a:ln>
        </p:spPr>
        <p:txBody>
          <a:bodyPr wrap="none" anchor="ctr"/>
          <a:lstStyle/>
          <a:p>
            <a:endParaRPr lang="en-US"/>
          </a:p>
        </p:txBody>
      </p:sp>
      <p:sp>
        <p:nvSpPr>
          <p:cNvPr id="131" name="AutoShape 62"/>
          <p:cNvSpPr>
            <a:spLocks noChangeArrowheads="1"/>
          </p:cNvSpPr>
          <p:nvPr/>
        </p:nvSpPr>
        <p:spPr bwMode="auto">
          <a:xfrm rot="514017">
            <a:off x="660558" y="2439988"/>
            <a:ext cx="76200" cy="838200"/>
          </a:xfrm>
          <a:prstGeom prst="homePlate">
            <a:avLst>
              <a:gd name="adj" fmla="val 0"/>
            </a:avLst>
          </a:prstGeom>
          <a:solidFill>
            <a:srgbClr val="FF99FF"/>
          </a:solidFill>
          <a:ln w="9525">
            <a:solidFill>
              <a:srgbClr val="FF99FF"/>
            </a:solidFill>
            <a:miter lim="800000"/>
            <a:headEnd/>
            <a:tailEnd/>
          </a:ln>
        </p:spPr>
        <p:txBody>
          <a:bodyPr wrap="none" anchor="ctr"/>
          <a:lstStyle/>
          <a:p>
            <a:endParaRPr lang="en-US"/>
          </a:p>
        </p:txBody>
      </p:sp>
      <p:sp>
        <p:nvSpPr>
          <p:cNvPr id="132" name="AutoShape 63"/>
          <p:cNvSpPr>
            <a:spLocks noChangeArrowheads="1"/>
          </p:cNvSpPr>
          <p:nvPr/>
        </p:nvSpPr>
        <p:spPr bwMode="auto">
          <a:xfrm rot="-4557826">
            <a:off x="1391014" y="4963609"/>
            <a:ext cx="2376371" cy="79092"/>
          </a:xfrm>
          <a:prstGeom prst="wave">
            <a:avLst>
              <a:gd name="adj1" fmla="val 13005"/>
              <a:gd name="adj2" fmla="val 0"/>
            </a:avLst>
          </a:prstGeom>
          <a:solidFill>
            <a:srgbClr val="FF99FF"/>
          </a:solidFill>
          <a:ln w="9525">
            <a:solidFill>
              <a:srgbClr val="FF99FF"/>
            </a:solidFill>
            <a:round/>
            <a:headEnd/>
            <a:tailEnd/>
          </a:ln>
        </p:spPr>
        <p:txBody>
          <a:bodyPr wrap="none" anchor="ctr"/>
          <a:lstStyle/>
          <a:p>
            <a:endParaRPr lang="en-US"/>
          </a:p>
        </p:txBody>
      </p:sp>
      <p:sp>
        <p:nvSpPr>
          <p:cNvPr id="133" name="AutoShape 64"/>
          <p:cNvSpPr>
            <a:spLocks noChangeArrowheads="1"/>
          </p:cNvSpPr>
          <p:nvPr/>
        </p:nvSpPr>
        <p:spPr bwMode="auto">
          <a:xfrm rot="6135886">
            <a:off x="2793400" y="2654580"/>
            <a:ext cx="609600" cy="76200"/>
          </a:xfrm>
          <a:prstGeom prst="wave">
            <a:avLst>
              <a:gd name="adj1" fmla="val 13005"/>
              <a:gd name="adj2" fmla="val 0"/>
            </a:avLst>
          </a:prstGeom>
          <a:solidFill>
            <a:srgbClr val="FF99FF"/>
          </a:solidFill>
          <a:ln w="9525">
            <a:solidFill>
              <a:srgbClr val="FF99FF"/>
            </a:solidFill>
            <a:round/>
            <a:headEnd/>
            <a:tailEnd/>
          </a:ln>
        </p:spPr>
        <p:txBody>
          <a:bodyPr wrap="none" anchor="ctr"/>
          <a:lstStyle/>
          <a:p>
            <a:endParaRPr lang="en-US"/>
          </a:p>
        </p:txBody>
      </p:sp>
      <p:pic>
        <p:nvPicPr>
          <p:cNvPr id="4" name="Picture 3"/>
          <p:cNvPicPr>
            <a:picLocks noChangeAspect="1"/>
          </p:cNvPicPr>
          <p:nvPr/>
        </p:nvPicPr>
        <p:blipFill>
          <a:blip r:embed="rId5"/>
          <a:stretch>
            <a:fillRect/>
          </a:stretch>
        </p:blipFill>
        <p:spPr>
          <a:xfrm>
            <a:off x="4658416" y="717219"/>
            <a:ext cx="3058956" cy="3724278"/>
          </a:xfrm>
          <a:prstGeom prst="rect">
            <a:avLst/>
          </a:prstGeom>
        </p:spPr>
      </p:pic>
      <p:pic>
        <p:nvPicPr>
          <p:cNvPr id="2" name="Picture 1" descr="bone density normal-thinning-osteoporoti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111" y="3812242"/>
            <a:ext cx="2996640" cy="1305225"/>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7" name="Rectangle 4"/>
          <p:cNvSpPr>
            <a:spLocks noChangeArrowheads="1"/>
          </p:cNvSpPr>
          <p:nvPr/>
        </p:nvSpPr>
        <p:spPr bwMode="auto">
          <a:xfrm>
            <a:off x="0" y="-1"/>
            <a:ext cx="9144000" cy="7986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45058" name="Rectangle 384"/>
          <p:cNvSpPr>
            <a:spLocks noChangeArrowheads="1"/>
          </p:cNvSpPr>
          <p:nvPr/>
        </p:nvSpPr>
        <p:spPr bwMode="auto">
          <a:xfrm>
            <a:off x="444500" y="806450"/>
            <a:ext cx="8229600" cy="5810250"/>
          </a:xfrm>
          <a:prstGeom prst="rect">
            <a:avLst/>
          </a:prstGeom>
          <a:solidFill>
            <a:schemeClr val="bg2"/>
          </a:solidFill>
          <a:ln w="12700">
            <a:noFill/>
            <a:miter lim="800000"/>
            <a:headEnd/>
            <a:tailEnd/>
          </a:ln>
        </p:spPr>
        <p:txBody>
          <a:bodyPr wrap="none" lIns="45720" rIns="45720" anchor="ctr"/>
          <a:lstStyle/>
          <a:p>
            <a:endParaRPr lang="en-US"/>
          </a:p>
        </p:txBody>
      </p:sp>
      <p:sp>
        <p:nvSpPr>
          <p:cNvPr id="74754" name="Rectangle 2"/>
          <p:cNvSpPr>
            <a:spLocks noGrp="1" noChangeArrowheads="1"/>
          </p:cNvSpPr>
          <p:nvPr>
            <p:ph type="title"/>
          </p:nvPr>
        </p:nvSpPr>
        <p:spPr>
          <a:xfrm>
            <a:off x="728663" y="4707"/>
            <a:ext cx="7772400" cy="707886"/>
          </a:xfrm>
        </p:spPr>
        <p:txBody>
          <a:bodyPr>
            <a:spAutoFit/>
          </a:bodyPr>
          <a:lstStyle/>
          <a:p>
            <a:pPr>
              <a:defRPr/>
            </a:pPr>
            <a:r>
              <a:rPr lang="en-US" sz="4000" dirty="0">
                <a:solidFill>
                  <a:schemeClr val="bg2"/>
                </a:solidFill>
                <a:effectLst>
                  <a:outerShdw blurRad="38100" dist="38100" dir="2700000" algn="tl">
                    <a:srgbClr val="000000">
                      <a:alpha val="43137"/>
                    </a:srgbClr>
                  </a:outerShdw>
                </a:effectLst>
                <a:latin typeface="Cambria" pitchFamily="18" charset="0"/>
              </a:rPr>
              <a:t>Bone Integrity in Weightlessness</a:t>
            </a:r>
          </a:p>
        </p:txBody>
      </p:sp>
      <p:sp>
        <p:nvSpPr>
          <p:cNvPr id="45060" name="Line 8"/>
          <p:cNvSpPr>
            <a:spLocks noChangeShapeType="1"/>
          </p:cNvSpPr>
          <p:nvPr/>
        </p:nvSpPr>
        <p:spPr bwMode="auto">
          <a:xfrm>
            <a:off x="1765300" y="1022350"/>
            <a:ext cx="1588" cy="4191000"/>
          </a:xfrm>
          <a:prstGeom prst="line">
            <a:avLst/>
          </a:prstGeom>
          <a:noFill/>
          <a:ln w="9525">
            <a:solidFill>
              <a:srgbClr val="000000"/>
            </a:solidFill>
            <a:round/>
            <a:headEnd/>
            <a:tailEnd/>
          </a:ln>
        </p:spPr>
        <p:txBody>
          <a:bodyPr/>
          <a:lstStyle/>
          <a:p>
            <a:endParaRPr lang="en-US"/>
          </a:p>
        </p:txBody>
      </p:sp>
      <p:sp>
        <p:nvSpPr>
          <p:cNvPr id="45061" name="Line 9"/>
          <p:cNvSpPr>
            <a:spLocks noChangeShapeType="1"/>
          </p:cNvSpPr>
          <p:nvPr/>
        </p:nvSpPr>
        <p:spPr bwMode="auto">
          <a:xfrm>
            <a:off x="1765300" y="5213350"/>
            <a:ext cx="5410200" cy="1588"/>
          </a:xfrm>
          <a:prstGeom prst="line">
            <a:avLst/>
          </a:prstGeom>
          <a:noFill/>
          <a:ln w="9525">
            <a:solidFill>
              <a:srgbClr val="000000"/>
            </a:solidFill>
            <a:round/>
            <a:headEnd/>
            <a:tailEnd/>
          </a:ln>
        </p:spPr>
        <p:txBody>
          <a:bodyPr/>
          <a:lstStyle/>
          <a:p>
            <a:endParaRPr lang="en-US"/>
          </a:p>
        </p:txBody>
      </p:sp>
      <p:sp>
        <p:nvSpPr>
          <p:cNvPr id="45062" name="Rectangle 10"/>
          <p:cNvSpPr>
            <a:spLocks noChangeArrowheads="1"/>
          </p:cNvSpPr>
          <p:nvPr/>
        </p:nvSpPr>
        <p:spPr bwMode="auto">
          <a:xfrm>
            <a:off x="7280275" y="4970463"/>
            <a:ext cx="1258888" cy="763587"/>
          </a:xfrm>
          <a:prstGeom prst="rect">
            <a:avLst/>
          </a:prstGeom>
          <a:noFill/>
          <a:ln w="9525">
            <a:noFill/>
            <a:miter lim="800000"/>
            <a:headEnd/>
            <a:tailEnd/>
          </a:ln>
        </p:spPr>
        <p:txBody>
          <a:bodyPr/>
          <a:lstStyle/>
          <a:p>
            <a:endParaRPr lang="en-US"/>
          </a:p>
        </p:txBody>
      </p:sp>
      <p:sp>
        <p:nvSpPr>
          <p:cNvPr id="74763" name="Rectangle 11"/>
          <p:cNvSpPr>
            <a:spLocks noChangeArrowheads="1"/>
          </p:cNvSpPr>
          <p:nvPr/>
        </p:nvSpPr>
        <p:spPr bwMode="auto">
          <a:xfrm>
            <a:off x="7431088" y="5030788"/>
            <a:ext cx="620712" cy="3175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200" b="1">
                <a:solidFill>
                  <a:srgbClr val="000000"/>
                </a:solidFill>
                <a:latin typeface="Times New Roman" pitchFamily="18" charset="0"/>
                <a:cs typeface="+mn-cs"/>
              </a:rPr>
              <a:t>Time</a:t>
            </a:r>
            <a:endParaRPr lang="en-US" sz="1600">
              <a:effectLst>
                <a:outerShdw blurRad="38100" dist="38100" dir="2700000" algn="tl">
                  <a:srgbClr val="C0C0C0"/>
                </a:outerShdw>
              </a:effectLst>
              <a:latin typeface="Impact" pitchFamily="34" charset="0"/>
              <a:cs typeface="+mn-cs"/>
            </a:endParaRPr>
          </a:p>
        </p:txBody>
      </p:sp>
      <p:sp>
        <p:nvSpPr>
          <p:cNvPr id="74764" name="Rectangle 12"/>
          <p:cNvSpPr>
            <a:spLocks noChangeArrowheads="1"/>
          </p:cNvSpPr>
          <p:nvPr/>
        </p:nvSpPr>
        <p:spPr bwMode="auto">
          <a:xfrm>
            <a:off x="7431088" y="5365750"/>
            <a:ext cx="1073150" cy="3175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200" b="1">
                <a:solidFill>
                  <a:srgbClr val="000000"/>
                </a:solidFill>
                <a:latin typeface="Times New Roman" pitchFamily="18" charset="0"/>
                <a:cs typeface="+mn-cs"/>
              </a:rPr>
              <a:t>(months)</a:t>
            </a:r>
            <a:endParaRPr lang="en-US" sz="1600">
              <a:effectLst>
                <a:outerShdw blurRad="38100" dist="38100" dir="2700000" algn="tl">
                  <a:srgbClr val="C0C0C0"/>
                </a:outerShdw>
              </a:effectLst>
              <a:latin typeface="Impact" pitchFamily="34" charset="0"/>
              <a:cs typeface="+mn-cs"/>
            </a:endParaRPr>
          </a:p>
        </p:txBody>
      </p:sp>
      <p:sp>
        <p:nvSpPr>
          <p:cNvPr id="74765" name="Rectangle 13"/>
          <p:cNvSpPr>
            <a:spLocks noChangeArrowheads="1"/>
          </p:cNvSpPr>
          <p:nvPr/>
        </p:nvSpPr>
        <p:spPr bwMode="auto">
          <a:xfrm rot="16200000">
            <a:off x="-990600" y="3074988"/>
            <a:ext cx="3317875" cy="3175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200" b="1">
                <a:solidFill>
                  <a:srgbClr val="000000"/>
                </a:solidFill>
                <a:latin typeface="Times New Roman" pitchFamily="18" charset="0"/>
                <a:cs typeface="+mn-cs"/>
              </a:rPr>
              <a:t>Change from pre-flight (%)</a:t>
            </a:r>
            <a:endParaRPr lang="en-US" sz="1600">
              <a:effectLst>
                <a:outerShdw blurRad="38100" dist="38100" dir="2700000" algn="tl">
                  <a:srgbClr val="C0C0C0"/>
                </a:outerShdw>
              </a:effectLst>
              <a:latin typeface="Impact" pitchFamily="34" charset="0"/>
              <a:cs typeface="+mn-cs"/>
            </a:endParaRPr>
          </a:p>
        </p:txBody>
      </p:sp>
      <p:sp>
        <p:nvSpPr>
          <p:cNvPr id="45066" name="Line 14"/>
          <p:cNvSpPr>
            <a:spLocks noChangeShapeType="1"/>
          </p:cNvSpPr>
          <p:nvPr/>
        </p:nvSpPr>
        <p:spPr bwMode="auto">
          <a:xfrm>
            <a:off x="2755900" y="5060950"/>
            <a:ext cx="1588" cy="304800"/>
          </a:xfrm>
          <a:prstGeom prst="line">
            <a:avLst/>
          </a:prstGeom>
          <a:noFill/>
          <a:ln w="9525">
            <a:solidFill>
              <a:srgbClr val="000000"/>
            </a:solidFill>
            <a:round/>
            <a:headEnd/>
            <a:tailEnd/>
          </a:ln>
        </p:spPr>
        <p:txBody>
          <a:bodyPr/>
          <a:lstStyle/>
          <a:p>
            <a:endParaRPr lang="en-US"/>
          </a:p>
        </p:txBody>
      </p:sp>
      <p:sp>
        <p:nvSpPr>
          <p:cNvPr id="45067" name="Line 15"/>
          <p:cNvSpPr>
            <a:spLocks noChangeShapeType="1"/>
          </p:cNvSpPr>
          <p:nvPr/>
        </p:nvSpPr>
        <p:spPr bwMode="auto">
          <a:xfrm>
            <a:off x="3594100" y="5060950"/>
            <a:ext cx="1588" cy="304800"/>
          </a:xfrm>
          <a:prstGeom prst="line">
            <a:avLst/>
          </a:prstGeom>
          <a:noFill/>
          <a:ln w="9525">
            <a:solidFill>
              <a:srgbClr val="000000"/>
            </a:solidFill>
            <a:round/>
            <a:headEnd/>
            <a:tailEnd/>
          </a:ln>
        </p:spPr>
        <p:txBody>
          <a:bodyPr/>
          <a:lstStyle/>
          <a:p>
            <a:endParaRPr lang="en-US"/>
          </a:p>
        </p:txBody>
      </p:sp>
      <p:sp>
        <p:nvSpPr>
          <p:cNvPr id="45068" name="Line 16"/>
          <p:cNvSpPr>
            <a:spLocks noChangeShapeType="1"/>
          </p:cNvSpPr>
          <p:nvPr/>
        </p:nvSpPr>
        <p:spPr bwMode="auto">
          <a:xfrm>
            <a:off x="4508500" y="5060950"/>
            <a:ext cx="1588" cy="304800"/>
          </a:xfrm>
          <a:prstGeom prst="line">
            <a:avLst/>
          </a:prstGeom>
          <a:noFill/>
          <a:ln w="9525">
            <a:solidFill>
              <a:srgbClr val="000000"/>
            </a:solidFill>
            <a:round/>
            <a:headEnd/>
            <a:tailEnd/>
          </a:ln>
        </p:spPr>
        <p:txBody>
          <a:bodyPr/>
          <a:lstStyle/>
          <a:p>
            <a:endParaRPr lang="en-US"/>
          </a:p>
        </p:txBody>
      </p:sp>
      <p:sp>
        <p:nvSpPr>
          <p:cNvPr id="45069" name="Line 17"/>
          <p:cNvSpPr>
            <a:spLocks noChangeShapeType="1"/>
          </p:cNvSpPr>
          <p:nvPr/>
        </p:nvSpPr>
        <p:spPr bwMode="auto">
          <a:xfrm>
            <a:off x="5422900" y="5060950"/>
            <a:ext cx="1588" cy="304800"/>
          </a:xfrm>
          <a:prstGeom prst="line">
            <a:avLst/>
          </a:prstGeom>
          <a:noFill/>
          <a:ln w="9525">
            <a:solidFill>
              <a:srgbClr val="000000"/>
            </a:solidFill>
            <a:round/>
            <a:headEnd/>
            <a:tailEnd/>
          </a:ln>
        </p:spPr>
        <p:txBody>
          <a:bodyPr/>
          <a:lstStyle/>
          <a:p>
            <a:endParaRPr lang="en-US"/>
          </a:p>
        </p:txBody>
      </p:sp>
      <p:sp>
        <p:nvSpPr>
          <p:cNvPr id="45070" name="Line 18"/>
          <p:cNvSpPr>
            <a:spLocks noChangeShapeType="1"/>
          </p:cNvSpPr>
          <p:nvPr/>
        </p:nvSpPr>
        <p:spPr bwMode="auto">
          <a:xfrm>
            <a:off x="6337300" y="5060950"/>
            <a:ext cx="1588" cy="304800"/>
          </a:xfrm>
          <a:prstGeom prst="line">
            <a:avLst/>
          </a:prstGeom>
          <a:noFill/>
          <a:ln w="9525">
            <a:solidFill>
              <a:srgbClr val="000000"/>
            </a:solidFill>
            <a:round/>
            <a:headEnd/>
            <a:tailEnd/>
          </a:ln>
        </p:spPr>
        <p:txBody>
          <a:bodyPr/>
          <a:lstStyle/>
          <a:p>
            <a:endParaRPr lang="en-US"/>
          </a:p>
        </p:txBody>
      </p:sp>
      <p:sp>
        <p:nvSpPr>
          <p:cNvPr id="45071" name="Rectangle 19"/>
          <p:cNvSpPr>
            <a:spLocks noChangeArrowheads="1"/>
          </p:cNvSpPr>
          <p:nvPr/>
        </p:nvSpPr>
        <p:spPr bwMode="auto">
          <a:xfrm>
            <a:off x="939800" y="4908550"/>
            <a:ext cx="592138" cy="458788"/>
          </a:xfrm>
          <a:prstGeom prst="rect">
            <a:avLst/>
          </a:prstGeom>
          <a:noFill/>
          <a:ln w="9525">
            <a:noFill/>
            <a:miter lim="800000"/>
            <a:headEnd/>
            <a:tailEnd/>
          </a:ln>
        </p:spPr>
        <p:txBody>
          <a:bodyPr/>
          <a:lstStyle/>
          <a:p>
            <a:endParaRPr lang="en-US"/>
          </a:p>
        </p:txBody>
      </p:sp>
      <p:sp>
        <p:nvSpPr>
          <p:cNvPr id="74772" name="Rectangle 20"/>
          <p:cNvSpPr>
            <a:spLocks noChangeArrowheads="1"/>
          </p:cNvSpPr>
          <p:nvPr/>
        </p:nvSpPr>
        <p:spPr bwMode="auto">
          <a:xfrm>
            <a:off x="1092200" y="4975225"/>
            <a:ext cx="406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-25</a:t>
            </a:r>
            <a:endParaRPr lang="en-US" sz="1600">
              <a:effectLst>
                <a:outerShdw blurRad="38100" dist="38100" dir="2700000" algn="tl">
                  <a:srgbClr val="C0C0C0"/>
                </a:outerShdw>
              </a:effectLst>
              <a:latin typeface="Impact" pitchFamily="34" charset="0"/>
              <a:cs typeface="+mn-cs"/>
            </a:endParaRPr>
          </a:p>
        </p:txBody>
      </p:sp>
      <p:sp>
        <p:nvSpPr>
          <p:cNvPr id="45073" name="Rectangle 21"/>
          <p:cNvSpPr>
            <a:spLocks noChangeArrowheads="1"/>
          </p:cNvSpPr>
          <p:nvPr/>
        </p:nvSpPr>
        <p:spPr bwMode="auto">
          <a:xfrm>
            <a:off x="2608263" y="5349875"/>
            <a:ext cx="312737" cy="596900"/>
          </a:xfrm>
          <a:prstGeom prst="rect">
            <a:avLst/>
          </a:prstGeom>
          <a:noFill/>
          <a:ln w="9525">
            <a:noFill/>
            <a:miter lim="800000"/>
            <a:headEnd/>
            <a:tailEnd/>
          </a:ln>
        </p:spPr>
        <p:txBody>
          <a:bodyPr/>
          <a:lstStyle/>
          <a:p>
            <a:endParaRPr lang="en-US"/>
          </a:p>
        </p:txBody>
      </p:sp>
      <p:sp>
        <p:nvSpPr>
          <p:cNvPr id="74774" name="Rectangle 22"/>
          <p:cNvSpPr>
            <a:spLocks noChangeArrowheads="1"/>
          </p:cNvSpPr>
          <p:nvPr/>
        </p:nvSpPr>
        <p:spPr bwMode="auto">
          <a:xfrm>
            <a:off x="2751138" y="5354638"/>
            <a:ext cx="127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6</a:t>
            </a:r>
            <a:endParaRPr lang="en-US" sz="1600">
              <a:effectLst>
                <a:outerShdw blurRad="38100" dist="38100" dir="2700000" algn="tl">
                  <a:srgbClr val="C0C0C0"/>
                </a:outerShdw>
              </a:effectLst>
              <a:latin typeface="Impact" pitchFamily="34" charset="0"/>
              <a:cs typeface="+mn-cs"/>
            </a:endParaRPr>
          </a:p>
        </p:txBody>
      </p:sp>
      <p:sp>
        <p:nvSpPr>
          <p:cNvPr id="45075" name="Rectangle 23"/>
          <p:cNvSpPr>
            <a:spLocks noChangeArrowheads="1"/>
          </p:cNvSpPr>
          <p:nvPr/>
        </p:nvSpPr>
        <p:spPr bwMode="auto">
          <a:xfrm>
            <a:off x="3365500" y="5319713"/>
            <a:ext cx="439738" cy="398462"/>
          </a:xfrm>
          <a:prstGeom prst="rect">
            <a:avLst/>
          </a:prstGeom>
          <a:noFill/>
          <a:ln w="9525">
            <a:noFill/>
            <a:miter lim="800000"/>
            <a:headEnd/>
            <a:tailEnd/>
          </a:ln>
        </p:spPr>
        <p:txBody>
          <a:bodyPr/>
          <a:lstStyle/>
          <a:p>
            <a:endParaRPr lang="en-US"/>
          </a:p>
        </p:txBody>
      </p:sp>
      <p:sp>
        <p:nvSpPr>
          <p:cNvPr id="74776" name="Rectangle 24"/>
          <p:cNvSpPr>
            <a:spLocks noChangeArrowheads="1"/>
          </p:cNvSpPr>
          <p:nvPr/>
        </p:nvSpPr>
        <p:spPr bwMode="auto">
          <a:xfrm>
            <a:off x="3508375" y="5384800"/>
            <a:ext cx="254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12</a:t>
            </a:r>
            <a:endParaRPr lang="en-US" sz="1600">
              <a:effectLst>
                <a:outerShdw blurRad="38100" dist="38100" dir="2700000" algn="tl">
                  <a:srgbClr val="C0C0C0"/>
                </a:outerShdw>
              </a:effectLst>
              <a:latin typeface="Impact" pitchFamily="34" charset="0"/>
              <a:cs typeface="+mn-cs"/>
            </a:endParaRPr>
          </a:p>
        </p:txBody>
      </p:sp>
      <p:sp>
        <p:nvSpPr>
          <p:cNvPr id="45077" name="Rectangle 25"/>
          <p:cNvSpPr>
            <a:spLocks noChangeArrowheads="1"/>
          </p:cNvSpPr>
          <p:nvPr/>
        </p:nvSpPr>
        <p:spPr bwMode="auto">
          <a:xfrm>
            <a:off x="4279900" y="5300663"/>
            <a:ext cx="439738" cy="398462"/>
          </a:xfrm>
          <a:prstGeom prst="rect">
            <a:avLst/>
          </a:prstGeom>
          <a:noFill/>
          <a:ln w="9525">
            <a:noFill/>
            <a:miter lim="800000"/>
            <a:headEnd/>
            <a:tailEnd/>
          </a:ln>
        </p:spPr>
        <p:txBody>
          <a:bodyPr/>
          <a:lstStyle/>
          <a:p>
            <a:endParaRPr lang="en-US"/>
          </a:p>
        </p:txBody>
      </p:sp>
      <p:sp>
        <p:nvSpPr>
          <p:cNvPr id="74778" name="Rectangle 26"/>
          <p:cNvSpPr>
            <a:spLocks noChangeArrowheads="1"/>
          </p:cNvSpPr>
          <p:nvPr/>
        </p:nvSpPr>
        <p:spPr bwMode="auto">
          <a:xfrm>
            <a:off x="4422775" y="5365750"/>
            <a:ext cx="254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18</a:t>
            </a:r>
            <a:endParaRPr lang="en-US" sz="1600">
              <a:effectLst>
                <a:outerShdw blurRad="38100" dist="38100" dir="2700000" algn="tl">
                  <a:srgbClr val="C0C0C0"/>
                </a:outerShdw>
              </a:effectLst>
              <a:latin typeface="Impact" pitchFamily="34" charset="0"/>
              <a:cs typeface="+mn-cs"/>
            </a:endParaRPr>
          </a:p>
        </p:txBody>
      </p:sp>
      <p:sp>
        <p:nvSpPr>
          <p:cNvPr id="45079" name="Rectangle 27"/>
          <p:cNvSpPr>
            <a:spLocks noChangeArrowheads="1"/>
          </p:cNvSpPr>
          <p:nvPr/>
        </p:nvSpPr>
        <p:spPr bwMode="auto">
          <a:xfrm>
            <a:off x="5270500" y="5319713"/>
            <a:ext cx="439738" cy="398462"/>
          </a:xfrm>
          <a:prstGeom prst="rect">
            <a:avLst/>
          </a:prstGeom>
          <a:noFill/>
          <a:ln w="9525">
            <a:noFill/>
            <a:miter lim="800000"/>
            <a:headEnd/>
            <a:tailEnd/>
          </a:ln>
        </p:spPr>
        <p:txBody>
          <a:bodyPr/>
          <a:lstStyle/>
          <a:p>
            <a:endParaRPr lang="en-US"/>
          </a:p>
        </p:txBody>
      </p:sp>
      <p:sp>
        <p:nvSpPr>
          <p:cNvPr id="74780" name="Rectangle 28"/>
          <p:cNvSpPr>
            <a:spLocks noChangeArrowheads="1"/>
          </p:cNvSpPr>
          <p:nvPr/>
        </p:nvSpPr>
        <p:spPr bwMode="auto">
          <a:xfrm>
            <a:off x="5413375" y="5384800"/>
            <a:ext cx="254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24</a:t>
            </a:r>
            <a:endParaRPr lang="en-US" sz="1600">
              <a:effectLst>
                <a:outerShdw blurRad="38100" dist="38100" dir="2700000" algn="tl">
                  <a:srgbClr val="C0C0C0"/>
                </a:outerShdw>
              </a:effectLst>
              <a:latin typeface="Impact" pitchFamily="34" charset="0"/>
              <a:cs typeface="+mn-cs"/>
            </a:endParaRPr>
          </a:p>
        </p:txBody>
      </p:sp>
      <p:sp>
        <p:nvSpPr>
          <p:cNvPr id="45081" name="Rectangle 29"/>
          <p:cNvSpPr>
            <a:spLocks noChangeArrowheads="1"/>
          </p:cNvSpPr>
          <p:nvPr/>
        </p:nvSpPr>
        <p:spPr bwMode="auto">
          <a:xfrm>
            <a:off x="6096000" y="5338763"/>
            <a:ext cx="439738" cy="398462"/>
          </a:xfrm>
          <a:prstGeom prst="rect">
            <a:avLst/>
          </a:prstGeom>
          <a:noFill/>
          <a:ln w="9525">
            <a:noFill/>
            <a:miter lim="800000"/>
            <a:headEnd/>
            <a:tailEnd/>
          </a:ln>
        </p:spPr>
        <p:txBody>
          <a:bodyPr/>
          <a:lstStyle/>
          <a:p>
            <a:endParaRPr lang="en-US"/>
          </a:p>
        </p:txBody>
      </p:sp>
      <p:sp>
        <p:nvSpPr>
          <p:cNvPr id="74782" name="Rectangle 30"/>
          <p:cNvSpPr>
            <a:spLocks noChangeArrowheads="1"/>
          </p:cNvSpPr>
          <p:nvPr/>
        </p:nvSpPr>
        <p:spPr bwMode="auto">
          <a:xfrm>
            <a:off x="6238875" y="5403850"/>
            <a:ext cx="254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30</a:t>
            </a:r>
            <a:endParaRPr lang="en-US" sz="1600">
              <a:effectLst>
                <a:outerShdw blurRad="38100" dist="38100" dir="2700000" algn="tl">
                  <a:srgbClr val="C0C0C0"/>
                </a:outerShdw>
              </a:effectLst>
              <a:latin typeface="Impact" pitchFamily="34" charset="0"/>
              <a:cs typeface="+mn-cs"/>
            </a:endParaRPr>
          </a:p>
        </p:txBody>
      </p:sp>
      <p:sp>
        <p:nvSpPr>
          <p:cNvPr id="45083" name="Line 31"/>
          <p:cNvSpPr>
            <a:spLocks noChangeShapeType="1"/>
          </p:cNvSpPr>
          <p:nvPr/>
        </p:nvSpPr>
        <p:spPr bwMode="auto">
          <a:xfrm flipH="1">
            <a:off x="1612900" y="1768475"/>
            <a:ext cx="228600" cy="1588"/>
          </a:xfrm>
          <a:prstGeom prst="line">
            <a:avLst/>
          </a:prstGeom>
          <a:noFill/>
          <a:ln w="9525">
            <a:solidFill>
              <a:srgbClr val="000000"/>
            </a:solidFill>
            <a:round/>
            <a:headEnd/>
            <a:tailEnd/>
          </a:ln>
        </p:spPr>
        <p:txBody>
          <a:bodyPr/>
          <a:lstStyle/>
          <a:p>
            <a:endParaRPr lang="en-US"/>
          </a:p>
        </p:txBody>
      </p:sp>
      <p:sp>
        <p:nvSpPr>
          <p:cNvPr id="45084" name="Rectangle 32"/>
          <p:cNvSpPr>
            <a:spLocks noChangeArrowheads="1"/>
          </p:cNvSpPr>
          <p:nvPr/>
        </p:nvSpPr>
        <p:spPr bwMode="auto">
          <a:xfrm>
            <a:off x="1139825" y="1597025"/>
            <a:ext cx="338138" cy="458788"/>
          </a:xfrm>
          <a:prstGeom prst="rect">
            <a:avLst/>
          </a:prstGeom>
          <a:noFill/>
          <a:ln w="9525">
            <a:noFill/>
            <a:miter lim="800000"/>
            <a:headEnd/>
            <a:tailEnd/>
          </a:ln>
        </p:spPr>
        <p:txBody>
          <a:bodyPr/>
          <a:lstStyle/>
          <a:p>
            <a:endParaRPr lang="en-US"/>
          </a:p>
        </p:txBody>
      </p:sp>
      <p:sp>
        <p:nvSpPr>
          <p:cNvPr id="74785" name="Rectangle 33"/>
          <p:cNvSpPr>
            <a:spLocks noChangeArrowheads="1"/>
          </p:cNvSpPr>
          <p:nvPr/>
        </p:nvSpPr>
        <p:spPr bwMode="auto">
          <a:xfrm>
            <a:off x="1292225" y="1663700"/>
            <a:ext cx="152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0</a:t>
            </a:r>
            <a:endParaRPr lang="en-US" sz="1600">
              <a:effectLst>
                <a:outerShdw blurRad="38100" dist="38100" dir="2700000" algn="tl">
                  <a:srgbClr val="C0C0C0"/>
                </a:outerShdw>
              </a:effectLst>
              <a:latin typeface="Impact" pitchFamily="34" charset="0"/>
              <a:cs typeface="+mn-cs"/>
            </a:endParaRPr>
          </a:p>
        </p:txBody>
      </p:sp>
      <p:sp>
        <p:nvSpPr>
          <p:cNvPr id="45086" name="Line 34"/>
          <p:cNvSpPr>
            <a:spLocks noChangeShapeType="1"/>
          </p:cNvSpPr>
          <p:nvPr/>
        </p:nvSpPr>
        <p:spPr bwMode="auto">
          <a:xfrm flipH="1">
            <a:off x="1612900" y="1098550"/>
            <a:ext cx="228600" cy="1588"/>
          </a:xfrm>
          <a:prstGeom prst="line">
            <a:avLst/>
          </a:prstGeom>
          <a:noFill/>
          <a:ln w="9525">
            <a:solidFill>
              <a:srgbClr val="000000"/>
            </a:solidFill>
            <a:round/>
            <a:headEnd/>
            <a:tailEnd/>
          </a:ln>
        </p:spPr>
        <p:txBody>
          <a:bodyPr/>
          <a:lstStyle/>
          <a:p>
            <a:endParaRPr lang="en-US"/>
          </a:p>
        </p:txBody>
      </p:sp>
      <p:sp>
        <p:nvSpPr>
          <p:cNvPr id="45087" name="Rectangle 35"/>
          <p:cNvSpPr>
            <a:spLocks noChangeArrowheads="1"/>
          </p:cNvSpPr>
          <p:nvPr/>
        </p:nvSpPr>
        <p:spPr bwMode="auto">
          <a:xfrm>
            <a:off x="1155700" y="946150"/>
            <a:ext cx="338138" cy="458788"/>
          </a:xfrm>
          <a:prstGeom prst="rect">
            <a:avLst/>
          </a:prstGeom>
          <a:noFill/>
          <a:ln w="9525">
            <a:noFill/>
            <a:miter lim="800000"/>
            <a:headEnd/>
            <a:tailEnd/>
          </a:ln>
        </p:spPr>
        <p:txBody>
          <a:bodyPr/>
          <a:lstStyle/>
          <a:p>
            <a:endParaRPr lang="en-US"/>
          </a:p>
        </p:txBody>
      </p:sp>
      <p:sp>
        <p:nvSpPr>
          <p:cNvPr id="74788" name="Rectangle 36"/>
          <p:cNvSpPr>
            <a:spLocks noChangeArrowheads="1"/>
          </p:cNvSpPr>
          <p:nvPr/>
        </p:nvSpPr>
        <p:spPr bwMode="auto">
          <a:xfrm>
            <a:off x="1308100" y="1012825"/>
            <a:ext cx="152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5</a:t>
            </a:r>
            <a:endParaRPr lang="en-US" sz="1600">
              <a:effectLst>
                <a:outerShdw blurRad="38100" dist="38100" dir="2700000" algn="tl">
                  <a:srgbClr val="C0C0C0"/>
                </a:outerShdw>
              </a:effectLst>
              <a:latin typeface="Impact" pitchFamily="34" charset="0"/>
              <a:cs typeface="+mn-cs"/>
            </a:endParaRPr>
          </a:p>
        </p:txBody>
      </p:sp>
      <p:grpSp>
        <p:nvGrpSpPr>
          <p:cNvPr id="45089" name="Group 114"/>
          <p:cNvGrpSpPr>
            <a:grpSpLocks/>
          </p:cNvGrpSpPr>
          <p:nvPr/>
        </p:nvGrpSpPr>
        <p:grpSpPr bwMode="auto">
          <a:xfrm>
            <a:off x="2760663" y="2554288"/>
            <a:ext cx="3633787" cy="2660650"/>
            <a:chOff x="1448" y="1356"/>
            <a:chExt cx="2960" cy="2189"/>
          </a:xfrm>
        </p:grpSpPr>
        <p:sp>
          <p:nvSpPr>
            <p:cNvPr id="45354" name="Freeform 37"/>
            <p:cNvSpPr>
              <a:spLocks/>
            </p:cNvSpPr>
            <p:nvPr/>
          </p:nvSpPr>
          <p:spPr bwMode="auto">
            <a:xfrm>
              <a:off x="1448" y="1356"/>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0 w 24"/>
                <a:gd name="T27" fmla="*/ 20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7"/>
                  </a:lnTo>
                  <a:lnTo>
                    <a:pt x="0" y="12"/>
                  </a:lnTo>
                  <a:lnTo>
                    <a:pt x="1" y="17"/>
                  </a:lnTo>
                  <a:lnTo>
                    <a:pt x="4" y="21"/>
                  </a:lnTo>
                  <a:lnTo>
                    <a:pt x="7" y="23"/>
                  </a:lnTo>
                  <a:lnTo>
                    <a:pt x="12" y="24"/>
                  </a:lnTo>
                  <a:lnTo>
                    <a:pt x="17" y="23"/>
                  </a:lnTo>
                  <a:lnTo>
                    <a:pt x="20" y="20"/>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355" name="Freeform 38"/>
            <p:cNvSpPr>
              <a:spLocks/>
            </p:cNvSpPr>
            <p:nvPr/>
          </p:nvSpPr>
          <p:spPr bwMode="auto">
            <a:xfrm>
              <a:off x="1487" y="1384"/>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4 h 24"/>
                <a:gd name="T22" fmla="*/ 12 w 24"/>
                <a:gd name="T23" fmla="*/ 24 h 24"/>
                <a:gd name="T24" fmla="*/ 16 w 24"/>
                <a:gd name="T25" fmla="*/ 24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4"/>
                  </a:lnTo>
                  <a:lnTo>
                    <a:pt x="12" y="24"/>
                  </a:lnTo>
                  <a:lnTo>
                    <a:pt x="16" y="24"/>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56" name="Freeform 39"/>
            <p:cNvSpPr>
              <a:spLocks/>
            </p:cNvSpPr>
            <p:nvPr/>
          </p:nvSpPr>
          <p:spPr bwMode="auto">
            <a:xfrm>
              <a:off x="1525" y="1413"/>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57" name="Freeform 40"/>
            <p:cNvSpPr>
              <a:spLocks/>
            </p:cNvSpPr>
            <p:nvPr/>
          </p:nvSpPr>
          <p:spPr bwMode="auto">
            <a:xfrm>
              <a:off x="1564" y="1441"/>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4 h 24"/>
                <a:gd name="T22" fmla="*/ 12 w 24"/>
                <a:gd name="T23" fmla="*/ 24 h 24"/>
                <a:gd name="T24" fmla="*/ 17 w 24"/>
                <a:gd name="T25" fmla="*/ 24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8"/>
                  </a:lnTo>
                  <a:lnTo>
                    <a:pt x="0" y="12"/>
                  </a:lnTo>
                  <a:lnTo>
                    <a:pt x="1" y="17"/>
                  </a:lnTo>
                  <a:lnTo>
                    <a:pt x="3" y="21"/>
                  </a:lnTo>
                  <a:lnTo>
                    <a:pt x="7" y="24"/>
                  </a:lnTo>
                  <a:lnTo>
                    <a:pt x="12" y="24"/>
                  </a:lnTo>
                  <a:lnTo>
                    <a:pt x="17" y="24"/>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58" name="Freeform 41"/>
            <p:cNvSpPr>
              <a:spLocks/>
            </p:cNvSpPr>
            <p:nvPr/>
          </p:nvSpPr>
          <p:spPr bwMode="auto">
            <a:xfrm>
              <a:off x="1603" y="1470"/>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0 w 24"/>
                <a:gd name="T11" fmla="*/ 7 h 24"/>
                <a:gd name="T12" fmla="*/ 0 w 24"/>
                <a:gd name="T13" fmla="*/ 12 h 24"/>
                <a:gd name="T14" fmla="*/ 0 w 24"/>
                <a:gd name="T15" fmla="*/ 17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0" y="7"/>
                  </a:lnTo>
                  <a:lnTo>
                    <a:pt x="0" y="12"/>
                  </a:lnTo>
                  <a:lnTo>
                    <a:pt x="0" y="17"/>
                  </a:lnTo>
                  <a:lnTo>
                    <a:pt x="3" y="20"/>
                  </a:lnTo>
                  <a:lnTo>
                    <a:pt x="7" y="23"/>
                  </a:lnTo>
                  <a:lnTo>
                    <a:pt x="12" y="24"/>
                  </a:lnTo>
                  <a:lnTo>
                    <a:pt x="16"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59" name="Freeform 42"/>
            <p:cNvSpPr>
              <a:spLocks/>
            </p:cNvSpPr>
            <p:nvPr/>
          </p:nvSpPr>
          <p:spPr bwMode="auto">
            <a:xfrm>
              <a:off x="1641" y="1498"/>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60" name="Freeform 43"/>
            <p:cNvSpPr>
              <a:spLocks/>
            </p:cNvSpPr>
            <p:nvPr/>
          </p:nvSpPr>
          <p:spPr bwMode="auto">
            <a:xfrm>
              <a:off x="1680" y="1527"/>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7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61" name="Freeform 44"/>
            <p:cNvSpPr>
              <a:spLocks/>
            </p:cNvSpPr>
            <p:nvPr/>
          </p:nvSpPr>
          <p:spPr bwMode="auto">
            <a:xfrm>
              <a:off x="1718" y="1555"/>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4 w 24"/>
                <a:gd name="T29" fmla="*/ 17 h 24"/>
                <a:gd name="T30" fmla="*/ 24 w 24"/>
                <a:gd name="T31" fmla="*/ 12 h 24"/>
                <a:gd name="T32" fmla="*/ 24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4" y="17"/>
                  </a:lnTo>
                  <a:lnTo>
                    <a:pt x="24" y="12"/>
                  </a:lnTo>
                  <a:lnTo>
                    <a:pt x="24" y="8"/>
                  </a:lnTo>
                  <a:lnTo>
                    <a:pt x="21" y="4"/>
                  </a:lnTo>
                  <a:close/>
                </a:path>
              </a:pathLst>
            </a:custGeom>
            <a:solidFill>
              <a:srgbClr val="000000"/>
            </a:solidFill>
            <a:ln w="9525">
              <a:noFill/>
              <a:round/>
              <a:headEnd/>
              <a:tailEnd/>
            </a:ln>
          </p:spPr>
          <p:txBody>
            <a:bodyPr/>
            <a:lstStyle/>
            <a:p>
              <a:endParaRPr lang="en-US"/>
            </a:p>
          </p:txBody>
        </p:sp>
        <p:sp>
          <p:nvSpPr>
            <p:cNvPr id="45362" name="Freeform 45"/>
            <p:cNvSpPr>
              <a:spLocks/>
            </p:cNvSpPr>
            <p:nvPr/>
          </p:nvSpPr>
          <p:spPr bwMode="auto">
            <a:xfrm>
              <a:off x="1757" y="1584"/>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7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7"/>
                  </a:lnTo>
                  <a:lnTo>
                    <a:pt x="4" y="20"/>
                  </a:lnTo>
                  <a:lnTo>
                    <a:pt x="7"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63" name="Freeform 46"/>
            <p:cNvSpPr>
              <a:spLocks/>
            </p:cNvSpPr>
            <p:nvPr/>
          </p:nvSpPr>
          <p:spPr bwMode="auto">
            <a:xfrm>
              <a:off x="1796" y="1612"/>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64" name="Freeform 47"/>
            <p:cNvSpPr>
              <a:spLocks/>
            </p:cNvSpPr>
            <p:nvPr/>
          </p:nvSpPr>
          <p:spPr bwMode="auto">
            <a:xfrm>
              <a:off x="1834" y="1641"/>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6"/>
                  </a:lnTo>
                  <a:lnTo>
                    <a:pt x="4" y="20"/>
                  </a:lnTo>
                  <a:lnTo>
                    <a:pt x="8"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65" name="Freeform 48"/>
            <p:cNvSpPr>
              <a:spLocks/>
            </p:cNvSpPr>
            <p:nvPr/>
          </p:nvSpPr>
          <p:spPr bwMode="auto">
            <a:xfrm>
              <a:off x="1873" y="1669"/>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8"/>
                  </a:lnTo>
                  <a:lnTo>
                    <a:pt x="0" y="12"/>
                  </a:lnTo>
                  <a:lnTo>
                    <a:pt x="1" y="17"/>
                  </a:lnTo>
                  <a:lnTo>
                    <a:pt x="4" y="21"/>
                  </a:lnTo>
                  <a:lnTo>
                    <a:pt x="7"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66" name="Freeform 49"/>
            <p:cNvSpPr>
              <a:spLocks/>
            </p:cNvSpPr>
            <p:nvPr/>
          </p:nvSpPr>
          <p:spPr bwMode="auto">
            <a:xfrm>
              <a:off x="1912" y="1698"/>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67" name="Freeform 50"/>
            <p:cNvSpPr>
              <a:spLocks/>
            </p:cNvSpPr>
            <p:nvPr/>
          </p:nvSpPr>
          <p:spPr bwMode="auto">
            <a:xfrm>
              <a:off x="1950" y="1726"/>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68" name="Freeform 51"/>
            <p:cNvSpPr>
              <a:spLocks/>
            </p:cNvSpPr>
            <p:nvPr/>
          </p:nvSpPr>
          <p:spPr bwMode="auto">
            <a:xfrm>
              <a:off x="1989" y="1755"/>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69" name="Freeform 52"/>
            <p:cNvSpPr>
              <a:spLocks/>
            </p:cNvSpPr>
            <p:nvPr/>
          </p:nvSpPr>
          <p:spPr bwMode="auto">
            <a:xfrm>
              <a:off x="2028" y="1783"/>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0 w 24"/>
                <a:gd name="T11" fmla="*/ 8 h 24"/>
                <a:gd name="T12" fmla="*/ 0 w 24"/>
                <a:gd name="T13" fmla="*/ 12 h 24"/>
                <a:gd name="T14" fmla="*/ 0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0" y="8"/>
                  </a:lnTo>
                  <a:lnTo>
                    <a:pt x="0" y="12"/>
                  </a:lnTo>
                  <a:lnTo>
                    <a:pt x="0"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70" name="Freeform 53"/>
            <p:cNvSpPr>
              <a:spLocks/>
            </p:cNvSpPr>
            <p:nvPr/>
          </p:nvSpPr>
          <p:spPr bwMode="auto">
            <a:xfrm>
              <a:off x="2066" y="1812"/>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71" name="Freeform 54"/>
            <p:cNvSpPr>
              <a:spLocks/>
            </p:cNvSpPr>
            <p:nvPr/>
          </p:nvSpPr>
          <p:spPr bwMode="auto">
            <a:xfrm>
              <a:off x="2105" y="1840"/>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7"/>
                  </a:lnTo>
                  <a:lnTo>
                    <a:pt x="0" y="12"/>
                  </a:lnTo>
                  <a:lnTo>
                    <a:pt x="1" y="17"/>
                  </a:lnTo>
                  <a:lnTo>
                    <a:pt x="3" y="21"/>
                  </a:lnTo>
                  <a:lnTo>
                    <a:pt x="7" y="23"/>
                  </a:lnTo>
                  <a:lnTo>
                    <a:pt x="12" y="24"/>
                  </a:lnTo>
                  <a:lnTo>
                    <a:pt x="17"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372" name="Freeform 55"/>
            <p:cNvSpPr>
              <a:spLocks/>
            </p:cNvSpPr>
            <p:nvPr/>
          </p:nvSpPr>
          <p:spPr bwMode="auto">
            <a:xfrm>
              <a:off x="2143" y="1869"/>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4 w 24"/>
                <a:gd name="T29" fmla="*/ 16 h 24"/>
                <a:gd name="T30" fmla="*/ 24 w 24"/>
                <a:gd name="T31" fmla="*/ 12 h 24"/>
                <a:gd name="T32" fmla="*/ 24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6"/>
                  </a:lnTo>
                  <a:lnTo>
                    <a:pt x="4" y="20"/>
                  </a:lnTo>
                  <a:lnTo>
                    <a:pt x="8" y="23"/>
                  </a:lnTo>
                  <a:lnTo>
                    <a:pt x="12" y="24"/>
                  </a:lnTo>
                  <a:lnTo>
                    <a:pt x="17" y="23"/>
                  </a:lnTo>
                  <a:lnTo>
                    <a:pt x="21" y="20"/>
                  </a:lnTo>
                  <a:lnTo>
                    <a:pt x="24" y="16"/>
                  </a:lnTo>
                  <a:lnTo>
                    <a:pt x="24" y="12"/>
                  </a:lnTo>
                  <a:lnTo>
                    <a:pt x="24" y="7"/>
                  </a:lnTo>
                  <a:lnTo>
                    <a:pt x="21" y="3"/>
                  </a:lnTo>
                  <a:close/>
                </a:path>
              </a:pathLst>
            </a:custGeom>
            <a:solidFill>
              <a:srgbClr val="000000"/>
            </a:solidFill>
            <a:ln w="9525">
              <a:noFill/>
              <a:round/>
              <a:headEnd/>
              <a:tailEnd/>
            </a:ln>
          </p:spPr>
          <p:txBody>
            <a:bodyPr/>
            <a:lstStyle/>
            <a:p>
              <a:endParaRPr lang="en-US"/>
            </a:p>
          </p:txBody>
        </p:sp>
        <p:sp>
          <p:nvSpPr>
            <p:cNvPr id="45373" name="Freeform 56"/>
            <p:cNvSpPr>
              <a:spLocks/>
            </p:cNvSpPr>
            <p:nvPr/>
          </p:nvSpPr>
          <p:spPr bwMode="auto">
            <a:xfrm>
              <a:off x="2182" y="1897"/>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7"/>
                  </a:lnTo>
                  <a:lnTo>
                    <a:pt x="0" y="12"/>
                  </a:lnTo>
                  <a:lnTo>
                    <a:pt x="1" y="17"/>
                  </a:lnTo>
                  <a:lnTo>
                    <a:pt x="4" y="21"/>
                  </a:lnTo>
                  <a:lnTo>
                    <a:pt x="7" y="23"/>
                  </a:lnTo>
                  <a:lnTo>
                    <a:pt x="12" y="24"/>
                  </a:lnTo>
                  <a:lnTo>
                    <a:pt x="17" y="23"/>
                  </a:lnTo>
                  <a:lnTo>
                    <a:pt x="21" y="21"/>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374" name="Freeform 57"/>
            <p:cNvSpPr>
              <a:spLocks/>
            </p:cNvSpPr>
            <p:nvPr/>
          </p:nvSpPr>
          <p:spPr bwMode="auto">
            <a:xfrm>
              <a:off x="2221" y="1926"/>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75" name="Freeform 58"/>
            <p:cNvSpPr>
              <a:spLocks/>
            </p:cNvSpPr>
            <p:nvPr/>
          </p:nvSpPr>
          <p:spPr bwMode="auto">
            <a:xfrm>
              <a:off x="2259" y="1954"/>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376" name="Freeform 59"/>
            <p:cNvSpPr>
              <a:spLocks/>
            </p:cNvSpPr>
            <p:nvPr/>
          </p:nvSpPr>
          <p:spPr bwMode="auto">
            <a:xfrm>
              <a:off x="2298" y="1983"/>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7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6"/>
                  </a:lnTo>
                  <a:lnTo>
                    <a:pt x="4" y="20"/>
                  </a:lnTo>
                  <a:lnTo>
                    <a:pt x="7"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77" name="Freeform 60"/>
            <p:cNvSpPr>
              <a:spLocks/>
            </p:cNvSpPr>
            <p:nvPr/>
          </p:nvSpPr>
          <p:spPr bwMode="auto">
            <a:xfrm>
              <a:off x="2337" y="2011"/>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378" name="Freeform 61"/>
            <p:cNvSpPr>
              <a:spLocks/>
            </p:cNvSpPr>
            <p:nvPr/>
          </p:nvSpPr>
          <p:spPr bwMode="auto">
            <a:xfrm>
              <a:off x="2375" y="2040"/>
              <a:ext cx="24" cy="24"/>
            </a:xfrm>
            <a:custGeom>
              <a:avLst/>
              <a:gdLst>
                <a:gd name="T0" fmla="*/ 21 w 24"/>
                <a:gd name="T1" fmla="*/ 3 h 24"/>
                <a:gd name="T2" fmla="*/ 17 w 24"/>
                <a:gd name="T3" fmla="*/ 0 h 24"/>
                <a:gd name="T4" fmla="*/ 12 w 24"/>
                <a:gd name="T5" fmla="*/ 0 h 24"/>
                <a:gd name="T6" fmla="*/ 8 w 24"/>
                <a:gd name="T7" fmla="*/ 0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0"/>
                  </a:lnTo>
                  <a:lnTo>
                    <a:pt x="12" y="0"/>
                  </a:lnTo>
                  <a:lnTo>
                    <a:pt x="8" y="0"/>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79" name="Freeform 62"/>
            <p:cNvSpPr>
              <a:spLocks/>
            </p:cNvSpPr>
            <p:nvPr/>
          </p:nvSpPr>
          <p:spPr bwMode="auto">
            <a:xfrm>
              <a:off x="2414" y="2068"/>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7"/>
                  </a:lnTo>
                  <a:lnTo>
                    <a:pt x="0" y="12"/>
                  </a:lnTo>
                  <a:lnTo>
                    <a:pt x="1" y="17"/>
                  </a:lnTo>
                  <a:lnTo>
                    <a:pt x="3" y="21"/>
                  </a:lnTo>
                  <a:lnTo>
                    <a:pt x="7" y="23"/>
                  </a:lnTo>
                  <a:lnTo>
                    <a:pt x="12" y="24"/>
                  </a:lnTo>
                  <a:lnTo>
                    <a:pt x="17"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380" name="Freeform 63"/>
            <p:cNvSpPr>
              <a:spLocks/>
            </p:cNvSpPr>
            <p:nvPr/>
          </p:nvSpPr>
          <p:spPr bwMode="auto">
            <a:xfrm>
              <a:off x="2453" y="2096"/>
              <a:ext cx="24" cy="25"/>
            </a:xfrm>
            <a:custGeom>
              <a:avLst/>
              <a:gdLst>
                <a:gd name="T0" fmla="*/ 20 w 24"/>
                <a:gd name="T1" fmla="*/ 4 h 25"/>
                <a:gd name="T2" fmla="*/ 16 w 24"/>
                <a:gd name="T3" fmla="*/ 1 h 25"/>
                <a:gd name="T4" fmla="*/ 12 w 24"/>
                <a:gd name="T5" fmla="*/ 0 h 25"/>
                <a:gd name="T6" fmla="*/ 7 w 24"/>
                <a:gd name="T7" fmla="*/ 1 h 25"/>
                <a:gd name="T8" fmla="*/ 3 w 24"/>
                <a:gd name="T9" fmla="*/ 4 h 25"/>
                <a:gd name="T10" fmla="*/ 1 w 24"/>
                <a:gd name="T11" fmla="*/ 8 h 25"/>
                <a:gd name="T12" fmla="*/ 0 w 24"/>
                <a:gd name="T13" fmla="*/ 12 h 25"/>
                <a:gd name="T14" fmla="*/ 1 w 24"/>
                <a:gd name="T15" fmla="*/ 17 h 25"/>
                <a:gd name="T16" fmla="*/ 3 w 24"/>
                <a:gd name="T17" fmla="*/ 21 h 25"/>
                <a:gd name="T18" fmla="*/ 3 w 24"/>
                <a:gd name="T19" fmla="*/ 21 h 25"/>
                <a:gd name="T20" fmla="*/ 7 w 24"/>
                <a:gd name="T21" fmla="*/ 24 h 25"/>
                <a:gd name="T22" fmla="*/ 12 w 24"/>
                <a:gd name="T23" fmla="*/ 25 h 25"/>
                <a:gd name="T24" fmla="*/ 16 w 24"/>
                <a:gd name="T25" fmla="*/ 24 h 25"/>
                <a:gd name="T26" fmla="*/ 20 w 24"/>
                <a:gd name="T27" fmla="*/ 21 h 25"/>
                <a:gd name="T28" fmla="*/ 23 w 24"/>
                <a:gd name="T29" fmla="*/ 17 h 25"/>
                <a:gd name="T30" fmla="*/ 24 w 24"/>
                <a:gd name="T31" fmla="*/ 13 h 25"/>
                <a:gd name="T32" fmla="*/ 23 w 24"/>
                <a:gd name="T33" fmla="*/ 8 h 25"/>
                <a:gd name="T34" fmla="*/ 20 w 24"/>
                <a:gd name="T35" fmla="*/ 4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5"/>
                <a:gd name="T56" fmla="*/ 24 w 24"/>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5">
                  <a:moveTo>
                    <a:pt x="20" y="4"/>
                  </a:moveTo>
                  <a:lnTo>
                    <a:pt x="16" y="1"/>
                  </a:lnTo>
                  <a:lnTo>
                    <a:pt x="12" y="0"/>
                  </a:lnTo>
                  <a:lnTo>
                    <a:pt x="7" y="1"/>
                  </a:lnTo>
                  <a:lnTo>
                    <a:pt x="3" y="4"/>
                  </a:lnTo>
                  <a:lnTo>
                    <a:pt x="1" y="8"/>
                  </a:lnTo>
                  <a:lnTo>
                    <a:pt x="0" y="12"/>
                  </a:lnTo>
                  <a:lnTo>
                    <a:pt x="1" y="17"/>
                  </a:lnTo>
                  <a:lnTo>
                    <a:pt x="3" y="21"/>
                  </a:lnTo>
                  <a:lnTo>
                    <a:pt x="7" y="24"/>
                  </a:lnTo>
                  <a:lnTo>
                    <a:pt x="12" y="25"/>
                  </a:lnTo>
                  <a:lnTo>
                    <a:pt x="16" y="24"/>
                  </a:lnTo>
                  <a:lnTo>
                    <a:pt x="20" y="21"/>
                  </a:lnTo>
                  <a:lnTo>
                    <a:pt x="23" y="17"/>
                  </a:lnTo>
                  <a:lnTo>
                    <a:pt x="24" y="13"/>
                  </a:lnTo>
                  <a:lnTo>
                    <a:pt x="23" y="8"/>
                  </a:lnTo>
                  <a:lnTo>
                    <a:pt x="20" y="4"/>
                  </a:lnTo>
                  <a:close/>
                </a:path>
              </a:pathLst>
            </a:custGeom>
            <a:solidFill>
              <a:srgbClr val="000000"/>
            </a:solidFill>
            <a:ln w="9525">
              <a:noFill/>
              <a:round/>
              <a:headEnd/>
              <a:tailEnd/>
            </a:ln>
          </p:spPr>
          <p:txBody>
            <a:bodyPr/>
            <a:lstStyle/>
            <a:p>
              <a:endParaRPr lang="en-US"/>
            </a:p>
          </p:txBody>
        </p:sp>
        <p:sp>
          <p:nvSpPr>
            <p:cNvPr id="45381" name="Freeform 64"/>
            <p:cNvSpPr>
              <a:spLocks/>
            </p:cNvSpPr>
            <p:nvPr/>
          </p:nvSpPr>
          <p:spPr bwMode="auto">
            <a:xfrm>
              <a:off x="2491" y="2125"/>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82" name="Freeform 65"/>
            <p:cNvSpPr>
              <a:spLocks/>
            </p:cNvSpPr>
            <p:nvPr/>
          </p:nvSpPr>
          <p:spPr bwMode="auto">
            <a:xfrm>
              <a:off x="2530" y="2153"/>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4 h 24"/>
                <a:gd name="T22" fmla="*/ 12 w 24"/>
                <a:gd name="T23" fmla="*/ 24 h 24"/>
                <a:gd name="T24" fmla="*/ 17 w 24"/>
                <a:gd name="T25" fmla="*/ 24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8"/>
                  </a:lnTo>
                  <a:lnTo>
                    <a:pt x="0" y="12"/>
                  </a:lnTo>
                  <a:lnTo>
                    <a:pt x="1" y="17"/>
                  </a:lnTo>
                  <a:lnTo>
                    <a:pt x="3" y="21"/>
                  </a:lnTo>
                  <a:lnTo>
                    <a:pt x="7" y="24"/>
                  </a:lnTo>
                  <a:lnTo>
                    <a:pt x="12" y="24"/>
                  </a:lnTo>
                  <a:lnTo>
                    <a:pt x="17" y="24"/>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83" name="Freeform 66"/>
            <p:cNvSpPr>
              <a:spLocks/>
            </p:cNvSpPr>
            <p:nvPr/>
          </p:nvSpPr>
          <p:spPr bwMode="auto">
            <a:xfrm>
              <a:off x="2568" y="2182"/>
              <a:ext cx="25" cy="24"/>
            </a:xfrm>
            <a:custGeom>
              <a:avLst/>
              <a:gdLst>
                <a:gd name="T0" fmla="*/ 21 w 25"/>
                <a:gd name="T1" fmla="*/ 3 h 24"/>
                <a:gd name="T2" fmla="*/ 17 w 25"/>
                <a:gd name="T3" fmla="*/ 1 h 24"/>
                <a:gd name="T4" fmla="*/ 12 w 25"/>
                <a:gd name="T5" fmla="*/ 0 h 24"/>
                <a:gd name="T6" fmla="*/ 8 w 25"/>
                <a:gd name="T7" fmla="*/ 1 h 24"/>
                <a:gd name="T8" fmla="*/ 4 w 25"/>
                <a:gd name="T9" fmla="*/ 3 h 24"/>
                <a:gd name="T10" fmla="*/ 1 w 25"/>
                <a:gd name="T11" fmla="*/ 7 h 24"/>
                <a:gd name="T12" fmla="*/ 0 w 25"/>
                <a:gd name="T13" fmla="*/ 12 h 24"/>
                <a:gd name="T14" fmla="*/ 1 w 25"/>
                <a:gd name="T15" fmla="*/ 17 h 24"/>
                <a:gd name="T16" fmla="*/ 4 w 25"/>
                <a:gd name="T17" fmla="*/ 20 h 24"/>
                <a:gd name="T18" fmla="*/ 4 w 25"/>
                <a:gd name="T19" fmla="*/ 20 h 24"/>
                <a:gd name="T20" fmla="*/ 8 w 25"/>
                <a:gd name="T21" fmla="*/ 23 h 24"/>
                <a:gd name="T22" fmla="*/ 13 w 25"/>
                <a:gd name="T23" fmla="*/ 24 h 24"/>
                <a:gd name="T24" fmla="*/ 17 w 25"/>
                <a:gd name="T25" fmla="*/ 23 h 24"/>
                <a:gd name="T26" fmla="*/ 21 w 25"/>
                <a:gd name="T27" fmla="*/ 20 h 24"/>
                <a:gd name="T28" fmla="*/ 24 w 25"/>
                <a:gd name="T29" fmla="*/ 17 h 24"/>
                <a:gd name="T30" fmla="*/ 25 w 25"/>
                <a:gd name="T31" fmla="*/ 12 h 24"/>
                <a:gd name="T32" fmla="*/ 24 w 25"/>
                <a:gd name="T33" fmla="*/ 7 h 24"/>
                <a:gd name="T34" fmla="*/ 21 w 25"/>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4"/>
                <a:gd name="T56" fmla="*/ 25 w 2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4">
                  <a:moveTo>
                    <a:pt x="21" y="3"/>
                  </a:moveTo>
                  <a:lnTo>
                    <a:pt x="17" y="1"/>
                  </a:lnTo>
                  <a:lnTo>
                    <a:pt x="12" y="0"/>
                  </a:lnTo>
                  <a:lnTo>
                    <a:pt x="8" y="1"/>
                  </a:lnTo>
                  <a:lnTo>
                    <a:pt x="4" y="3"/>
                  </a:lnTo>
                  <a:lnTo>
                    <a:pt x="1" y="7"/>
                  </a:lnTo>
                  <a:lnTo>
                    <a:pt x="0" y="12"/>
                  </a:lnTo>
                  <a:lnTo>
                    <a:pt x="1" y="17"/>
                  </a:lnTo>
                  <a:lnTo>
                    <a:pt x="4" y="20"/>
                  </a:lnTo>
                  <a:lnTo>
                    <a:pt x="8" y="23"/>
                  </a:lnTo>
                  <a:lnTo>
                    <a:pt x="13" y="24"/>
                  </a:lnTo>
                  <a:lnTo>
                    <a:pt x="17" y="23"/>
                  </a:lnTo>
                  <a:lnTo>
                    <a:pt x="21" y="20"/>
                  </a:lnTo>
                  <a:lnTo>
                    <a:pt x="24" y="17"/>
                  </a:lnTo>
                  <a:lnTo>
                    <a:pt x="25" y="12"/>
                  </a:lnTo>
                  <a:lnTo>
                    <a:pt x="24" y="7"/>
                  </a:lnTo>
                  <a:lnTo>
                    <a:pt x="21" y="3"/>
                  </a:lnTo>
                  <a:close/>
                </a:path>
              </a:pathLst>
            </a:custGeom>
            <a:solidFill>
              <a:srgbClr val="000000"/>
            </a:solidFill>
            <a:ln w="9525">
              <a:noFill/>
              <a:round/>
              <a:headEnd/>
              <a:tailEnd/>
            </a:ln>
          </p:spPr>
          <p:txBody>
            <a:bodyPr/>
            <a:lstStyle/>
            <a:p>
              <a:endParaRPr lang="en-US"/>
            </a:p>
          </p:txBody>
        </p:sp>
        <p:sp>
          <p:nvSpPr>
            <p:cNvPr id="45384" name="Freeform 67"/>
            <p:cNvSpPr>
              <a:spLocks/>
            </p:cNvSpPr>
            <p:nvPr/>
          </p:nvSpPr>
          <p:spPr bwMode="auto">
            <a:xfrm>
              <a:off x="2607" y="2210"/>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8"/>
                  </a:lnTo>
                  <a:lnTo>
                    <a:pt x="0" y="12"/>
                  </a:lnTo>
                  <a:lnTo>
                    <a:pt x="1" y="17"/>
                  </a:lnTo>
                  <a:lnTo>
                    <a:pt x="4" y="21"/>
                  </a:lnTo>
                  <a:lnTo>
                    <a:pt x="7"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85" name="Freeform 68"/>
            <p:cNvSpPr>
              <a:spLocks/>
            </p:cNvSpPr>
            <p:nvPr/>
          </p:nvSpPr>
          <p:spPr bwMode="auto">
            <a:xfrm>
              <a:off x="2646" y="2239"/>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7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7"/>
                  </a:lnTo>
                  <a:lnTo>
                    <a:pt x="3" y="20"/>
                  </a:lnTo>
                  <a:lnTo>
                    <a:pt x="7" y="23"/>
                  </a:lnTo>
                  <a:lnTo>
                    <a:pt x="12" y="24"/>
                  </a:lnTo>
                  <a:lnTo>
                    <a:pt x="16"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86" name="Freeform 69"/>
            <p:cNvSpPr>
              <a:spLocks/>
            </p:cNvSpPr>
            <p:nvPr/>
          </p:nvSpPr>
          <p:spPr bwMode="auto">
            <a:xfrm>
              <a:off x="2684" y="2267"/>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87" name="Freeform 70"/>
            <p:cNvSpPr>
              <a:spLocks/>
            </p:cNvSpPr>
            <p:nvPr/>
          </p:nvSpPr>
          <p:spPr bwMode="auto">
            <a:xfrm>
              <a:off x="2723" y="2296"/>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7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7"/>
                  </a:lnTo>
                  <a:lnTo>
                    <a:pt x="4" y="20"/>
                  </a:lnTo>
                  <a:lnTo>
                    <a:pt x="7"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88" name="Freeform 71"/>
            <p:cNvSpPr>
              <a:spLocks/>
            </p:cNvSpPr>
            <p:nvPr/>
          </p:nvSpPr>
          <p:spPr bwMode="auto">
            <a:xfrm>
              <a:off x="2762" y="2324"/>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89" name="Freeform 72"/>
            <p:cNvSpPr>
              <a:spLocks/>
            </p:cNvSpPr>
            <p:nvPr/>
          </p:nvSpPr>
          <p:spPr bwMode="auto">
            <a:xfrm>
              <a:off x="2800" y="2353"/>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90" name="Freeform 73"/>
            <p:cNvSpPr>
              <a:spLocks/>
            </p:cNvSpPr>
            <p:nvPr/>
          </p:nvSpPr>
          <p:spPr bwMode="auto">
            <a:xfrm>
              <a:off x="2839" y="2381"/>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8"/>
                  </a:lnTo>
                  <a:lnTo>
                    <a:pt x="0" y="12"/>
                  </a:lnTo>
                  <a:lnTo>
                    <a:pt x="1" y="17"/>
                  </a:lnTo>
                  <a:lnTo>
                    <a:pt x="3" y="21"/>
                  </a:lnTo>
                  <a:lnTo>
                    <a:pt x="7" y="23"/>
                  </a:lnTo>
                  <a:lnTo>
                    <a:pt x="12" y="24"/>
                  </a:lnTo>
                  <a:lnTo>
                    <a:pt x="17"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91" name="Freeform 74"/>
            <p:cNvSpPr>
              <a:spLocks/>
            </p:cNvSpPr>
            <p:nvPr/>
          </p:nvSpPr>
          <p:spPr bwMode="auto">
            <a:xfrm>
              <a:off x="2878" y="2410"/>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92" name="Freeform 75"/>
            <p:cNvSpPr>
              <a:spLocks/>
            </p:cNvSpPr>
            <p:nvPr/>
          </p:nvSpPr>
          <p:spPr bwMode="auto">
            <a:xfrm>
              <a:off x="2916" y="2438"/>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393" name="Freeform 76"/>
            <p:cNvSpPr>
              <a:spLocks/>
            </p:cNvSpPr>
            <p:nvPr/>
          </p:nvSpPr>
          <p:spPr bwMode="auto">
            <a:xfrm>
              <a:off x="2955" y="2467"/>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394" name="Freeform 77"/>
            <p:cNvSpPr>
              <a:spLocks/>
            </p:cNvSpPr>
            <p:nvPr/>
          </p:nvSpPr>
          <p:spPr bwMode="auto">
            <a:xfrm>
              <a:off x="2993" y="2495"/>
              <a:ext cx="25" cy="24"/>
            </a:xfrm>
            <a:custGeom>
              <a:avLst/>
              <a:gdLst>
                <a:gd name="T0" fmla="*/ 21 w 25"/>
                <a:gd name="T1" fmla="*/ 4 h 24"/>
                <a:gd name="T2" fmla="*/ 17 w 25"/>
                <a:gd name="T3" fmla="*/ 1 h 24"/>
                <a:gd name="T4" fmla="*/ 12 w 25"/>
                <a:gd name="T5" fmla="*/ 0 h 24"/>
                <a:gd name="T6" fmla="*/ 8 w 25"/>
                <a:gd name="T7" fmla="*/ 1 h 24"/>
                <a:gd name="T8" fmla="*/ 4 w 25"/>
                <a:gd name="T9" fmla="*/ 4 h 24"/>
                <a:gd name="T10" fmla="*/ 1 w 25"/>
                <a:gd name="T11" fmla="*/ 8 h 24"/>
                <a:gd name="T12" fmla="*/ 0 w 25"/>
                <a:gd name="T13" fmla="*/ 12 h 24"/>
                <a:gd name="T14" fmla="*/ 1 w 25"/>
                <a:gd name="T15" fmla="*/ 17 h 24"/>
                <a:gd name="T16" fmla="*/ 4 w 25"/>
                <a:gd name="T17" fmla="*/ 21 h 24"/>
                <a:gd name="T18" fmla="*/ 4 w 25"/>
                <a:gd name="T19" fmla="*/ 21 h 24"/>
                <a:gd name="T20" fmla="*/ 8 w 25"/>
                <a:gd name="T21" fmla="*/ 23 h 24"/>
                <a:gd name="T22" fmla="*/ 13 w 25"/>
                <a:gd name="T23" fmla="*/ 24 h 24"/>
                <a:gd name="T24" fmla="*/ 17 w 25"/>
                <a:gd name="T25" fmla="*/ 23 h 24"/>
                <a:gd name="T26" fmla="*/ 21 w 25"/>
                <a:gd name="T27" fmla="*/ 21 h 24"/>
                <a:gd name="T28" fmla="*/ 24 w 25"/>
                <a:gd name="T29" fmla="*/ 17 h 24"/>
                <a:gd name="T30" fmla="*/ 25 w 25"/>
                <a:gd name="T31" fmla="*/ 12 h 24"/>
                <a:gd name="T32" fmla="*/ 24 w 25"/>
                <a:gd name="T33" fmla="*/ 8 h 24"/>
                <a:gd name="T34" fmla="*/ 21 w 25"/>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4"/>
                <a:gd name="T56" fmla="*/ 25 w 2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4">
                  <a:moveTo>
                    <a:pt x="21" y="4"/>
                  </a:moveTo>
                  <a:lnTo>
                    <a:pt x="17" y="1"/>
                  </a:lnTo>
                  <a:lnTo>
                    <a:pt x="12" y="0"/>
                  </a:lnTo>
                  <a:lnTo>
                    <a:pt x="8" y="1"/>
                  </a:lnTo>
                  <a:lnTo>
                    <a:pt x="4" y="4"/>
                  </a:lnTo>
                  <a:lnTo>
                    <a:pt x="1" y="8"/>
                  </a:lnTo>
                  <a:lnTo>
                    <a:pt x="0" y="12"/>
                  </a:lnTo>
                  <a:lnTo>
                    <a:pt x="1" y="17"/>
                  </a:lnTo>
                  <a:lnTo>
                    <a:pt x="4" y="21"/>
                  </a:lnTo>
                  <a:lnTo>
                    <a:pt x="8" y="23"/>
                  </a:lnTo>
                  <a:lnTo>
                    <a:pt x="13" y="24"/>
                  </a:lnTo>
                  <a:lnTo>
                    <a:pt x="17" y="23"/>
                  </a:lnTo>
                  <a:lnTo>
                    <a:pt x="21" y="21"/>
                  </a:lnTo>
                  <a:lnTo>
                    <a:pt x="24" y="17"/>
                  </a:lnTo>
                  <a:lnTo>
                    <a:pt x="25" y="12"/>
                  </a:lnTo>
                  <a:lnTo>
                    <a:pt x="24" y="8"/>
                  </a:lnTo>
                  <a:lnTo>
                    <a:pt x="21" y="4"/>
                  </a:lnTo>
                  <a:close/>
                </a:path>
              </a:pathLst>
            </a:custGeom>
            <a:solidFill>
              <a:srgbClr val="000000"/>
            </a:solidFill>
            <a:ln w="9525">
              <a:noFill/>
              <a:round/>
              <a:headEnd/>
              <a:tailEnd/>
            </a:ln>
          </p:spPr>
          <p:txBody>
            <a:bodyPr/>
            <a:lstStyle/>
            <a:p>
              <a:endParaRPr lang="en-US"/>
            </a:p>
          </p:txBody>
        </p:sp>
        <p:sp>
          <p:nvSpPr>
            <p:cNvPr id="45395" name="Freeform 78"/>
            <p:cNvSpPr>
              <a:spLocks/>
            </p:cNvSpPr>
            <p:nvPr/>
          </p:nvSpPr>
          <p:spPr bwMode="auto">
            <a:xfrm>
              <a:off x="3032" y="2524"/>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7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6"/>
                  </a:lnTo>
                  <a:lnTo>
                    <a:pt x="4" y="20"/>
                  </a:lnTo>
                  <a:lnTo>
                    <a:pt x="7"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96" name="Freeform 79"/>
            <p:cNvSpPr>
              <a:spLocks/>
            </p:cNvSpPr>
            <p:nvPr/>
          </p:nvSpPr>
          <p:spPr bwMode="auto">
            <a:xfrm>
              <a:off x="3071" y="2552"/>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397" name="Freeform 80"/>
            <p:cNvSpPr>
              <a:spLocks/>
            </p:cNvSpPr>
            <p:nvPr/>
          </p:nvSpPr>
          <p:spPr bwMode="auto">
            <a:xfrm>
              <a:off x="3109" y="2581"/>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398" name="Freeform 81"/>
            <p:cNvSpPr>
              <a:spLocks/>
            </p:cNvSpPr>
            <p:nvPr/>
          </p:nvSpPr>
          <p:spPr bwMode="auto">
            <a:xfrm>
              <a:off x="3148" y="2609"/>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7"/>
                  </a:lnTo>
                  <a:lnTo>
                    <a:pt x="0" y="12"/>
                  </a:lnTo>
                  <a:lnTo>
                    <a:pt x="1" y="17"/>
                  </a:lnTo>
                  <a:lnTo>
                    <a:pt x="4" y="21"/>
                  </a:lnTo>
                  <a:lnTo>
                    <a:pt x="7" y="23"/>
                  </a:lnTo>
                  <a:lnTo>
                    <a:pt x="12" y="24"/>
                  </a:lnTo>
                  <a:lnTo>
                    <a:pt x="17" y="23"/>
                  </a:lnTo>
                  <a:lnTo>
                    <a:pt x="21" y="21"/>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399" name="Freeform 82"/>
            <p:cNvSpPr>
              <a:spLocks/>
            </p:cNvSpPr>
            <p:nvPr/>
          </p:nvSpPr>
          <p:spPr bwMode="auto">
            <a:xfrm>
              <a:off x="3187" y="2638"/>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00" name="Freeform 83"/>
            <p:cNvSpPr>
              <a:spLocks/>
            </p:cNvSpPr>
            <p:nvPr/>
          </p:nvSpPr>
          <p:spPr bwMode="auto">
            <a:xfrm>
              <a:off x="3225" y="2666"/>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401" name="Freeform 84"/>
            <p:cNvSpPr>
              <a:spLocks/>
            </p:cNvSpPr>
            <p:nvPr/>
          </p:nvSpPr>
          <p:spPr bwMode="auto">
            <a:xfrm>
              <a:off x="3264" y="2695"/>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02" name="Freeform 85"/>
            <p:cNvSpPr>
              <a:spLocks/>
            </p:cNvSpPr>
            <p:nvPr/>
          </p:nvSpPr>
          <p:spPr bwMode="auto">
            <a:xfrm>
              <a:off x="3303" y="2723"/>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403" name="Freeform 86"/>
            <p:cNvSpPr>
              <a:spLocks/>
            </p:cNvSpPr>
            <p:nvPr/>
          </p:nvSpPr>
          <p:spPr bwMode="auto">
            <a:xfrm>
              <a:off x="3341" y="2752"/>
              <a:ext cx="24" cy="24"/>
            </a:xfrm>
            <a:custGeom>
              <a:avLst/>
              <a:gdLst>
                <a:gd name="T0" fmla="*/ 21 w 24"/>
                <a:gd name="T1" fmla="*/ 3 h 24"/>
                <a:gd name="T2" fmla="*/ 17 w 24"/>
                <a:gd name="T3" fmla="*/ 0 h 24"/>
                <a:gd name="T4" fmla="*/ 12 w 24"/>
                <a:gd name="T5" fmla="*/ 0 h 24"/>
                <a:gd name="T6" fmla="*/ 8 w 24"/>
                <a:gd name="T7" fmla="*/ 0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0"/>
                  </a:lnTo>
                  <a:lnTo>
                    <a:pt x="12" y="0"/>
                  </a:lnTo>
                  <a:lnTo>
                    <a:pt x="8" y="0"/>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404" name="Freeform 87"/>
            <p:cNvSpPr>
              <a:spLocks/>
            </p:cNvSpPr>
            <p:nvPr/>
          </p:nvSpPr>
          <p:spPr bwMode="auto">
            <a:xfrm>
              <a:off x="3380" y="2780"/>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7"/>
                  </a:lnTo>
                  <a:lnTo>
                    <a:pt x="0" y="12"/>
                  </a:lnTo>
                  <a:lnTo>
                    <a:pt x="1" y="17"/>
                  </a:lnTo>
                  <a:lnTo>
                    <a:pt x="3" y="21"/>
                  </a:lnTo>
                  <a:lnTo>
                    <a:pt x="7" y="23"/>
                  </a:lnTo>
                  <a:lnTo>
                    <a:pt x="12" y="24"/>
                  </a:lnTo>
                  <a:lnTo>
                    <a:pt x="17"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405" name="Freeform 88"/>
            <p:cNvSpPr>
              <a:spLocks/>
            </p:cNvSpPr>
            <p:nvPr/>
          </p:nvSpPr>
          <p:spPr bwMode="auto">
            <a:xfrm>
              <a:off x="3419" y="2809"/>
              <a:ext cx="24" cy="24"/>
            </a:xfrm>
            <a:custGeom>
              <a:avLst/>
              <a:gdLst>
                <a:gd name="T0" fmla="*/ 20 w 24"/>
                <a:gd name="T1" fmla="*/ 3 h 24"/>
                <a:gd name="T2" fmla="*/ 16 w 24"/>
                <a:gd name="T3" fmla="*/ 0 h 24"/>
                <a:gd name="T4" fmla="*/ 12 w 24"/>
                <a:gd name="T5" fmla="*/ 0 h 24"/>
                <a:gd name="T6" fmla="*/ 7 w 24"/>
                <a:gd name="T7" fmla="*/ 0 h 24"/>
                <a:gd name="T8" fmla="*/ 3 w 24"/>
                <a:gd name="T9" fmla="*/ 3 h 24"/>
                <a:gd name="T10" fmla="*/ 0 w 24"/>
                <a:gd name="T11" fmla="*/ 7 h 24"/>
                <a:gd name="T12" fmla="*/ 0 w 24"/>
                <a:gd name="T13" fmla="*/ 12 h 24"/>
                <a:gd name="T14" fmla="*/ 0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0"/>
                  </a:lnTo>
                  <a:lnTo>
                    <a:pt x="12" y="0"/>
                  </a:lnTo>
                  <a:lnTo>
                    <a:pt x="7" y="0"/>
                  </a:lnTo>
                  <a:lnTo>
                    <a:pt x="3" y="3"/>
                  </a:lnTo>
                  <a:lnTo>
                    <a:pt x="0" y="7"/>
                  </a:lnTo>
                  <a:lnTo>
                    <a:pt x="0" y="12"/>
                  </a:lnTo>
                  <a:lnTo>
                    <a:pt x="0"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06" name="Freeform 89"/>
            <p:cNvSpPr>
              <a:spLocks/>
            </p:cNvSpPr>
            <p:nvPr/>
          </p:nvSpPr>
          <p:spPr bwMode="auto">
            <a:xfrm>
              <a:off x="3457" y="2837"/>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21 w 24"/>
                <a:gd name="T37" fmla="*/ 3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21" y="3"/>
                  </a:moveTo>
                  <a:lnTo>
                    <a:pt x="17" y="1"/>
                  </a:lnTo>
                  <a:lnTo>
                    <a:pt x="12" y="0"/>
                  </a:lnTo>
                  <a:lnTo>
                    <a:pt x="7" y="1"/>
                  </a:lnTo>
                  <a:lnTo>
                    <a:pt x="4" y="3"/>
                  </a:lnTo>
                  <a:lnTo>
                    <a:pt x="1" y="7"/>
                  </a:lnTo>
                  <a:lnTo>
                    <a:pt x="0" y="12"/>
                  </a:lnTo>
                  <a:lnTo>
                    <a:pt x="1" y="17"/>
                  </a:lnTo>
                  <a:lnTo>
                    <a:pt x="4" y="20"/>
                  </a:lnTo>
                  <a:lnTo>
                    <a:pt x="4" y="21"/>
                  </a:lnTo>
                  <a:lnTo>
                    <a:pt x="7" y="23"/>
                  </a:lnTo>
                  <a:lnTo>
                    <a:pt x="12" y="24"/>
                  </a:lnTo>
                  <a:lnTo>
                    <a:pt x="17" y="23"/>
                  </a:lnTo>
                  <a:lnTo>
                    <a:pt x="21" y="21"/>
                  </a:lnTo>
                  <a:lnTo>
                    <a:pt x="23" y="17"/>
                  </a:lnTo>
                  <a:lnTo>
                    <a:pt x="24" y="12"/>
                  </a:lnTo>
                  <a:lnTo>
                    <a:pt x="23" y="7"/>
                  </a:lnTo>
                  <a:lnTo>
                    <a:pt x="21" y="4"/>
                  </a:lnTo>
                  <a:lnTo>
                    <a:pt x="21" y="3"/>
                  </a:lnTo>
                  <a:close/>
                </a:path>
              </a:pathLst>
            </a:custGeom>
            <a:solidFill>
              <a:srgbClr val="000000"/>
            </a:solidFill>
            <a:ln w="9525">
              <a:noFill/>
              <a:round/>
              <a:headEnd/>
              <a:tailEnd/>
            </a:ln>
          </p:spPr>
          <p:txBody>
            <a:bodyPr/>
            <a:lstStyle/>
            <a:p>
              <a:endParaRPr lang="en-US"/>
            </a:p>
          </p:txBody>
        </p:sp>
        <p:sp>
          <p:nvSpPr>
            <p:cNvPr id="45407" name="Freeform 90"/>
            <p:cNvSpPr>
              <a:spLocks/>
            </p:cNvSpPr>
            <p:nvPr/>
          </p:nvSpPr>
          <p:spPr bwMode="auto">
            <a:xfrm>
              <a:off x="3496" y="2865"/>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4 h 24"/>
                <a:gd name="T22" fmla="*/ 12 w 24"/>
                <a:gd name="T23" fmla="*/ 24 h 24"/>
                <a:gd name="T24" fmla="*/ 16 w 24"/>
                <a:gd name="T25" fmla="*/ 24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4"/>
                  </a:lnTo>
                  <a:lnTo>
                    <a:pt x="12" y="24"/>
                  </a:lnTo>
                  <a:lnTo>
                    <a:pt x="16" y="24"/>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408" name="Freeform 91"/>
            <p:cNvSpPr>
              <a:spLocks/>
            </p:cNvSpPr>
            <p:nvPr/>
          </p:nvSpPr>
          <p:spPr bwMode="auto">
            <a:xfrm>
              <a:off x="3534" y="2894"/>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4 w 24"/>
                <a:gd name="T29" fmla="*/ 17 h 24"/>
                <a:gd name="T30" fmla="*/ 24 w 24"/>
                <a:gd name="T31" fmla="*/ 12 h 24"/>
                <a:gd name="T32" fmla="*/ 24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7"/>
                  </a:lnTo>
                  <a:lnTo>
                    <a:pt x="4" y="20"/>
                  </a:lnTo>
                  <a:lnTo>
                    <a:pt x="8" y="23"/>
                  </a:lnTo>
                  <a:lnTo>
                    <a:pt x="12" y="24"/>
                  </a:lnTo>
                  <a:lnTo>
                    <a:pt x="17" y="23"/>
                  </a:lnTo>
                  <a:lnTo>
                    <a:pt x="21" y="20"/>
                  </a:lnTo>
                  <a:lnTo>
                    <a:pt x="24" y="17"/>
                  </a:lnTo>
                  <a:lnTo>
                    <a:pt x="24" y="12"/>
                  </a:lnTo>
                  <a:lnTo>
                    <a:pt x="24" y="7"/>
                  </a:lnTo>
                  <a:lnTo>
                    <a:pt x="21" y="3"/>
                  </a:lnTo>
                  <a:close/>
                </a:path>
              </a:pathLst>
            </a:custGeom>
            <a:solidFill>
              <a:srgbClr val="000000"/>
            </a:solidFill>
            <a:ln w="9525">
              <a:noFill/>
              <a:round/>
              <a:headEnd/>
              <a:tailEnd/>
            </a:ln>
          </p:spPr>
          <p:txBody>
            <a:bodyPr/>
            <a:lstStyle/>
            <a:p>
              <a:endParaRPr lang="en-US"/>
            </a:p>
          </p:txBody>
        </p:sp>
        <p:sp>
          <p:nvSpPr>
            <p:cNvPr id="45409" name="Freeform 92"/>
            <p:cNvSpPr>
              <a:spLocks/>
            </p:cNvSpPr>
            <p:nvPr/>
          </p:nvSpPr>
          <p:spPr bwMode="auto">
            <a:xfrm>
              <a:off x="3573" y="2922"/>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7 w 24"/>
                <a:gd name="T21" fmla="*/ 24 h 24"/>
                <a:gd name="T22" fmla="*/ 12 w 24"/>
                <a:gd name="T23" fmla="*/ 24 h 24"/>
                <a:gd name="T24" fmla="*/ 17 w 24"/>
                <a:gd name="T25" fmla="*/ 24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8"/>
                  </a:lnTo>
                  <a:lnTo>
                    <a:pt x="0" y="12"/>
                  </a:lnTo>
                  <a:lnTo>
                    <a:pt x="1" y="17"/>
                  </a:lnTo>
                  <a:lnTo>
                    <a:pt x="4" y="21"/>
                  </a:lnTo>
                  <a:lnTo>
                    <a:pt x="7" y="24"/>
                  </a:lnTo>
                  <a:lnTo>
                    <a:pt x="12" y="24"/>
                  </a:lnTo>
                  <a:lnTo>
                    <a:pt x="17" y="24"/>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410" name="Freeform 93"/>
            <p:cNvSpPr>
              <a:spLocks/>
            </p:cNvSpPr>
            <p:nvPr/>
          </p:nvSpPr>
          <p:spPr bwMode="auto">
            <a:xfrm>
              <a:off x="3612" y="2951"/>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7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7"/>
                  </a:lnTo>
                  <a:lnTo>
                    <a:pt x="3" y="20"/>
                  </a:lnTo>
                  <a:lnTo>
                    <a:pt x="7" y="23"/>
                  </a:lnTo>
                  <a:lnTo>
                    <a:pt x="12" y="24"/>
                  </a:lnTo>
                  <a:lnTo>
                    <a:pt x="16"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11" name="Freeform 94"/>
            <p:cNvSpPr>
              <a:spLocks/>
            </p:cNvSpPr>
            <p:nvPr/>
          </p:nvSpPr>
          <p:spPr bwMode="auto">
            <a:xfrm>
              <a:off x="3650" y="2979"/>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412" name="Freeform 95"/>
            <p:cNvSpPr>
              <a:spLocks/>
            </p:cNvSpPr>
            <p:nvPr/>
          </p:nvSpPr>
          <p:spPr bwMode="auto">
            <a:xfrm>
              <a:off x="3689" y="3008"/>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7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13" name="Freeform 96"/>
            <p:cNvSpPr>
              <a:spLocks/>
            </p:cNvSpPr>
            <p:nvPr/>
          </p:nvSpPr>
          <p:spPr bwMode="auto">
            <a:xfrm>
              <a:off x="3728" y="3036"/>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414" name="Freeform 97"/>
            <p:cNvSpPr>
              <a:spLocks/>
            </p:cNvSpPr>
            <p:nvPr/>
          </p:nvSpPr>
          <p:spPr bwMode="auto">
            <a:xfrm>
              <a:off x="3766" y="3065"/>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7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7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415" name="Freeform 98"/>
            <p:cNvSpPr>
              <a:spLocks/>
            </p:cNvSpPr>
            <p:nvPr/>
          </p:nvSpPr>
          <p:spPr bwMode="auto">
            <a:xfrm>
              <a:off x="3805" y="3093"/>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7" y="1"/>
                  </a:lnTo>
                  <a:lnTo>
                    <a:pt x="12" y="0"/>
                  </a:lnTo>
                  <a:lnTo>
                    <a:pt x="7" y="1"/>
                  </a:lnTo>
                  <a:lnTo>
                    <a:pt x="3" y="4"/>
                  </a:lnTo>
                  <a:lnTo>
                    <a:pt x="1" y="8"/>
                  </a:lnTo>
                  <a:lnTo>
                    <a:pt x="0" y="12"/>
                  </a:lnTo>
                  <a:lnTo>
                    <a:pt x="1" y="17"/>
                  </a:lnTo>
                  <a:lnTo>
                    <a:pt x="3" y="21"/>
                  </a:lnTo>
                  <a:lnTo>
                    <a:pt x="7" y="23"/>
                  </a:lnTo>
                  <a:lnTo>
                    <a:pt x="12" y="24"/>
                  </a:lnTo>
                  <a:lnTo>
                    <a:pt x="17"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416" name="Freeform 99"/>
            <p:cNvSpPr>
              <a:spLocks/>
            </p:cNvSpPr>
            <p:nvPr/>
          </p:nvSpPr>
          <p:spPr bwMode="auto">
            <a:xfrm>
              <a:off x="3844" y="3122"/>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0 w 24"/>
                <a:gd name="T11" fmla="*/ 7 h 24"/>
                <a:gd name="T12" fmla="*/ 0 w 24"/>
                <a:gd name="T13" fmla="*/ 12 h 24"/>
                <a:gd name="T14" fmla="*/ 0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7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0" y="7"/>
                  </a:lnTo>
                  <a:lnTo>
                    <a:pt x="0" y="12"/>
                  </a:lnTo>
                  <a:lnTo>
                    <a:pt x="0" y="16"/>
                  </a:lnTo>
                  <a:lnTo>
                    <a:pt x="3" y="20"/>
                  </a:lnTo>
                  <a:lnTo>
                    <a:pt x="7" y="23"/>
                  </a:lnTo>
                  <a:lnTo>
                    <a:pt x="12" y="24"/>
                  </a:lnTo>
                  <a:lnTo>
                    <a:pt x="16" y="23"/>
                  </a:lnTo>
                  <a:lnTo>
                    <a:pt x="20" y="20"/>
                  </a:lnTo>
                  <a:lnTo>
                    <a:pt x="23" y="17"/>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17" name="Freeform 100"/>
            <p:cNvSpPr>
              <a:spLocks/>
            </p:cNvSpPr>
            <p:nvPr/>
          </p:nvSpPr>
          <p:spPr bwMode="auto">
            <a:xfrm>
              <a:off x="3882" y="3150"/>
              <a:ext cx="24" cy="24"/>
            </a:xfrm>
            <a:custGeom>
              <a:avLst/>
              <a:gdLst>
                <a:gd name="T0" fmla="*/ 21 w 24"/>
                <a:gd name="T1" fmla="*/ 4 h 24"/>
                <a:gd name="T2" fmla="*/ 17 w 24"/>
                <a:gd name="T3" fmla="*/ 1 h 24"/>
                <a:gd name="T4" fmla="*/ 12 w 24"/>
                <a:gd name="T5" fmla="*/ 0 h 24"/>
                <a:gd name="T6" fmla="*/ 7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7" y="1"/>
                  </a:lnTo>
                  <a:lnTo>
                    <a:pt x="4" y="4"/>
                  </a:lnTo>
                  <a:lnTo>
                    <a:pt x="1" y="8"/>
                  </a:lnTo>
                  <a:lnTo>
                    <a:pt x="0" y="12"/>
                  </a:lnTo>
                  <a:lnTo>
                    <a:pt x="1" y="17"/>
                  </a:lnTo>
                  <a:lnTo>
                    <a:pt x="4" y="21"/>
                  </a:lnTo>
                  <a:lnTo>
                    <a:pt x="7" y="23"/>
                  </a:lnTo>
                  <a:lnTo>
                    <a:pt x="12" y="24"/>
                  </a:lnTo>
                  <a:lnTo>
                    <a:pt x="17" y="23"/>
                  </a:lnTo>
                  <a:lnTo>
                    <a:pt x="21" y="21"/>
                  </a:lnTo>
                  <a:lnTo>
                    <a:pt x="23" y="17"/>
                  </a:lnTo>
                  <a:lnTo>
                    <a:pt x="24" y="12"/>
                  </a:lnTo>
                  <a:lnTo>
                    <a:pt x="23" y="8"/>
                  </a:lnTo>
                  <a:lnTo>
                    <a:pt x="21" y="4"/>
                  </a:lnTo>
                  <a:close/>
                </a:path>
              </a:pathLst>
            </a:custGeom>
            <a:solidFill>
              <a:srgbClr val="000000"/>
            </a:solidFill>
            <a:ln w="9525">
              <a:noFill/>
              <a:round/>
              <a:headEnd/>
              <a:tailEnd/>
            </a:ln>
          </p:spPr>
          <p:txBody>
            <a:bodyPr/>
            <a:lstStyle/>
            <a:p>
              <a:endParaRPr lang="en-US"/>
            </a:p>
          </p:txBody>
        </p:sp>
        <p:sp>
          <p:nvSpPr>
            <p:cNvPr id="45418" name="Freeform 101"/>
            <p:cNvSpPr>
              <a:spLocks/>
            </p:cNvSpPr>
            <p:nvPr/>
          </p:nvSpPr>
          <p:spPr bwMode="auto">
            <a:xfrm>
              <a:off x="3921" y="3179"/>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19" name="Freeform 102"/>
            <p:cNvSpPr>
              <a:spLocks/>
            </p:cNvSpPr>
            <p:nvPr/>
          </p:nvSpPr>
          <p:spPr bwMode="auto">
            <a:xfrm>
              <a:off x="3959" y="3207"/>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8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4 w 24"/>
                <a:gd name="T29" fmla="*/ 17 h 24"/>
                <a:gd name="T30" fmla="*/ 24 w 24"/>
                <a:gd name="T31" fmla="*/ 12 h 24"/>
                <a:gd name="T32" fmla="*/ 24 w 24"/>
                <a:gd name="T33" fmla="*/ 8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8"/>
                  </a:lnTo>
                  <a:lnTo>
                    <a:pt x="0" y="12"/>
                  </a:lnTo>
                  <a:lnTo>
                    <a:pt x="1" y="17"/>
                  </a:lnTo>
                  <a:lnTo>
                    <a:pt x="4" y="21"/>
                  </a:lnTo>
                  <a:lnTo>
                    <a:pt x="8" y="23"/>
                  </a:lnTo>
                  <a:lnTo>
                    <a:pt x="12" y="24"/>
                  </a:lnTo>
                  <a:lnTo>
                    <a:pt x="17" y="23"/>
                  </a:lnTo>
                  <a:lnTo>
                    <a:pt x="21" y="21"/>
                  </a:lnTo>
                  <a:lnTo>
                    <a:pt x="24" y="17"/>
                  </a:lnTo>
                  <a:lnTo>
                    <a:pt x="24" y="12"/>
                  </a:lnTo>
                  <a:lnTo>
                    <a:pt x="24" y="8"/>
                  </a:lnTo>
                  <a:lnTo>
                    <a:pt x="21" y="4"/>
                  </a:lnTo>
                  <a:close/>
                </a:path>
              </a:pathLst>
            </a:custGeom>
            <a:solidFill>
              <a:srgbClr val="000000"/>
            </a:solidFill>
            <a:ln w="9525">
              <a:noFill/>
              <a:round/>
              <a:headEnd/>
              <a:tailEnd/>
            </a:ln>
          </p:spPr>
          <p:txBody>
            <a:bodyPr/>
            <a:lstStyle/>
            <a:p>
              <a:endParaRPr lang="en-US"/>
            </a:p>
          </p:txBody>
        </p:sp>
        <p:sp>
          <p:nvSpPr>
            <p:cNvPr id="45420" name="Freeform 103"/>
            <p:cNvSpPr>
              <a:spLocks/>
            </p:cNvSpPr>
            <p:nvPr/>
          </p:nvSpPr>
          <p:spPr bwMode="auto">
            <a:xfrm>
              <a:off x="3998" y="3236"/>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7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6"/>
                  </a:lnTo>
                  <a:lnTo>
                    <a:pt x="4" y="20"/>
                  </a:lnTo>
                  <a:lnTo>
                    <a:pt x="7"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421" name="Freeform 104"/>
            <p:cNvSpPr>
              <a:spLocks/>
            </p:cNvSpPr>
            <p:nvPr/>
          </p:nvSpPr>
          <p:spPr bwMode="auto">
            <a:xfrm>
              <a:off x="4037" y="3264"/>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8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8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close/>
                </a:path>
              </a:pathLst>
            </a:custGeom>
            <a:solidFill>
              <a:srgbClr val="000000"/>
            </a:solidFill>
            <a:ln w="9525">
              <a:noFill/>
              <a:round/>
              <a:headEnd/>
              <a:tailEnd/>
            </a:ln>
          </p:spPr>
          <p:txBody>
            <a:bodyPr/>
            <a:lstStyle/>
            <a:p>
              <a:endParaRPr lang="en-US"/>
            </a:p>
          </p:txBody>
        </p:sp>
        <p:sp>
          <p:nvSpPr>
            <p:cNvPr id="45422" name="Freeform 105"/>
            <p:cNvSpPr>
              <a:spLocks/>
            </p:cNvSpPr>
            <p:nvPr/>
          </p:nvSpPr>
          <p:spPr bwMode="auto">
            <a:xfrm>
              <a:off x="4075" y="3293"/>
              <a:ext cx="24" cy="24"/>
            </a:xfrm>
            <a:custGeom>
              <a:avLst/>
              <a:gdLst>
                <a:gd name="T0" fmla="*/ 21 w 24"/>
                <a:gd name="T1" fmla="*/ 3 h 24"/>
                <a:gd name="T2" fmla="*/ 17 w 24"/>
                <a:gd name="T3" fmla="*/ 1 h 24"/>
                <a:gd name="T4" fmla="*/ 12 w 24"/>
                <a:gd name="T5" fmla="*/ 0 h 24"/>
                <a:gd name="T6" fmla="*/ 8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8"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423" name="Freeform 106"/>
            <p:cNvSpPr>
              <a:spLocks/>
            </p:cNvSpPr>
            <p:nvPr/>
          </p:nvSpPr>
          <p:spPr bwMode="auto">
            <a:xfrm>
              <a:off x="4114" y="3321"/>
              <a:ext cx="24" cy="24"/>
            </a:xfrm>
            <a:custGeom>
              <a:avLst/>
              <a:gdLst>
                <a:gd name="T0" fmla="*/ 20 w 24"/>
                <a:gd name="T1" fmla="*/ 4 h 24"/>
                <a:gd name="T2" fmla="*/ 17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4 w 24"/>
                <a:gd name="T19" fmla="*/ 21 h 24"/>
                <a:gd name="T20" fmla="*/ 7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20 w 24"/>
                <a:gd name="T37" fmla="*/ 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4"/>
                <a:gd name="T59" fmla="*/ 24 w 24"/>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4">
                  <a:moveTo>
                    <a:pt x="20" y="4"/>
                  </a:moveTo>
                  <a:lnTo>
                    <a:pt x="17" y="1"/>
                  </a:lnTo>
                  <a:lnTo>
                    <a:pt x="12" y="0"/>
                  </a:lnTo>
                  <a:lnTo>
                    <a:pt x="7" y="1"/>
                  </a:lnTo>
                  <a:lnTo>
                    <a:pt x="3" y="4"/>
                  </a:lnTo>
                  <a:lnTo>
                    <a:pt x="1" y="7"/>
                  </a:lnTo>
                  <a:lnTo>
                    <a:pt x="0" y="12"/>
                  </a:lnTo>
                  <a:lnTo>
                    <a:pt x="1" y="17"/>
                  </a:lnTo>
                  <a:lnTo>
                    <a:pt x="3" y="21"/>
                  </a:lnTo>
                  <a:lnTo>
                    <a:pt x="4" y="21"/>
                  </a:lnTo>
                  <a:lnTo>
                    <a:pt x="7" y="23"/>
                  </a:lnTo>
                  <a:lnTo>
                    <a:pt x="12" y="24"/>
                  </a:lnTo>
                  <a:lnTo>
                    <a:pt x="17" y="23"/>
                  </a:lnTo>
                  <a:lnTo>
                    <a:pt x="21" y="21"/>
                  </a:lnTo>
                  <a:lnTo>
                    <a:pt x="23" y="17"/>
                  </a:lnTo>
                  <a:lnTo>
                    <a:pt x="24" y="12"/>
                  </a:lnTo>
                  <a:lnTo>
                    <a:pt x="23" y="7"/>
                  </a:lnTo>
                  <a:lnTo>
                    <a:pt x="21" y="4"/>
                  </a:lnTo>
                  <a:lnTo>
                    <a:pt x="20" y="4"/>
                  </a:lnTo>
                  <a:close/>
                </a:path>
              </a:pathLst>
            </a:custGeom>
            <a:solidFill>
              <a:srgbClr val="000000"/>
            </a:solidFill>
            <a:ln w="9525">
              <a:noFill/>
              <a:round/>
              <a:headEnd/>
              <a:tailEnd/>
            </a:ln>
          </p:spPr>
          <p:txBody>
            <a:bodyPr/>
            <a:lstStyle/>
            <a:p>
              <a:endParaRPr lang="en-US"/>
            </a:p>
          </p:txBody>
        </p:sp>
        <p:sp>
          <p:nvSpPr>
            <p:cNvPr id="45424" name="Freeform 107"/>
            <p:cNvSpPr>
              <a:spLocks/>
            </p:cNvSpPr>
            <p:nvPr/>
          </p:nvSpPr>
          <p:spPr bwMode="auto">
            <a:xfrm>
              <a:off x="4153" y="3350"/>
              <a:ext cx="24" cy="24"/>
            </a:xfrm>
            <a:custGeom>
              <a:avLst/>
              <a:gdLst>
                <a:gd name="T0" fmla="*/ 20 w 24"/>
                <a:gd name="T1" fmla="*/ 3 h 24"/>
                <a:gd name="T2" fmla="*/ 16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6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6" y="1"/>
                  </a:ln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25" name="Freeform 108"/>
            <p:cNvSpPr>
              <a:spLocks/>
            </p:cNvSpPr>
            <p:nvPr/>
          </p:nvSpPr>
          <p:spPr bwMode="auto">
            <a:xfrm>
              <a:off x="4191" y="3378"/>
              <a:ext cx="24" cy="24"/>
            </a:xfrm>
            <a:custGeom>
              <a:avLst/>
              <a:gdLst>
                <a:gd name="T0" fmla="*/ 21 w 24"/>
                <a:gd name="T1" fmla="*/ 4 h 24"/>
                <a:gd name="T2" fmla="*/ 17 w 24"/>
                <a:gd name="T3" fmla="*/ 1 h 24"/>
                <a:gd name="T4" fmla="*/ 12 w 24"/>
                <a:gd name="T5" fmla="*/ 0 h 24"/>
                <a:gd name="T6" fmla="*/ 8 w 24"/>
                <a:gd name="T7" fmla="*/ 1 h 24"/>
                <a:gd name="T8" fmla="*/ 4 w 24"/>
                <a:gd name="T9" fmla="*/ 4 h 24"/>
                <a:gd name="T10" fmla="*/ 1 w 24"/>
                <a:gd name="T11" fmla="*/ 7 h 24"/>
                <a:gd name="T12" fmla="*/ 0 w 24"/>
                <a:gd name="T13" fmla="*/ 12 h 24"/>
                <a:gd name="T14" fmla="*/ 1 w 24"/>
                <a:gd name="T15" fmla="*/ 17 h 24"/>
                <a:gd name="T16" fmla="*/ 4 w 24"/>
                <a:gd name="T17" fmla="*/ 21 h 24"/>
                <a:gd name="T18" fmla="*/ 4 w 24"/>
                <a:gd name="T19" fmla="*/ 21 h 24"/>
                <a:gd name="T20" fmla="*/ 8 w 24"/>
                <a:gd name="T21" fmla="*/ 23 h 24"/>
                <a:gd name="T22" fmla="*/ 12 w 24"/>
                <a:gd name="T23" fmla="*/ 24 h 24"/>
                <a:gd name="T24" fmla="*/ 17 w 24"/>
                <a:gd name="T25" fmla="*/ 23 h 24"/>
                <a:gd name="T26" fmla="*/ 21 w 24"/>
                <a:gd name="T27" fmla="*/ 21 h 24"/>
                <a:gd name="T28" fmla="*/ 23 w 24"/>
                <a:gd name="T29" fmla="*/ 17 h 24"/>
                <a:gd name="T30" fmla="*/ 24 w 24"/>
                <a:gd name="T31" fmla="*/ 12 h 24"/>
                <a:gd name="T32" fmla="*/ 23 w 24"/>
                <a:gd name="T33" fmla="*/ 7 h 24"/>
                <a:gd name="T34" fmla="*/ 21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4"/>
                  </a:moveTo>
                  <a:lnTo>
                    <a:pt x="17" y="1"/>
                  </a:ln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7"/>
                  </a:lnTo>
                  <a:lnTo>
                    <a:pt x="21" y="4"/>
                  </a:lnTo>
                  <a:close/>
                </a:path>
              </a:pathLst>
            </a:custGeom>
            <a:solidFill>
              <a:srgbClr val="000000"/>
            </a:solidFill>
            <a:ln w="9525">
              <a:noFill/>
              <a:round/>
              <a:headEnd/>
              <a:tailEnd/>
            </a:ln>
          </p:spPr>
          <p:txBody>
            <a:bodyPr/>
            <a:lstStyle/>
            <a:p>
              <a:endParaRPr lang="en-US"/>
            </a:p>
          </p:txBody>
        </p:sp>
        <p:sp>
          <p:nvSpPr>
            <p:cNvPr id="45426" name="Freeform 109"/>
            <p:cNvSpPr>
              <a:spLocks/>
            </p:cNvSpPr>
            <p:nvPr/>
          </p:nvSpPr>
          <p:spPr bwMode="auto">
            <a:xfrm>
              <a:off x="4230" y="3407"/>
              <a:ext cx="24" cy="24"/>
            </a:xfrm>
            <a:custGeom>
              <a:avLst/>
              <a:gdLst>
                <a:gd name="T0" fmla="*/ 20 w 24"/>
                <a:gd name="T1" fmla="*/ 3 h 24"/>
                <a:gd name="T2" fmla="*/ 17 w 24"/>
                <a:gd name="T3" fmla="*/ 1 h 24"/>
                <a:gd name="T4" fmla="*/ 12 w 24"/>
                <a:gd name="T5" fmla="*/ 0 h 24"/>
                <a:gd name="T6" fmla="*/ 7 w 24"/>
                <a:gd name="T7" fmla="*/ 1 h 24"/>
                <a:gd name="T8" fmla="*/ 3 w 24"/>
                <a:gd name="T9" fmla="*/ 3 h 24"/>
                <a:gd name="T10" fmla="*/ 1 w 24"/>
                <a:gd name="T11" fmla="*/ 7 h 24"/>
                <a:gd name="T12" fmla="*/ 0 w 24"/>
                <a:gd name="T13" fmla="*/ 12 h 24"/>
                <a:gd name="T14" fmla="*/ 1 w 24"/>
                <a:gd name="T15" fmla="*/ 16 h 24"/>
                <a:gd name="T16" fmla="*/ 3 w 24"/>
                <a:gd name="T17" fmla="*/ 20 h 24"/>
                <a:gd name="T18" fmla="*/ 3 w 24"/>
                <a:gd name="T19" fmla="*/ 20 h 24"/>
                <a:gd name="T20" fmla="*/ 7 w 24"/>
                <a:gd name="T21" fmla="*/ 23 h 24"/>
                <a:gd name="T22" fmla="*/ 12 w 24"/>
                <a:gd name="T23" fmla="*/ 24 h 24"/>
                <a:gd name="T24" fmla="*/ 17 w 24"/>
                <a:gd name="T25" fmla="*/ 23 h 24"/>
                <a:gd name="T26" fmla="*/ 20 w 24"/>
                <a:gd name="T27" fmla="*/ 20 h 24"/>
                <a:gd name="T28" fmla="*/ 23 w 24"/>
                <a:gd name="T29" fmla="*/ 16 h 24"/>
                <a:gd name="T30" fmla="*/ 24 w 24"/>
                <a:gd name="T31" fmla="*/ 12 h 24"/>
                <a:gd name="T32" fmla="*/ 23 w 24"/>
                <a:gd name="T33" fmla="*/ 7 h 24"/>
                <a:gd name="T34" fmla="*/ 20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3"/>
                  </a:moveTo>
                  <a:lnTo>
                    <a:pt x="17" y="1"/>
                  </a:ln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close/>
                </a:path>
              </a:pathLst>
            </a:custGeom>
            <a:solidFill>
              <a:srgbClr val="000000"/>
            </a:solidFill>
            <a:ln w="9525">
              <a:noFill/>
              <a:round/>
              <a:headEnd/>
              <a:tailEnd/>
            </a:ln>
          </p:spPr>
          <p:txBody>
            <a:bodyPr/>
            <a:lstStyle/>
            <a:p>
              <a:endParaRPr lang="en-US"/>
            </a:p>
          </p:txBody>
        </p:sp>
        <p:sp>
          <p:nvSpPr>
            <p:cNvPr id="45427" name="Freeform 110"/>
            <p:cNvSpPr>
              <a:spLocks/>
            </p:cNvSpPr>
            <p:nvPr/>
          </p:nvSpPr>
          <p:spPr bwMode="auto">
            <a:xfrm>
              <a:off x="4269" y="3435"/>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0 w 24"/>
                <a:gd name="T11" fmla="*/ 7 h 24"/>
                <a:gd name="T12" fmla="*/ 0 w 24"/>
                <a:gd name="T13" fmla="*/ 12 h 24"/>
                <a:gd name="T14" fmla="*/ 0 w 24"/>
                <a:gd name="T15" fmla="*/ 17 h 24"/>
                <a:gd name="T16" fmla="*/ 3 w 24"/>
                <a:gd name="T17" fmla="*/ 21 h 24"/>
                <a:gd name="T18" fmla="*/ 3 w 24"/>
                <a:gd name="T19" fmla="*/ 21 h 24"/>
                <a:gd name="T20" fmla="*/ 7 w 24"/>
                <a:gd name="T21" fmla="*/ 23 h 24"/>
                <a:gd name="T22" fmla="*/ 12 w 24"/>
                <a:gd name="T23" fmla="*/ 24 h 24"/>
                <a:gd name="T24" fmla="*/ 16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0" y="7"/>
                  </a:lnTo>
                  <a:lnTo>
                    <a:pt x="0" y="12"/>
                  </a:lnTo>
                  <a:lnTo>
                    <a:pt x="0" y="17"/>
                  </a:lnTo>
                  <a:lnTo>
                    <a:pt x="3" y="21"/>
                  </a:lnTo>
                  <a:lnTo>
                    <a:pt x="7" y="23"/>
                  </a:lnTo>
                  <a:lnTo>
                    <a:pt x="12" y="24"/>
                  </a:lnTo>
                  <a:lnTo>
                    <a:pt x="16"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428" name="Freeform 111"/>
            <p:cNvSpPr>
              <a:spLocks/>
            </p:cNvSpPr>
            <p:nvPr/>
          </p:nvSpPr>
          <p:spPr bwMode="auto">
            <a:xfrm>
              <a:off x="4307" y="3464"/>
              <a:ext cx="24" cy="24"/>
            </a:xfrm>
            <a:custGeom>
              <a:avLst/>
              <a:gdLst>
                <a:gd name="T0" fmla="*/ 21 w 24"/>
                <a:gd name="T1" fmla="*/ 3 h 24"/>
                <a:gd name="T2" fmla="*/ 17 w 24"/>
                <a:gd name="T3" fmla="*/ 1 h 24"/>
                <a:gd name="T4" fmla="*/ 12 w 24"/>
                <a:gd name="T5" fmla="*/ 0 h 24"/>
                <a:gd name="T6" fmla="*/ 7 w 24"/>
                <a:gd name="T7" fmla="*/ 1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3 w 24"/>
                <a:gd name="T29" fmla="*/ 16 h 24"/>
                <a:gd name="T30" fmla="*/ 24 w 24"/>
                <a:gd name="T31" fmla="*/ 12 h 24"/>
                <a:gd name="T32" fmla="*/ 23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1"/>
                  </a:lnTo>
                  <a:lnTo>
                    <a:pt x="12" y="0"/>
                  </a:lnTo>
                  <a:lnTo>
                    <a:pt x="7"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close/>
                </a:path>
              </a:pathLst>
            </a:custGeom>
            <a:solidFill>
              <a:srgbClr val="000000"/>
            </a:solidFill>
            <a:ln w="9525">
              <a:noFill/>
              <a:round/>
              <a:headEnd/>
              <a:tailEnd/>
            </a:ln>
          </p:spPr>
          <p:txBody>
            <a:bodyPr/>
            <a:lstStyle/>
            <a:p>
              <a:endParaRPr lang="en-US"/>
            </a:p>
          </p:txBody>
        </p:sp>
        <p:sp>
          <p:nvSpPr>
            <p:cNvPr id="45429" name="Freeform 112"/>
            <p:cNvSpPr>
              <a:spLocks/>
            </p:cNvSpPr>
            <p:nvPr/>
          </p:nvSpPr>
          <p:spPr bwMode="auto">
            <a:xfrm>
              <a:off x="4346" y="3492"/>
              <a:ext cx="24" cy="24"/>
            </a:xfrm>
            <a:custGeom>
              <a:avLst/>
              <a:gdLst>
                <a:gd name="T0" fmla="*/ 20 w 24"/>
                <a:gd name="T1" fmla="*/ 4 h 24"/>
                <a:gd name="T2" fmla="*/ 16 w 24"/>
                <a:gd name="T3" fmla="*/ 1 h 24"/>
                <a:gd name="T4" fmla="*/ 12 w 24"/>
                <a:gd name="T5" fmla="*/ 0 h 24"/>
                <a:gd name="T6" fmla="*/ 7 w 24"/>
                <a:gd name="T7" fmla="*/ 1 h 24"/>
                <a:gd name="T8" fmla="*/ 3 w 24"/>
                <a:gd name="T9" fmla="*/ 4 h 24"/>
                <a:gd name="T10" fmla="*/ 1 w 24"/>
                <a:gd name="T11" fmla="*/ 7 h 24"/>
                <a:gd name="T12" fmla="*/ 0 w 24"/>
                <a:gd name="T13" fmla="*/ 12 h 24"/>
                <a:gd name="T14" fmla="*/ 1 w 24"/>
                <a:gd name="T15" fmla="*/ 17 h 24"/>
                <a:gd name="T16" fmla="*/ 3 w 24"/>
                <a:gd name="T17" fmla="*/ 21 h 24"/>
                <a:gd name="T18" fmla="*/ 3 w 24"/>
                <a:gd name="T19" fmla="*/ 21 h 24"/>
                <a:gd name="T20" fmla="*/ 7 w 24"/>
                <a:gd name="T21" fmla="*/ 23 h 24"/>
                <a:gd name="T22" fmla="*/ 12 w 24"/>
                <a:gd name="T23" fmla="*/ 24 h 24"/>
                <a:gd name="T24" fmla="*/ 17 w 24"/>
                <a:gd name="T25" fmla="*/ 23 h 24"/>
                <a:gd name="T26" fmla="*/ 20 w 24"/>
                <a:gd name="T27" fmla="*/ 21 h 24"/>
                <a:gd name="T28" fmla="*/ 23 w 24"/>
                <a:gd name="T29" fmla="*/ 17 h 24"/>
                <a:gd name="T30" fmla="*/ 24 w 24"/>
                <a:gd name="T31" fmla="*/ 12 h 24"/>
                <a:gd name="T32" fmla="*/ 23 w 24"/>
                <a:gd name="T33" fmla="*/ 7 h 24"/>
                <a:gd name="T34" fmla="*/ 20 w 24"/>
                <a:gd name="T35" fmla="*/ 4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0" y="4"/>
                  </a:moveTo>
                  <a:lnTo>
                    <a:pt x="16" y="1"/>
                  </a:lnTo>
                  <a:lnTo>
                    <a:pt x="12" y="0"/>
                  </a:lnTo>
                  <a:lnTo>
                    <a:pt x="7" y="1"/>
                  </a:lnTo>
                  <a:lnTo>
                    <a:pt x="3" y="4"/>
                  </a:lnTo>
                  <a:lnTo>
                    <a:pt x="1" y="7"/>
                  </a:lnTo>
                  <a:lnTo>
                    <a:pt x="0" y="12"/>
                  </a:lnTo>
                  <a:lnTo>
                    <a:pt x="1" y="17"/>
                  </a:lnTo>
                  <a:lnTo>
                    <a:pt x="3" y="21"/>
                  </a:lnTo>
                  <a:lnTo>
                    <a:pt x="7" y="23"/>
                  </a:lnTo>
                  <a:lnTo>
                    <a:pt x="12" y="24"/>
                  </a:lnTo>
                  <a:lnTo>
                    <a:pt x="17" y="23"/>
                  </a:lnTo>
                  <a:lnTo>
                    <a:pt x="20" y="21"/>
                  </a:lnTo>
                  <a:lnTo>
                    <a:pt x="23" y="17"/>
                  </a:lnTo>
                  <a:lnTo>
                    <a:pt x="24" y="12"/>
                  </a:lnTo>
                  <a:lnTo>
                    <a:pt x="23" y="7"/>
                  </a:lnTo>
                  <a:lnTo>
                    <a:pt x="20" y="4"/>
                  </a:lnTo>
                  <a:close/>
                </a:path>
              </a:pathLst>
            </a:custGeom>
            <a:solidFill>
              <a:srgbClr val="000000"/>
            </a:solidFill>
            <a:ln w="9525">
              <a:noFill/>
              <a:round/>
              <a:headEnd/>
              <a:tailEnd/>
            </a:ln>
          </p:spPr>
          <p:txBody>
            <a:bodyPr/>
            <a:lstStyle/>
            <a:p>
              <a:endParaRPr lang="en-US"/>
            </a:p>
          </p:txBody>
        </p:sp>
        <p:sp>
          <p:nvSpPr>
            <p:cNvPr id="45430" name="Freeform 113"/>
            <p:cNvSpPr>
              <a:spLocks/>
            </p:cNvSpPr>
            <p:nvPr/>
          </p:nvSpPr>
          <p:spPr bwMode="auto">
            <a:xfrm>
              <a:off x="4384" y="3521"/>
              <a:ext cx="24" cy="24"/>
            </a:xfrm>
            <a:custGeom>
              <a:avLst/>
              <a:gdLst>
                <a:gd name="T0" fmla="*/ 21 w 24"/>
                <a:gd name="T1" fmla="*/ 3 h 24"/>
                <a:gd name="T2" fmla="*/ 17 w 24"/>
                <a:gd name="T3" fmla="*/ 0 h 24"/>
                <a:gd name="T4" fmla="*/ 12 w 24"/>
                <a:gd name="T5" fmla="*/ 0 h 24"/>
                <a:gd name="T6" fmla="*/ 8 w 24"/>
                <a:gd name="T7" fmla="*/ 0 h 24"/>
                <a:gd name="T8" fmla="*/ 4 w 24"/>
                <a:gd name="T9" fmla="*/ 3 h 24"/>
                <a:gd name="T10" fmla="*/ 1 w 24"/>
                <a:gd name="T11" fmla="*/ 7 h 24"/>
                <a:gd name="T12" fmla="*/ 0 w 24"/>
                <a:gd name="T13" fmla="*/ 12 h 24"/>
                <a:gd name="T14" fmla="*/ 1 w 24"/>
                <a:gd name="T15" fmla="*/ 16 h 24"/>
                <a:gd name="T16" fmla="*/ 4 w 24"/>
                <a:gd name="T17" fmla="*/ 20 h 24"/>
                <a:gd name="T18" fmla="*/ 4 w 24"/>
                <a:gd name="T19" fmla="*/ 20 h 24"/>
                <a:gd name="T20" fmla="*/ 8 w 24"/>
                <a:gd name="T21" fmla="*/ 23 h 24"/>
                <a:gd name="T22" fmla="*/ 12 w 24"/>
                <a:gd name="T23" fmla="*/ 24 h 24"/>
                <a:gd name="T24" fmla="*/ 17 w 24"/>
                <a:gd name="T25" fmla="*/ 23 h 24"/>
                <a:gd name="T26" fmla="*/ 21 w 24"/>
                <a:gd name="T27" fmla="*/ 20 h 24"/>
                <a:gd name="T28" fmla="*/ 24 w 24"/>
                <a:gd name="T29" fmla="*/ 16 h 24"/>
                <a:gd name="T30" fmla="*/ 24 w 24"/>
                <a:gd name="T31" fmla="*/ 12 h 24"/>
                <a:gd name="T32" fmla="*/ 24 w 24"/>
                <a:gd name="T33" fmla="*/ 7 h 24"/>
                <a:gd name="T34" fmla="*/ 21 w 24"/>
                <a:gd name="T35" fmla="*/ 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21" y="3"/>
                  </a:moveTo>
                  <a:lnTo>
                    <a:pt x="17" y="0"/>
                  </a:lnTo>
                  <a:lnTo>
                    <a:pt x="12" y="0"/>
                  </a:lnTo>
                  <a:lnTo>
                    <a:pt x="8" y="0"/>
                  </a:lnTo>
                  <a:lnTo>
                    <a:pt x="4" y="3"/>
                  </a:lnTo>
                  <a:lnTo>
                    <a:pt x="1" y="7"/>
                  </a:lnTo>
                  <a:lnTo>
                    <a:pt x="0" y="12"/>
                  </a:lnTo>
                  <a:lnTo>
                    <a:pt x="1" y="16"/>
                  </a:lnTo>
                  <a:lnTo>
                    <a:pt x="4" y="20"/>
                  </a:lnTo>
                  <a:lnTo>
                    <a:pt x="8" y="23"/>
                  </a:lnTo>
                  <a:lnTo>
                    <a:pt x="12" y="24"/>
                  </a:lnTo>
                  <a:lnTo>
                    <a:pt x="17" y="23"/>
                  </a:lnTo>
                  <a:lnTo>
                    <a:pt x="21" y="20"/>
                  </a:lnTo>
                  <a:lnTo>
                    <a:pt x="24" y="16"/>
                  </a:lnTo>
                  <a:lnTo>
                    <a:pt x="24" y="12"/>
                  </a:lnTo>
                  <a:lnTo>
                    <a:pt x="24" y="7"/>
                  </a:lnTo>
                  <a:lnTo>
                    <a:pt x="21" y="3"/>
                  </a:lnTo>
                  <a:close/>
                </a:path>
              </a:pathLst>
            </a:custGeom>
            <a:solidFill>
              <a:srgbClr val="000000"/>
            </a:solidFill>
            <a:ln w="9525">
              <a:noFill/>
              <a:round/>
              <a:headEnd/>
              <a:tailEnd/>
            </a:ln>
          </p:spPr>
          <p:txBody>
            <a:bodyPr/>
            <a:lstStyle/>
            <a:p>
              <a:endParaRPr lang="en-US"/>
            </a:p>
          </p:txBody>
        </p:sp>
      </p:grpSp>
      <p:sp>
        <p:nvSpPr>
          <p:cNvPr id="45090" name="Line 115"/>
          <p:cNvSpPr>
            <a:spLocks noChangeShapeType="1"/>
          </p:cNvSpPr>
          <p:nvPr/>
        </p:nvSpPr>
        <p:spPr bwMode="auto">
          <a:xfrm>
            <a:off x="1765300" y="1784350"/>
            <a:ext cx="5715000" cy="1588"/>
          </a:xfrm>
          <a:prstGeom prst="line">
            <a:avLst/>
          </a:prstGeom>
          <a:noFill/>
          <a:ln w="9525">
            <a:solidFill>
              <a:srgbClr val="000000"/>
            </a:solidFill>
            <a:round/>
            <a:headEnd/>
            <a:tailEnd/>
          </a:ln>
        </p:spPr>
        <p:txBody>
          <a:bodyPr/>
          <a:lstStyle/>
          <a:p>
            <a:endParaRPr lang="en-US"/>
          </a:p>
        </p:txBody>
      </p:sp>
      <p:grpSp>
        <p:nvGrpSpPr>
          <p:cNvPr id="45091" name="Group 172"/>
          <p:cNvGrpSpPr>
            <a:grpSpLocks/>
          </p:cNvGrpSpPr>
          <p:nvPr/>
        </p:nvGrpSpPr>
        <p:grpSpPr bwMode="auto">
          <a:xfrm>
            <a:off x="5418138" y="1519238"/>
            <a:ext cx="9525" cy="3698875"/>
            <a:chOff x="3793" y="1217"/>
            <a:chExt cx="6" cy="2330"/>
          </a:xfrm>
        </p:grpSpPr>
        <p:sp>
          <p:nvSpPr>
            <p:cNvPr id="45298" name="Freeform 116"/>
            <p:cNvSpPr>
              <a:spLocks/>
            </p:cNvSpPr>
            <p:nvPr/>
          </p:nvSpPr>
          <p:spPr bwMode="auto">
            <a:xfrm>
              <a:off x="3793" y="351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299" name="Freeform 117"/>
            <p:cNvSpPr>
              <a:spLocks/>
            </p:cNvSpPr>
            <p:nvPr/>
          </p:nvSpPr>
          <p:spPr bwMode="auto">
            <a:xfrm>
              <a:off x="3793" y="347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0" name="Freeform 118"/>
            <p:cNvSpPr>
              <a:spLocks/>
            </p:cNvSpPr>
            <p:nvPr/>
          </p:nvSpPr>
          <p:spPr bwMode="auto">
            <a:xfrm>
              <a:off x="3793" y="343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1" name="Freeform 119"/>
            <p:cNvSpPr>
              <a:spLocks/>
            </p:cNvSpPr>
            <p:nvPr/>
          </p:nvSpPr>
          <p:spPr bwMode="auto">
            <a:xfrm>
              <a:off x="3793" y="339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2" name="Freeform 120"/>
            <p:cNvSpPr>
              <a:spLocks/>
            </p:cNvSpPr>
            <p:nvPr/>
          </p:nvSpPr>
          <p:spPr bwMode="auto">
            <a:xfrm>
              <a:off x="3793" y="334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3" name="Freeform 121"/>
            <p:cNvSpPr>
              <a:spLocks/>
            </p:cNvSpPr>
            <p:nvPr/>
          </p:nvSpPr>
          <p:spPr bwMode="auto">
            <a:xfrm>
              <a:off x="3793" y="330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4" name="Freeform 122"/>
            <p:cNvSpPr>
              <a:spLocks/>
            </p:cNvSpPr>
            <p:nvPr/>
          </p:nvSpPr>
          <p:spPr bwMode="auto">
            <a:xfrm>
              <a:off x="3793" y="326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5" name="Freeform 123"/>
            <p:cNvSpPr>
              <a:spLocks/>
            </p:cNvSpPr>
            <p:nvPr/>
          </p:nvSpPr>
          <p:spPr bwMode="auto">
            <a:xfrm>
              <a:off x="3793" y="322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6" name="Freeform 124"/>
            <p:cNvSpPr>
              <a:spLocks/>
            </p:cNvSpPr>
            <p:nvPr/>
          </p:nvSpPr>
          <p:spPr bwMode="auto">
            <a:xfrm>
              <a:off x="3793" y="318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7" name="Freeform 125"/>
            <p:cNvSpPr>
              <a:spLocks/>
            </p:cNvSpPr>
            <p:nvPr/>
          </p:nvSpPr>
          <p:spPr bwMode="auto">
            <a:xfrm>
              <a:off x="3793" y="313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8" name="Freeform 126"/>
            <p:cNvSpPr>
              <a:spLocks/>
            </p:cNvSpPr>
            <p:nvPr/>
          </p:nvSpPr>
          <p:spPr bwMode="auto">
            <a:xfrm>
              <a:off x="3793" y="309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09" name="Freeform 127"/>
            <p:cNvSpPr>
              <a:spLocks/>
            </p:cNvSpPr>
            <p:nvPr/>
          </p:nvSpPr>
          <p:spPr bwMode="auto">
            <a:xfrm>
              <a:off x="3793" y="305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0" name="Freeform 128"/>
            <p:cNvSpPr>
              <a:spLocks/>
            </p:cNvSpPr>
            <p:nvPr/>
          </p:nvSpPr>
          <p:spPr bwMode="auto">
            <a:xfrm>
              <a:off x="3793" y="301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1" name="Freeform 129"/>
            <p:cNvSpPr>
              <a:spLocks/>
            </p:cNvSpPr>
            <p:nvPr/>
          </p:nvSpPr>
          <p:spPr bwMode="auto">
            <a:xfrm>
              <a:off x="3793" y="297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2" name="Freeform 130"/>
            <p:cNvSpPr>
              <a:spLocks/>
            </p:cNvSpPr>
            <p:nvPr/>
          </p:nvSpPr>
          <p:spPr bwMode="auto">
            <a:xfrm>
              <a:off x="3793" y="292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3" name="Freeform 131"/>
            <p:cNvSpPr>
              <a:spLocks/>
            </p:cNvSpPr>
            <p:nvPr/>
          </p:nvSpPr>
          <p:spPr bwMode="auto">
            <a:xfrm>
              <a:off x="3793" y="288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4" name="Freeform 132"/>
            <p:cNvSpPr>
              <a:spLocks/>
            </p:cNvSpPr>
            <p:nvPr/>
          </p:nvSpPr>
          <p:spPr bwMode="auto">
            <a:xfrm>
              <a:off x="3793" y="284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5" name="Freeform 133"/>
            <p:cNvSpPr>
              <a:spLocks/>
            </p:cNvSpPr>
            <p:nvPr/>
          </p:nvSpPr>
          <p:spPr bwMode="auto">
            <a:xfrm>
              <a:off x="3793" y="280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6" name="Freeform 134"/>
            <p:cNvSpPr>
              <a:spLocks/>
            </p:cNvSpPr>
            <p:nvPr/>
          </p:nvSpPr>
          <p:spPr bwMode="auto">
            <a:xfrm>
              <a:off x="3793" y="276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7" name="Freeform 135"/>
            <p:cNvSpPr>
              <a:spLocks/>
            </p:cNvSpPr>
            <p:nvPr/>
          </p:nvSpPr>
          <p:spPr bwMode="auto">
            <a:xfrm>
              <a:off x="3793" y="271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8" name="Freeform 136"/>
            <p:cNvSpPr>
              <a:spLocks/>
            </p:cNvSpPr>
            <p:nvPr/>
          </p:nvSpPr>
          <p:spPr bwMode="auto">
            <a:xfrm>
              <a:off x="3793" y="267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19" name="Freeform 137"/>
            <p:cNvSpPr>
              <a:spLocks/>
            </p:cNvSpPr>
            <p:nvPr/>
          </p:nvSpPr>
          <p:spPr bwMode="auto">
            <a:xfrm>
              <a:off x="3793" y="263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0" name="Freeform 138"/>
            <p:cNvSpPr>
              <a:spLocks/>
            </p:cNvSpPr>
            <p:nvPr/>
          </p:nvSpPr>
          <p:spPr bwMode="auto">
            <a:xfrm>
              <a:off x="3793" y="259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1" name="Freeform 139"/>
            <p:cNvSpPr>
              <a:spLocks/>
            </p:cNvSpPr>
            <p:nvPr/>
          </p:nvSpPr>
          <p:spPr bwMode="auto">
            <a:xfrm>
              <a:off x="3793" y="255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2" name="Freeform 140"/>
            <p:cNvSpPr>
              <a:spLocks/>
            </p:cNvSpPr>
            <p:nvPr/>
          </p:nvSpPr>
          <p:spPr bwMode="auto">
            <a:xfrm>
              <a:off x="3793" y="250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3" name="Freeform 141"/>
            <p:cNvSpPr>
              <a:spLocks/>
            </p:cNvSpPr>
            <p:nvPr/>
          </p:nvSpPr>
          <p:spPr bwMode="auto">
            <a:xfrm>
              <a:off x="3793" y="246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4" name="Freeform 142"/>
            <p:cNvSpPr>
              <a:spLocks/>
            </p:cNvSpPr>
            <p:nvPr/>
          </p:nvSpPr>
          <p:spPr bwMode="auto">
            <a:xfrm>
              <a:off x="3793" y="242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5" name="Freeform 143"/>
            <p:cNvSpPr>
              <a:spLocks/>
            </p:cNvSpPr>
            <p:nvPr/>
          </p:nvSpPr>
          <p:spPr bwMode="auto">
            <a:xfrm>
              <a:off x="3793" y="238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6" name="Freeform 144"/>
            <p:cNvSpPr>
              <a:spLocks/>
            </p:cNvSpPr>
            <p:nvPr/>
          </p:nvSpPr>
          <p:spPr bwMode="auto">
            <a:xfrm>
              <a:off x="3793" y="234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7" name="Freeform 145"/>
            <p:cNvSpPr>
              <a:spLocks/>
            </p:cNvSpPr>
            <p:nvPr/>
          </p:nvSpPr>
          <p:spPr bwMode="auto">
            <a:xfrm>
              <a:off x="3793" y="229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8" name="Freeform 146"/>
            <p:cNvSpPr>
              <a:spLocks/>
            </p:cNvSpPr>
            <p:nvPr/>
          </p:nvSpPr>
          <p:spPr bwMode="auto">
            <a:xfrm>
              <a:off x="3793" y="225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29" name="Freeform 147"/>
            <p:cNvSpPr>
              <a:spLocks/>
            </p:cNvSpPr>
            <p:nvPr/>
          </p:nvSpPr>
          <p:spPr bwMode="auto">
            <a:xfrm>
              <a:off x="3793" y="221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0" name="Freeform 148"/>
            <p:cNvSpPr>
              <a:spLocks/>
            </p:cNvSpPr>
            <p:nvPr/>
          </p:nvSpPr>
          <p:spPr bwMode="auto">
            <a:xfrm>
              <a:off x="3793" y="217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1" name="Freeform 149"/>
            <p:cNvSpPr>
              <a:spLocks/>
            </p:cNvSpPr>
            <p:nvPr/>
          </p:nvSpPr>
          <p:spPr bwMode="auto">
            <a:xfrm>
              <a:off x="3793" y="213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2" name="Freeform 150"/>
            <p:cNvSpPr>
              <a:spLocks/>
            </p:cNvSpPr>
            <p:nvPr/>
          </p:nvSpPr>
          <p:spPr bwMode="auto">
            <a:xfrm>
              <a:off x="3793" y="208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3" name="Freeform 151"/>
            <p:cNvSpPr>
              <a:spLocks/>
            </p:cNvSpPr>
            <p:nvPr/>
          </p:nvSpPr>
          <p:spPr bwMode="auto">
            <a:xfrm>
              <a:off x="3793" y="204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4" name="Freeform 152"/>
            <p:cNvSpPr>
              <a:spLocks/>
            </p:cNvSpPr>
            <p:nvPr/>
          </p:nvSpPr>
          <p:spPr bwMode="auto">
            <a:xfrm>
              <a:off x="3793" y="200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5" name="Freeform 153"/>
            <p:cNvSpPr>
              <a:spLocks/>
            </p:cNvSpPr>
            <p:nvPr/>
          </p:nvSpPr>
          <p:spPr bwMode="auto">
            <a:xfrm>
              <a:off x="3793" y="196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6" name="Freeform 154"/>
            <p:cNvSpPr>
              <a:spLocks/>
            </p:cNvSpPr>
            <p:nvPr/>
          </p:nvSpPr>
          <p:spPr bwMode="auto">
            <a:xfrm>
              <a:off x="3793" y="192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7" name="Freeform 155"/>
            <p:cNvSpPr>
              <a:spLocks/>
            </p:cNvSpPr>
            <p:nvPr/>
          </p:nvSpPr>
          <p:spPr bwMode="auto">
            <a:xfrm>
              <a:off x="3793" y="187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8" name="Freeform 156"/>
            <p:cNvSpPr>
              <a:spLocks/>
            </p:cNvSpPr>
            <p:nvPr/>
          </p:nvSpPr>
          <p:spPr bwMode="auto">
            <a:xfrm>
              <a:off x="3793" y="183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39" name="Freeform 157"/>
            <p:cNvSpPr>
              <a:spLocks/>
            </p:cNvSpPr>
            <p:nvPr/>
          </p:nvSpPr>
          <p:spPr bwMode="auto">
            <a:xfrm>
              <a:off x="3793" y="179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0" name="Freeform 158"/>
            <p:cNvSpPr>
              <a:spLocks/>
            </p:cNvSpPr>
            <p:nvPr/>
          </p:nvSpPr>
          <p:spPr bwMode="auto">
            <a:xfrm>
              <a:off x="3793" y="175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1" name="Freeform 159"/>
            <p:cNvSpPr>
              <a:spLocks/>
            </p:cNvSpPr>
            <p:nvPr/>
          </p:nvSpPr>
          <p:spPr bwMode="auto">
            <a:xfrm>
              <a:off x="3793" y="171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2" name="Freeform 160"/>
            <p:cNvSpPr>
              <a:spLocks/>
            </p:cNvSpPr>
            <p:nvPr/>
          </p:nvSpPr>
          <p:spPr bwMode="auto">
            <a:xfrm>
              <a:off x="3793" y="166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3" name="Freeform 161"/>
            <p:cNvSpPr>
              <a:spLocks/>
            </p:cNvSpPr>
            <p:nvPr/>
          </p:nvSpPr>
          <p:spPr bwMode="auto">
            <a:xfrm>
              <a:off x="3793" y="162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4" name="Freeform 162"/>
            <p:cNvSpPr>
              <a:spLocks/>
            </p:cNvSpPr>
            <p:nvPr/>
          </p:nvSpPr>
          <p:spPr bwMode="auto">
            <a:xfrm>
              <a:off x="3793" y="158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5" name="Freeform 163"/>
            <p:cNvSpPr>
              <a:spLocks/>
            </p:cNvSpPr>
            <p:nvPr/>
          </p:nvSpPr>
          <p:spPr bwMode="auto">
            <a:xfrm>
              <a:off x="3793" y="154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6" name="Freeform 164"/>
            <p:cNvSpPr>
              <a:spLocks/>
            </p:cNvSpPr>
            <p:nvPr/>
          </p:nvSpPr>
          <p:spPr bwMode="auto">
            <a:xfrm>
              <a:off x="3793" y="150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7" name="Freeform 165"/>
            <p:cNvSpPr>
              <a:spLocks/>
            </p:cNvSpPr>
            <p:nvPr/>
          </p:nvSpPr>
          <p:spPr bwMode="auto">
            <a:xfrm>
              <a:off x="3793" y="145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8" name="Freeform 166"/>
            <p:cNvSpPr>
              <a:spLocks/>
            </p:cNvSpPr>
            <p:nvPr/>
          </p:nvSpPr>
          <p:spPr bwMode="auto">
            <a:xfrm>
              <a:off x="3793" y="1417"/>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49" name="Freeform 167"/>
            <p:cNvSpPr>
              <a:spLocks/>
            </p:cNvSpPr>
            <p:nvPr/>
          </p:nvSpPr>
          <p:spPr bwMode="auto">
            <a:xfrm>
              <a:off x="3793" y="1375"/>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50" name="Freeform 168"/>
            <p:cNvSpPr>
              <a:spLocks/>
            </p:cNvSpPr>
            <p:nvPr/>
          </p:nvSpPr>
          <p:spPr bwMode="auto">
            <a:xfrm>
              <a:off x="3793" y="1333"/>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51" name="Freeform 169"/>
            <p:cNvSpPr>
              <a:spLocks/>
            </p:cNvSpPr>
            <p:nvPr/>
          </p:nvSpPr>
          <p:spPr bwMode="auto">
            <a:xfrm>
              <a:off x="3793" y="1291"/>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52" name="Freeform 170"/>
            <p:cNvSpPr>
              <a:spLocks/>
            </p:cNvSpPr>
            <p:nvPr/>
          </p:nvSpPr>
          <p:spPr bwMode="auto">
            <a:xfrm>
              <a:off x="3793" y="1249"/>
              <a:ext cx="6" cy="30"/>
            </a:xfrm>
            <a:custGeom>
              <a:avLst/>
              <a:gdLst>
                <a:gd name="T0" fmla="*/ 0 w 6"/>
                <a:gd name="T1" fmla="*/ 28 h 30"/>
                <a:gd name="T2" fmla="*/ 1 w 6"/>
                <a:gd name="T3" fmla="*/ 28 h 30"/>
                <a:gd name="T4" fmla="*/ 2 w 6"/>
                <a:gd name="T5" fmla="*/ 29 h 30"/>
                <a:gd name="T6" fmla="*/ 3 w 6"/>
                <a:gd name="T7" fmla="*/ 30 h 30"/>
                <a:gd name="T8" fmla="*/ 3 w 6"/>
                <a:gd name="T9" fmla="*/ 30 h 30"/>
                <a:gd name="T10" fmla="*/ 4 w 6"/>
                <a:gd name="T11" fmla="*/ 29 h 30"/>
                <a:gd name="T12" fmla="*/ 5 w 6"/>
                <a:gd name="T13" fmla="*/ 28 h 30"/>
                <a:gd name="T14" fmla="*/ 6 w 6"/>
                <a:gd name="T15" fmla="*/ 27 h 30"/>
                <a:gd name="T16" fmla="*/ 6 w 6"/>
                <a:gd name="T17" fmla="*/ 27 h 30"/>
                <a:gd name="T18" fmla="*/ 6 w 6"/>
                <a:gd name="T19" fmla="*/ 3 h 30"/>
                <a:gd name="T20" fmla="*/ 5 w 6"/>
                <a:gd name="T21" fmla="*/ 2 h 30"/>
                <a:gd name="T22" fmla="*/ 4 w 6"/>
                <a:gd name="T23" fmla="*/ 1 h 30"/>
                <a:gd name="T24" fmla="*/ 3 w 6"/>
                <a:gd name="T25" fmla="*/ 0 h 30"/>
                <a:gd name="T26" fmla="*/ 3 w 6"/>
                <a:gd name="T27" fmla="*/ 0 h 30"/>
                <a:gd name="T28" fmla="*/ 2 w 6"/>
                <a:gd name="T29" fmla="*/ 1 h 30"/>
                <a:gd name="T30" fmla="*/ 1 w 6"/>
                <a:gd name="T31" fmla="*/ 2 h 30"/>
                <a:gd name="T32" fmla="*/ 0 w 6"/>
                <a:gd name="T33" fmla="*/ 3 h 30"/>
                <a:gd name="T34" fmla="*/ 0 w 6"/>
                <a:gd name="T35" fmla="*/ 4 h 30"/>
                <a:gd name="T36" fmla="*/ 0 w 6"/>
                <a:gd name="T37" fmla="*/ 28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8"/>
                  </a:moveTo>
                  <a:lnTo>
                    <a:pt x="1" y="28"/>
                  </a:lnTo>
                  <a:lnTo>
                    <a:pt x="2" y="29"/>
                  </a:lnTo>
                  <a:lnTo>
                    <a:pt x="3" y="30"/>
                  </a:lnTo>
                  <a:lnTo>
                    <a:pt x="4" y="29"/>
                  </a:lnTo>
                  <a:lnTo>
                    <a:pt x="5" y="28"/>
                  </a:lnTo>
                  <a:lnTo>
                    <a:pt x="6" y="27"/>
                  </a:lnTo>
                  <a:lnTo>
                    <a:pt x="6" y="3"/>
                  </a:lnTo>
                  <a:lnTo>
                    <a:pt x="5" y="2"/>
                  </a:lnTo>
                  <a:lnTo>
                    <a:pt x="4" y="1"/>
                  </a:lnTo>
                  <a:lnTo>
                    <a:pt x="3" y="0"/>
                  </a:lnTo>
                  <a:lnTo>
                    <a:pt x="2" y="1"/>
                  </a:lnTo>
                  <a:lnTo>
                    <a:pt x="1" y="2"/>
                  </a:lnTo>
                  <a:lnTo>
                    <a:pt x="0" y="3"/>
                  </a:lnTo>
                  <a:lnTo>
                    <a:pt x="0" y="4"/>
                  </a:lnTo>
                  <a:lnTo>
                    <a:pt x="0" y="28"/>
                  </a:lnTo>
                  <a:close/>
                </a:path>
              </a:pathLst>
            </a:custGeom>
            <a:solidFill>
              <a:srgbClr val="000000"/>
            </a:solidFill>
            <a:ln w="9525">
              <a:noFill/>
              <a:round/>
              <a:headEnd/>
              <a:tailEnd/>
            </a:ln>
          </p:spPr>
          <p:txBody>
            <a:bodyPr/>
            <a:lstStyle/>
            <a:p>
              <a:endParaRPr lang="en-US"/>
            </a:p>
          </p:txBody>
        </p:sp>
        <p:sp>
          <p:nvSpPr>
            <p:cNvPr id="45353" name="Freeform 171"/>
            <p:cNvSpPr>
              <a:spLocks/>
            </p:cNvSpPr>
            <p:nvPr/>
          </p:nvSpPr>
          <p:spPr bwMode="auto">
            <a:xfrm>
              <a:off x="3793" y="1217"/>
              <a:ext cx="6" cy="20"/>
            </a:xfrm>
            <a:custGeom>
              <a:avLst/>
              <a:gdLst>
                <a:gd name="T0" fmla="*/ 0 w 6"/>
                <a:gd name="T1" fmla="*/ 18 h 20"/>
                <a:gd name="T2" fmla="*/ 1 w 6"/>
                <a:gd name="T3" fmla="*/ 18 h 20"/>
                <a:gd name="T4" fmla="*/ 2 w 6"/>
                <a:gd name="T5" fmla="*/ 19 h 20"/>
                <a:gd name="T6" fmla="*/ 3 w 6"/>
                <a:gd name="T7" fmla="*/ 20 h 20"/>
                <a:gd name="T8" fmla="*/ 3 w 6"/>
                <a:gd name="T9" fmla="*/ 20 h 20"/>
                <a:gd name="T10" fmla="*/ 4 w 6"/>
                <a:gd name="T11" fmla="*/ 19 h 20"/>
                <a:gd name="T12" fmla="*/ 5 w 6"/>
                <a:gd name="T13" fmla="*/ 18 h 20"/>
                <a:gd name="T14" fmla="*/ 6 w 6"/>
                <a:gd name="T15" fmla="*/ 17 h 20"/>
                <a:gd name="T16" fmla="*/ 6 w 6"/>
                <a:gd name="T17" fmla="*/ 17 h 20"/>
                <a:gd name="T18" fmla="*/ 6 w 6"/>
                <a:gd name="T19" fmla="*/ 3 h 20"/>
                <a:gd name="T20" fmla="*/ 5 w 6"/>
                <a:gd name="T21" fmla="*/ 2 h 20"/>
                <a:gd name="T22" fmla="*/ 4 w 6"/>
                <a:gd name="T23" fmla="*/ 1 h 20"/>
                <a:gd name="T24" fmla="*/ 3 w 6"/>
                <a:gd name="T25" fmla="*/ 0 h 20"/>
                <a:gd name="T26" fmla="*/ 3 w 6"/>
                <a:gd name="T27" fmla="*/ 0 h 20"/>
                <a:gd name="T28" fmla="*/ 2 w 6"/>
                <a:gd name="T29" fmla="*/ 1 h 20"/>
                <a:gd name="T30" fmla="*/ 1 w 6"/>
                <a:gd name="T31" fmla="*/ 2 h 20"/>
                <a:gd name="T32" fmla="*/ 0 w 6"/>
                <a:gd name="T33" fmla="*/ 3 h 20"/>
                <a:gd name="T34" fmla="*/ 0 w 6"/>
                <a:gd name="T35" fmla="*/ 4 h 20"/>
                <a:gd name="T36" fmla="*/ 0 w 6"/>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20"/>
                <a:gd name="T59" fmla="*/ 6 w 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20">
                  <a:moveTo>
                    <a:pt x="0" y="18"/>
                  </a:moveTo>
                  <a:lnTo>
                    <a:pt x="1" y="18"/>
                  </a:lnTo>
                  <a:lnTo>
                    <a:pt x="2" y="19"/>
                  </a:lnTo>
                  <a:lnTo>
                    <a:pt x="3" y="20"/>
                  </a:lnTo>
                  <a:lnTo>
                    <a:pt x="4" y="19"/>
                  </a:lnTo>
                  <a:lnTo>
                    <a:pt x="5" y="18"/>
                  </a:lnTo>
                  <a:lnTo>
                    <a:pt x="6" y="17"/>
                  </a:lnTo>
                  <a:lnTo>
                    <a:pt x="6" y="3"/>
                  </a:lnTo>
                  <a:lnTo>
                    <a:pt x="5" y="2"/>
                  </a:lnTo>
                  <a:lnTo>
                    <a:pt x="4" y="1"/>
                  </a:lnTo>
                  <a:lnTo>
                    <a:pt x="3" y="0"/>
                  </a:lnTo>
                  <a:lnTo>
                    <a:pt x="2" y="1"/>
                  </a:lnTo>
                  <a:lnTo>
                    <a:pt x="1" y="2"/>
                  </a:lnTo>
                  <a:lnTo>
                    <a:pt x="0" y="3"/>
                  </a:lnTo>
                  <a:lnTo>
                    <a:pt x="0" y="4"/>
                  </a:lnTo>
                  <a:lnTo>
                    <a:pt x="0" y="18"/>
                  </a:lnTo>
                  <a:close/>
                </a:path>
              </a:pathLst>
            </a:custGeom>
            <a:solidFill>
              <a:srgbClr val="000000"/>
            </a:solidFill>
            <a:ln w="9525">
              <a:noFill/>
              <a:round/>
              <a:headEnd/>
              <a:tailEnd/>
            </a:ln>
          </p:spPr>
          <p:txBody>
            <a:bodyPr/>
            <a:lstStyle/>
            <a:p>
              <a:endParaRPr lang="en-US"/>
            </a:p>
          </p:txBody>
        </p:sp>
      </p:grpSp>
      <p:grpSp>
        <p:nvGrpSpPr>
          <p:cNvPr id="45092" name="Group 228"/>
          <p:cNvGrpSpPr>
            <a:grpSpLocks/>
          </p:cNvGrpSpPr>
          <p:nvPr/>
        </p:nvGrpSpPr>
        <p:grpSpPr bwMode="auto">
          <a:xfrm>
            <a:off x="2751138" y="1570038"/>
            <a:ext cx="25400" cy="3648075"/>
            <a:chOff x="2113" y="1249"/>
            <a:chExt cx="16" cy="2298"/>
          </a:xfrm>
        </p:grpSpPr>
        <p:sp>
          <p:nvSpPr>
            <p:cNvPr id="45243" name="Freeform 173"/>
            <p:cNvSpPr>
              <a:spLocks/>
            </p:cNvSpPr>
            <p:nvPr/>
          </p:nvSpPr>
          <p:spPr bwMode="auto">
            <a:xfrm>
              <a:off x="2113" y="3517"/>
              <a:ext cx="6" cy="30"/>
            </a:xfrm>
            <a:custGeom>
              <a:avLst/>
              <a:gdLst>
                <a:gd name="T0" fmla="*/ 0 w 6"/>
                <a:gd name="T1" fmla="*/ 27 h 30"/>
                <a:gd name="T2" fmla="*/ 0 w 6"/>
                <a:gd name="T3" fmla="*/ 27 h 30"/>
                <a:gd name="T4" fmla="*/ 1 w 6"/>
                <a:gd name="T5" fmla="*/ 28 h 30"/>
                <a:gd name="T6" fmla="*/ 2 w 6"/>
                <a:gd name="T7" fmla="*/ 29 h 30"/>
                <a:gd name="T8" fmla="*/ 3 w 6"/>
                <a:gd name="T9" fmla="*/ 30 h 30"/>
                <a:gd name="T10" fmla="*/ 3 w 6"/>
                <a:gd name="T11" fmla="*/ 30 h 30"/>
                <a:gd name="T12" fmla="*/ 4 w 6"/>
                <a:gd name="T13" fmla="*/ 29 h 30"/>
                <a:gd name="T14" fmla="*/ 5 w 6"/>
                <a:gd name="T15" fmla="*/ 28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7"/>
                  </a:lnTo>
                  <a:lnTo>
                    <a:pt x="1" y="28"/>
                  </a:lnTo>
                  <a:lnTo>
                    <a:pt x="2" y="29"/>
                  </a:lnTo>
                  <a:lnTo>
                    <a:pt x="3" y="30"/>
                  </a:lnTo>
                  <a:lnTo>
                    <a:pt x="4" y="29"/>
                  </a:lnTo>
                  <a:lnTo>
                    <a:pt x="5" y="28"/>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44" name="Freeform 174"/>
            <p:cNvSpPr>
              <a:spLocks/>
            </p:cNvSpPr>
            <p:nvPr/>
          </p:nvSpPr>
          <p:spPr bwMode="auto">
            <a:xfrm>
              <a:off x="2113" y="3475"/>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45" name="Freeform 175"/>
            <p:cNvSpPr>
              <a:spLocks/>
            </p:cNvSpPr>
            <p:nvPr/>
          </p:nvSpPr>
          <p:spPr bwMode="auto">
            <a:xfrm>
              <a:off x="2113" y="3433"/>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46" name="Freeform 176"/>
            <p:cNvSpPr>
              <a:spLocks/>
            </p:cNvSpPr>
            <p:nvPr/>
          </p:nvSpPr>
          <p:spPr bwMode="auto">
            <a:xfrm>
              <a:off x="2114" y="3391"/>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47" name="Freeform 177"/>
            <p:cNvSpPr>
              <a:spLocks/>
            </p:cNvSpPr>
            <p:nvPr/>
          </p:nvSpPr>
          <p:spPr bwMode="auto">
            <a:xfrm>
              <a:off x="2114" y="3349"/>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48" name="Freeform 178"/>
            <p:cNvSpPr>
              <a:spLocks/>
            </p:cNvSpPr>
            <p:nvPr/>
          </p:nvSpPr>
          <p:spPr bwMode="auto">
            <a:xfrm>
              <a:off x="2114" y="3307"/>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49" name="Freeform 179"/>
            <p:cNvSpPr>
              <a:spLocks/>
            </p:cNvSpPr>
            <p:nvPr/>
          </p:nvSpPr>
          <p:spPr bwMode="auto">
            <a:xfrm>
              <a:off x="2114" y="3265"/>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50" name="Freeform 180"/>
            <p:cNvSpPr>
              <a:spLocks/>
            </p:cNvSpPr>
            <p:nvPr/>
          </p:nvSpPr>
          <p:spPr bwMode="auto">
            <a:xfrm>
              <a:off x="2114" y="3223"/>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51" name="Freeform 181"/>
            <p:cNvSpPr>
              <a:spLocks/>
            </p:cNvSpPr>
            <p:nvPr/>
          </p:nvSpPr>
          <p:spPr bwMode="auto">
            <a:xfrm>
              <a:off x="2114" y="3181"/>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52" name="Freeform 182"/>
            <p:cNvSpPr>
              <a:spLocks/>
            </p:cNvSpPr>
            <p:nvPr/>
          </p:nvSpPr>
          <p:spPr bwMode="auto">
            <a:xfrm>
              <a:off x="2115" y="3139"/>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53" name="Freeform 183"/>
            <p:cNvSpPr>
              <a:spLocks/>
            </p:cNvSpPr>
            <p:nvPr/>
          </p:nvSpPr>
          <p:spPr bwMode="auto">
            <a:xfrm>
              <a:off x="2115" y="3097"/>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54" name="Freeform 184"/>
            <p:cNvSpPr>
              <a:spLocks/>
            </p:cNvSpPr>
            <p:nvPr/>
          </p:nvSpPr>
          <p:spPr bwMode="auto">
            <a:xfrm>
              <a:off x="2115" y="3055"/>
              <a:ext cx="6" cy="30"/>
            </a:xfrm>
            <a:custGeom>
              <a:avLst/>
              <a:gdLst>
                <a:gd name="T0" fmla="*/ 0 w 6"/>
                <a:gd name="T1" fmla="*/ 27 h 30"/>
                <a:gd name="T2" fmla="*/ 0 w 6"/>
                <a:gd name="T3" fmla="*/ 27 h 30"/>
                <a:gd name="T4" fmla="*/ 1 w 6"/>
                <a:gd name="T5" fmla="*/ 28 h 30"/>
                <a:gd name="T6" fmla="*/ 2 w 6"/>
                <a:gd name="T7" fmla="*/ 29 h 30"/>
                <a:gd name="T8" fmla="*/ 3 w 6"/>
                <a:gd name="T9" fmla="*/ 30 h 30"/>
                <a:gd name="T10" fmla="*/ 3 w 6"/>
                <a:gd name="T11" fmla="*/ 30 h 30"/>
                <a:gd name="T12" fmla="*/ 4 w 6"/>
                <a:gd name="T13" fmla="*/ 29 h 30"/>
                <a:gd name="T14" fmla="*/ 5 w 6"/>
                <a:gd name="T15" fmla="*/ 28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7"/>
                  </a:lnTo>
                  <a:lnTo>
                    <a:pt x="1" y="28"/>
                  </a:lnTo>
                  <a:lnTo>
                    <a:pt x="2" y="29"/>
                  </a:lnTo>
                  <a:lnTo>
                    <a:pt x="3" y="30"/>
                  </a:lnTo>
                  <a:lnTo>
                    <a:pt x="4" y="29"/>
                  </a:lnTo>
                  <a:lnTo>
                    <a:pt x="5" y="28"/>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55" name="Freeform 185"/>
            <p:cNvSpPr>
              <a:spLocks/>
            </p:cNvSpPr>
            <p:nvPr/>
          </p:nvSpPr>
          <p:spPr bwMode="auto">
            <a:xfrm>
              <a:off x="2115" y="3013"/>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56" name="Freeform 186"/>
            <p:cNvSpPr>
              <a:spLocks/>
            </p:cNvSpPr>
            <p:nvPr/>
          </p:nvSpPr>
          <p:spPr bwMode="auto">
            <a:xfrm>
              <a:off x="2115" y="2971"/>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57" name="Freeform 187"/>
            <p:cNvSpPr>
              <a:spLocks/>
            </p:cNvSpPr>
            <p:nvPr/>
          </p:nvSpPr>
          <p:spPr bwMode="auto">
            <a:xfrm>
              <a:off x="2116" y="2929"/>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58" name="Freeform 188"/>
            <p:cNvSpPr>
              <a:spLocks/>
            </p:cNvSpPr>
            <p:nvPr/>
          </p:nvSpPr>
          <p:spPr bwMode="auto">
            <a:xfrm>
              <a:off x="2116" y="2887"/>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59" name="Freeform 189"/>
            <p:cNvSpPr>
              <a:spLocks/>
            </p:cNvSpPr>
            <p:nvPr/>
          </p:nvSpPr>
          <p:spPr bwMode="auto">
            <a:xfrm>
              <a:off x="2116" y="284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60" name="Freeform 190"/>
            <p:cNvSpPr>
              <a:spLocks/>
            </p:cNvSpPr>
            <p:nvPr/>
          </p:nvSpPr>
          <p:spPr bwMode="auto">
            <a:xfrm>
              <a:off x="2116" y="2803"/>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61" name="Freeform 191"/>
            <p:cNvSpPr>
              <a:spLocks/>
            </p:cNvSpPr>
            <p:nvPr/>
          </p:nvSpPr>
          <p:spPr bwMode="auto">
            <a:xfrm>
              <a:off x="2116" y="2761"/>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62" name="Freeform 192"/>
            <p:cNvSpPr>
              <a:spLocks/>
            </p:cNvSpPr>
            <p:nvPr/>
          </p:nvSpPr>
          <p:spPr bwMode="auto">
            <a:xfrm>
              <a:off x="2116" y="2719"/>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63" name="Freeform 193"/>
            <p:cNvSpPr>
              <a:spLocks/>
            </p:cNvSpPr>
            <p:nvPr/>
          </p:nvSpPr>
          <p:spPr bwMode="auto">
            <a:xfrm>
              <a:off x="2117" y="2677"/>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64" name="Freeform 194"/>
            <p:cNvSpPr>
              <a:spLocks/>
            </p:cNvSpPr>
            <p:nvPr/>
          </p:nvSpPr>
          <p:spPr bwMode="auto">
            <a:xfrm>
              <a:off x="2117" y="263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65" name="Freeform 195"/>
            <p:cNvSpPr>
              <a:spLocks/>
            </p:cNvSpPr>
            <p:nvPr/>
          </p:nvSpPr>
          <p:spPr bwMode="auto">
            <a:xfrm>
              <a:off x="2117" y="2593"/>
              <a:ext cx="6" cy="30"/>
            </a:xfrm>
            <a:custGeom>
              <a:avLst/>
              <a:gdLst>
                <a:gd name="T0" fmla="*/ 0 w 6"/>
                <a:gd name="T1" fmla="*/ 27 h 30"/>
                <a:gd name="T2" fmla="*/ 0 w 6"/>
                <a:gd name="T3" fmla="*/ 27 h 30"/>
                <a:gd name="T4" fmla="*/ 1 w 6"/>
                <a:gd name="T5" fmla="*/ 28 h 30"/>
                <a:gd name="T6" fmla="*/ 2 w 6"/>
                <a:gd name="T7" fmla="*/ 29 h 30"/>
                <a:gd name="T8" fmla="*/ 3 w 6"/>
                <a:gd name="T9" fmla="*/ 30 h 30"/>
                <a:gd name="T10" fmla="*/ 3 w 6"/>
                <a:gd name="T11" fmla="*/ 30 h 30"/>
                <a:gd name="T12" fmla="*/ 4 w 6"/>
                <a:gd name="T13" fmla="*/ 29 h 30"/>
                <a:gd name="T14" fmla="*/ 5 w 6"/>
                <a:gd name="T15" fmla="*/ 28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7"/>
                  </a:lnTo>
                  <a:lnTo>
                    <a:pt x="1" y="28"/>
                  </a:lnTo>
                  <a:lnTo>
                    <a:pt x="2" y="29"/>
                  </a:lnTo>
                  <a:lnTo>
                    <a:pt x="3" y="30"/>
                  </a:lnTo>
                  <a:lnTo>
                    <a:pt x="4" y="29"/>
                  </a:lnTo>
                  <a:lnTo>
                    <a:pt x="5" y="28"/>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66" name="Freeform 196"/>
            <p:cNvSpPr>
              <a:spLocks/>
            </p:cNvSpPr>
            <p:nvPr/>
          </p:nvSpPr>
          <p:spPr bwMode="auto">
            <a:xfrm>
              <a:off x="2117" y="2551"/>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67" name="Freeform 197"/>
            <p:cNvSpPr>
              <a:spLocks/>
            </p:cNvSpPr>
            <p:nvPr/>
          </p:nvSpPr>
          <p:spPr bwMode="auto">
            <a:xfrm>
              <a:off x="2117" y="2509"/>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68" name="Freeform 198"/>
            <p:cNvSpPr>
              <a:spLocks/>
            </p:cNvSpPr>
            <p:nvPr/>
          </p:nvSpPr>
          <p:spPr bwMode="auto">
            <a:xfrm>
              <a:off x="2118" y="2467"/>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69" name="Freeform 199"/>
            <p:cNvSpPr>
              <a:spLocks/>
            </p:cNvSpPr>
            <p:nvPr/>
          </p:nvSpPr>
          <p:spPr bwMode="auto">
            <a:xfrm>
              <a:off x="2118" y="242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70" name="Freeform 200"/>
            <p:cNvSpPr>
              <a:spLocks/>
            </p:cNvSpPr>
            <p:nvPr/>
          </p:nvSpPr>
          <p:spPr bwMode="auto">
            <a:xfrm>
              <a:off x="2118" y="238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71" name="Freeform 201"/>
            <p:cNvSpPr>
              <a:spLocks/>
            </p:cNvSpPr>
            <p:nvPr/>
          </p:nvSpPr>
          <p:spPr bwMode="auto">
            <a:xfrm>
              <a:off x="2118" y="2341"/>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72" name="Freeform 202"/>
            <p:cNvSpPr>
              <a:spLocks/>
            </p:cNvSpPr>
            <p:nvPr/>
          </p:nvSpPr>
          <p:spPr bwMode="auto">
            <a:xfrm>
              <a:off x="2118" y="2299"/>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73" name="Freeform 203"/>
            <p:cNvSpPr>
              <a:spLocks/>
            </p:cNvSpPr>
            <p:nvPr/>
          </p:nvSpPr>
          <p:spPr bwMode="auto">
            <a:xfrm>
              <a:off x="2118" y="2257"/>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74" name="Freeform 204"/>
            <p:cNvSpPr>
              <a:spLocks/>
            </p:cNvSpPr>
            <p:nvPr/>
          </p:nvSpPr>
          <p:spPr bwMode="auto">
            <a:xfrm>
              <a:off x="2119" y="221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75" name="Freeform 205"/>
            <p:cNvSpPr>
              <a:spLocks/>
            </p:cNvSpPr>
            <p:nvPr/>
          </p:nvSpPr>
          <p:spPr bwMode="auto">
            <a:xfrm>
              <a:off x="2119" y="217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76" name="Freeform 206"/>
            <p:cNvSpPr>
              <a:spLocks/>
            </p:cNvSpPr>
            <p:nvPr/>
          </p:nvSpPr>
          <p:spPr bwMode="auto">
            <a:xfrm>
              <a:off x="2119" y="2131"/>
              <a:ext cx="6" cy="30"/>
            </a:xfrm>
            <a:custGeom>
              <a:avLst/>
              <a:gdLst>
                <a:gd name="T0" fmla="*/ 0 w 6"/>
                <a:gd name="T1" fmla="*/ 27 h 30"/>
                <a:gd name="T2" fmla="*/ 0 w 6"/>
                <a:gd name="T3" fmla="*/ 27 h 30"/>
                <a:gd name="T4" fmla="*/ 1 w 6"/>
                <a:gd name="T5" fmla="*/ 28 h 30"/>
                <a:gd name="T6" fmla="*/ 2 w 6"/>
                <a:gd name="T7" fmla="*/ 29 h 30"/>
                <a:gd name="T8" fmla="*/ 3 w 6"/>
                <a:gd name="T9" fmla="*/ 30 h 30"/>
                <a:gd name="T10" fmla="*/ 3 w 6"/>
                <a:gd name="T11" fmla="*/ 30 h 30"/>
                <a:gd name="T12" fmla="*/ 4 w 6"/>
                <a:gd name="T13" fmla="*/ 29 h 30"/>
                <a:gd name="T14" fmla="*/ 5 w 6"/>
                <a:gd name="T15" fmla="*/ 28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7"/>
                  </a:lnTo>
                  <a:lnTo>
                    <a:pt x="1" y="28"/>
                  </a:lnTo>
                  <a:lnTo>
                    <a:pt x="2" y="29"/>
                  </a:lnTo>
                  <a:lnTo>
                    <a:pt x="3" y="30"/>
                  </a:lnTo>
                  <a:lnTo>
                    <a:pt x="4" y="29"/>
                  </a:lnTo>
                  <a:lnTo>
                    <a:pt x="5" y="28"/>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77" name="Freeform 207"/>
            <p:cNvSpPr>
              <a:spLocks/>
            </p:cNvSpPr>
            <p:nvPr/>
          </p:nvSpPr>
          <p:spPr bwMode="auto">
            <a:xfrm>
              <a:off x="2119" y="2089"/>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78" name="Freeform 208"/>
            <p:cNvSpPr>
              <a:spLocks/>
            </p:cNvSpPr>
            <p:nvPr/>
          </p:nvSpPr>
          <p:spPr bwMode="auto">
            <a:xfrm>
              <a:off x="2119" y="2047"/>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79" name="Freeform 209"/>
            <p:cNvSpPr>
              <a:spLocks/>
            </p:cNvSpPr>
            <p:nvPr/>
          </p:nvSpPr>
          <p:spPr bwMode="auto">
            <a:xfrm>
              <a:off x="2120" y="200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80" name="Freeform 210"/>
            <p:cNvSpPr>
              <a:spLocks/>
            </p:cNvSpPr>
            <p:nvPr/>
          </p:nvSpPr>
          <p:spPr bwMode="auto">
            <a:xfrm>
              <a:off x="2120" y="196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81" name="Freeform 211"/>
            <p:cNvSpPr>
              <a:spLocks/>
            </p:cNvSpPr>
            <p:nvPr/>
          </p:nvSpPr>
          <p:spPr bwMode="auto">
            <a:xfrm>
              <a:off x="2120" y="1921"/>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82" name="Freeform 212"/>
            <p:cNvSpPr>
              <a:spLocks/>
            </p:cNvSpPr>
            <p:nvPr/>
          </p:nvSpPr>
          <p:spPr bwMode="auto">
            <a:xfrm>
              <a:off x="2120" y="1879"/>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83" name="Freeform 213"/>
            <p:cNvSpPr>
              <a:spLocks/>
            </p:cNvSpPr>
            <p:nvPr/>
          </p:nvSpPr>
          <p:spPr bwMode="auto">
            <a:xfrm>
              <a:off x="2120" y="1837"/>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84" name="Freeform 214"/>
            <p:cNvSpPr>
              <a:spLocks/>
            </p:cNvSpPr>
            <p:nvPr/>
          </p:nvSpPr>
          <p:spPr bwMode="auto">
            <a:xfrm>
              <a:off x="2121" y="1795"/>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85" name="Freeform 215"/>
            <p:cNvSpPr>
              <a:spLocks/>
            </p:cNvSpPr>
            <p:nvPr/>
          </p:nvSpPr>
          <p:spPr bwMode="auto">
            <a:xfrm>
              <a:off x="2121" y="175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86" name="Freeform 216"/>
            <p:cNvSpPr>
              <a:spLocks/>
            </p:cNvSpPr>
            <p:nvPr/>
          </p:nvSpPr>
          <p:spPr bwMode="auto">
            <a:xfrm>
              <a:off x="2121" y="1711"/>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87" name="Freeform 217"/>
            <p:cNvSpPr>
              <a:spLocks/>
            </p:cNvSpPr>
            <p:nvPr/>
          </p:nvSpPr>
          <p:spPr bwMode="auto">
            <a:xfrm>
              <a:off x="2121" y="1669"/>
              <a:ext cx="6" cy="30"/>
            </a:xfrm>
            <a:custGeom>
              <a:avLst/>
              <a:gdLst>
                <a:gd name="T0" fmla="*/ 0 w 6"/>
                <a:gd name="T1" fmla="*/ 27 h 30"/>
                <a:gd name="T2" fmla="*/ 0 w 6"/>
                <a:gd name="T3" fmla="*/ 27 h 30"/>
                <a:gd name="T4" fmla="*/ 1 w 6"/>
                <a:gd name="T5" fmla="*/ 28 h 30"/>
                <a:gd name="T6" fmla="*/ 2 w 6"/>
                <a:gd name="T7" fmla="*/ 29 h 30"/>
                <a:gd name="T8" fmla="*/ 3 w 6"/>
                <a:gd name="T9" fmla="*/ 30 h 30"/>
                <a:gd name="T10" fmla="*/ 3 w 6"/>
                <a:gd name="T11" fmla="*/ 30 h 30"/>
                <a:gd name="T12" fmla="*/ 4 w 6"/>
                <a:gd name="T13" fmla="*/ 29 h 30"/>
                <a:gd name="T14" fmla="*/ 5 w 6"/>
                <a:gd name="T15" fmla="*/ 28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7"/>
                  </a:lnTo>
                  <a:lnTo>
                    <a:pt x="1" y="28"/>
                  </a:lnTo>
                  <a:lnTo>
                    <a:pt x="2" y="29"/>
                  </a:lnTo>
                  <a:lnTo>
                    <a:pt x="3" y="30"/>
                  </a:lnTo>
                  <a:lnTo>
                    <a:pt x="4" y="29"/>
                  </a:lnTo>
                  <a:lnTo>
                    <a:pt x="5" y="28"/>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88" name="Freeform 218"/>
            <p:cNvSpPr>
              <a:spLocks/>
            </p:cNvSpPr>
            <p:nvPr/>
          </p:nvSpPr>
          <p:spPr bwMode="auto">
            <a:xfrm>
              <a:off x="2121" y="1627"/>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89" name="Freeform 219"/>
            <p:cNvSpPr>
              <a:spLocks/>
            </p:cNvSpPr>
            <p:nvPr/>
          </p:nvSpPr>
          <p:spPr bwMode="auto">
            <a:xfrm>
              <a:off x="2121" y="1585"/>
              <a:ext cx="7" cy="30"/>
            </a:xfrm>
            <a:custGeom>
              <a:avLst/>
              <a:gdLst>
                <a:gd name="T0" fmla="*/ 0 w 7"/>
                <a:gd name="T1" fmla="*/ 27 h 30"/>
                <a:gd name="T2" fmla="*/ 0 w 7"/>
                <a:gd name="T3" fmla="*/ 28 h 30"/>
                <a:gd name="T4" fmla="*/ 1 w 7"/>
                <a:gd name="T5" fmla="*/ 29 h 30"/>
                <a:gd name="T6" fmla="*/ 2 w 7"/>
                <a:gd name="T7" fmla="*/ 30 h 30"/>
                <a:gd name="T8" fmla="*/ 3 w 7"/>
                <a:gd name="T9" fmla="*/ 30 h 30"/>
                <a:gd name="T10" fmla="*/ 4 w 7"/>
                <a:gd name="T11" fmla="*/ 30 h 30"/>
                <a:gd name="T12" fmla="*/ 5 w 7"/>
                <a:gd name="T13" fmla="*/ 30 h 30"/>
                <a:gd name="T14" fmla="*/ 6 w 7"/>
                <a:gd name="T15" fmla="*/ 29 h 30"/>
                <a:gd name="T16" fmla="*/ 6 w 7"/>
                <a:gd name="T17" fmla="*/ 28 h 30"/>
                <a:gd name="T18" fmla="*/ 7 w 7"/>
                <a:gd name="T19" fmla="*/ 4 h 30"/>
                <a:gd name="T20" fmla="*/ 7 w 7"/>
                <a:gd name="T21" fmla="*/ 3 h 30"/>
                <a:gd name="T22" fmla="*/ 6 w 7"/>
                <a:gd name="T23" fmla="*/ 2 h 30"/>
                <a:gd name="T24" fmla="*/ 5 w 7"/>
                <a:gd name="T25" fmla="*/ 1 h 30"/>
                <a:gd name="T26" fmla="*/ 4 w 7"/>
                <a:gd name="T27" fmla="*/ 0 h 30"/>
                <a:gd name="T28" fmla="*/ 3 w 7"/>
                <a:gd name="T29" fmla="*/ 0 h 30"/>
                <a:gd name="T30" fmla="*/ 2 w 7"/>
                <a:gd name="T31" fmla="*/ 1 h 30"/>
                <a:gd name="T32" fmla="*/ 1 w 7"/>
                <a:gd name="T33" fmla="*/ 2 h 30"/>
                <a:gd name="T34" fmla="*/ 1 w 7"/>
                <a:gd name="T35" fmla="*/ 3 h 30"/>
                <a:gd name="T36" fmla="*/ 0 w 7"/>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30"/>
                <a:gd name="T59" fmla="*/ 7 w 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30">
                  <a:moveTo>
                    <a:pt x="0" y="27"/>
                  </a:moveTo>
                  <a:lnTo>
                    <a:pt x="0" y="28"/>
                  </a:lnTo>
                  <a:lnTo>
                    <a:pt x="1" y="29"/>
                  </a:lnTo>
                  <a:lnTo>
                    <a:pt x="2" y="30"/>
                  </a:lnTo>
                  <a:lnTo>
                    <a:pt x="3" y="30"/>
                  </a:lnTo>
                  <a:lnTo>
                    <a:pt x="4" y="30"/>
                  </a:lnTo>
                  <a:lnTo>
                    <a:pt x="5" y="30"/>
                  </a:lnTo>
                  <a:lnTo>
                    <a:pt x="6" y="29"/>
                  </a:lnTo>
                  <a:lnTo>
                    <a:pt x="6" y="28"/>
                  </a:lnTo>
                  <a:lnTo>
                    <a:pt x="7" y="4"/>
                  </a:lnTo>
                  <a:lnTo>
                    <a:pt x="7" y="3"/>
                  </a:lnTo>
                  <a:lnTo>
                    <a:pt x="6" y="2"/>
                  </a:lnTo>
                  <a:lnTo>
                    <a:pt x="5" y="1"/>
                  </a:lnTo>
                  <a:lnTo>
                    <a:pt x="4" y="0"/>
                  </a:lnTo>
                  <a:lnTo>
                    <a:pt x="3" y="0"/>
                  </a:lnTo>
                  <a:lnTo>
                    <a:pt x="2" y="1"/>
                  </a:lnTo>
                  <a:lnTo>
                    <a:pt x="1" y="2"/>
                  </a:lnTo>
                  <a:lnTo>
                    <a:pt x="1" y="3"/>
                  </a:lnTo>
                  <a:lnTo>
                    <a:pt x="0" y="27"/>
                  </a:lnTo>
                  <a:close/>
                </a:path>
              </a:pathLst>
            </a:custGeom>
            <a:solidFill>
              <a:srgbClr val="000000"/>
            </a:solidFill>
            <a:ln w="9525">
              <a:noFill/>
              <a:round/>
              <a:headEnd/>
              <a:tailEnd/>
            </a:ln>
          </p:spPr>
          <p:txBody>
            <a:bodyPr/>
            <a:lstStyle/>
            <a:p>
              <a:endParaRPr lang="en-US"/>
            </a:p>
          </p:txBody>
        </p:sp>
        <p:sp>
          <p:nvSpPr>
            <p:cNvPr id="45290" name="Freeform 220"/>
            <p:cNvSpPr>
              <a:spLocks/>
            </p:cNvSpPr>
            <p:nvPr/>
          </p:nvSpPr>
          <p:spPr bwMode="auto">
            <a:xfrm>
              <a:off x="2122" y="154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91" name="Freeform 221"/>
            <p:cNvSpPr>
              <a:spLocks/>
            </p:cNvSpPr>
            <p:nvPr/>
          </p:nvSpPr>
          <p:spPr bwMode="auto">
            <a:xfrm>
              <a:off x="2122" y="1501"/>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92" name="Freeform 222"/>
            <p:cNvSpPr>
              <a:spLocks/>
            </p:cNvSpPr>
            <p:nvPr/>
          </p:nvSpPr>
          <p:spPr bwMode="auto">
            <a:xfrm>
              <a:off x="2122" y="1459"/>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93" name="Freeform 223"/>
            <p:cNvSpPr>
              <a:spLocks/>
            </p:cNvSpPr>
            <p:nvPr/>
          </p:nvSpPr>
          <p:spPr bwMode="auto">
            <a:xfrm>
              <a:off x="2122" y="1417"/>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94" name="Freeform 224"/>
            <p:cNvSpPr>
              <a:spLocks/>
            </p:cNvSpPr>
            <p:nvPr/>
          </p:nvSpPr>
          <p:spPr bwMode="auto">
            <a:xfrm>
              <a:off x="2122" y="1375"/>
              <a:ext cx="6" cy="30"/>
            </a:xfrm>
            <a:custGeom>
              <a:avLst/>
              <a:gdLst>
                <a:gd name="T0" fmla="*/ 0 w 6"/>
                <a:gd name="T1" fmla="*/ 27 h 30"/>
                <a:gd name="T2" fmla="*/ 0 w 6"/>
                <a:gd name="T3" fmla="*/ 28 h 30"/>
                <a:gd name="T4" fmla="*/ 1 w 6"/>
                <a:gd name="T5" fmla="*/ 29 h 30"/>
                <a:gd name="T6" fmla="*/ 2 w 6"/>
                <a:gd name="T7" fmla="*/ 30 h 30"/>
                <a:gd name="T8" fmla="*/ 3 w 6"/>
                <a:gd name="T9" fmla="*/ 30 h 30"/>
                <a:gd name="T10" fmla="*/ 4 w 6"/>
                <a:gd name="T11" fmla="*/ 30 h 30"/>
                <a:gd name="T12" fmla="*/ 5 w 6"/>
                <a:gd name="T13" fmla="*/ 30 h 30"/>
                <a:gd name="T14" fmla="*/ 6 w 6"/>
                <a:gd name="T15" fmla="*/ 29 h 30"/>
                <a:gd name="T16" fmla="*/ 6 w 6"/>
                <a:gd name="T17" fmla="*/ 28 h 30"/>
                <a:gd name="T18" fmla="*/ 6 w 6"/>
                <a:gd name="T19" fmla="*/ 4 h 30"/>
                <a:gd name="T20" fmla="*/ 6 w 6"/>
                <a:gd name="T21" fmla="*/ 3 h 30"/>
                <a:gd name="T22" fmla="*/ 6 w 6"/>
                <a:gd name="T23" fmla="*/ 2 h 30"/>
                <a:gd name="T24" fmla="*/ 5 w 6"/>
                <a:gd name="T25" fmla="*/ 1 h 30"/>
                <a:gd name="T26" fmla="*/ 4 w 6"/>
                <a:gd name="T27" fmla="*/ 0 h 30"/>
                <a:gd name="T28" fmla="*/ 3 w 6"/>
                <a:gd name="T29" fmla="*/ 0 h 30"/>
                <a:gd name="T30" fmla="*/ 2 w 6"/>
                <a:gd name="T31" fmla="*/ 1 h 30"/>
                <a:gd name="T32" fmla="*/ 1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1" y="29"/>
                  </a:lnTo>
                  <a:lnTo>
                    <a:pt x="2" y="30"/>
                  </a:lnTo>
                  <a:lnTo>
                    <a:pt x="3" y="30"/>
                  </a:lnTo>
                  <a:lnTo>
                    <a:pt x="4" y="30"/>
                  </a:lnTo>
                  <a:lnTo>
                    <a:pt x="5" y="30"/>
                  </a:lnTo>
                  <a:lnTo>
                    <a:pt x="6" y="29"/>
                  </a:lnTo>
                  <a:lnTo>
                    <a:pt x="6" y="28"/>
                  </a:lnTo>
                  <a:lnTo>
                    <a:pt x="6" y="4"/>
                  </a:lnTo>
                  <a:lnTo>
                    <a:pt x="6" y="3"/>
                  </a:lnTo>
                  <a:lnTo>
                    <a:pt x="6" y="2"/>
                  </a:lnTo>
                  <a:lnTo>
                    <a:pt x="5" y="1"/>
                  </a:lnTo>
                  <a:lnTo>
                    <a:pt x="4" y="0"/>
                  </a:lnTo>
                  <a:lnTo>
                    <a:pt x="3" y="0"/>
                  </a:lnTo>
                  <a:lnTo>
                    <a:pt x="2" y="1"/>
                  </a:lnTo>
                  <a:lnTo>
                    <a:pt x="1" y="2"/>
                  </a:lnTo>
                  <a:lnTo>
                    <a:pt x="0" y="3"/>
                  </a:lnTo>
                  <a:lnTo>
                    <a:pt x="0" y="27"/>
                  </a:lnTo>
                  <a:close/>
                </a:path>
              </a:pathLst>
            </a:custGeom>
            <a:solidFill>
              <a:srgbClr val="000000"/>
            </a:solidFill>
            <a:ln w="9525">
              <a:noFill/>
              <a:round/>
              <a:headEnd/>
              <a:tailEnd/>
            </a:ln>
          </p:spPr>
          <p:txBody>
            <a:bodyPr/>
            <a:lstStyle/>
            <a:p>
              <a:endParaRPr lang="en-US"/>
            </a:p>
          </p:txBody>
        </p:sp>
        <p:sp>
          <p:nvSpPr>
            <p:cNvPr id="45295" name="Freeform 225"/>
            <p:cNvSpPr>
              <a:spLocks/>
            </p:cNvSpPr>
            <p:nvPr/>
          </p:nvSpPr>
          <p:spPr bwMode="auto">
            <a:xfrm>
              <a:off x="2123" y="1333"/>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96" name="Freeform 226"/>
            <p:cNvSpPr>
              <a:spLocks/>
            </p:cNvSpPr>
            <p:nvPr/>
          </p:nvSpPr>
          <p:spPr bwMode="auto">
            <a:xfrm>
              <a:off x="2123" y="1291"/>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sp>
          <p:nvSpPr>
            <p:cNvPr id="45297" name="Freeform 227"/>
            <p:cNvSpPr>
              <a:spLocks/>
            </p:cNvSpPr>
            <p:nvPr/>
          </p:nvSpPr>
          <p:spPr bwMode="auto">
            <a:xfrm>
              <a:off x="2123" y="1249"/>
              <a:ext cx="6" cy="30"/>
            </a:xfrm>
            <a:custGeom>
              <a:avLst/>
              <a:gdLst>
                <a:gd name="T0" fmla="*/ 0 w 6"/>
                <a:gd name="T1" fmla="*/ 27 h 30"/>
                <a:gd name="T2" fmla="*/ 0 w 6"/>
                <a:gd name="T3" fmla="*/ 28 h 30"/>
                <a:gd name="T4" fmla="*/ 0 w 6"/>
                <a:gd name="T5" fmla="*/ 29 h 30"/>
                <a:gd name="T6" fmla="*/ 1 w 6"/>
                <a:gd name="T7" fmla="*/ 30 h 30"/>
                <a:gd name="T8" fmla="*/ 2 w 6"/>
                <a:gd name="T9" fmla="*/ 30 h 30"/>
                <a:gd name="T10" fmla="*/ 3 w 6"/>
                <a:gd name="T11" fmla="*/ 30 h 30"/>
                <a:gd name="T12" fmla="*/ 4 w 6"/>
                <a:gd name="T13" fmla="*/ 30 h 30"/>
                <a:gd name="T14" fmla="*/ 5 w 6"/>
                <a:gd name="T15" fmla="*/ 29 h 30"/>
                <a:gd name="T16" fmla="*/ 6 w 6"/>
                <a:gd name="T17" fmla="*/ 28 h 30"/>
                <a:gd name="T18" fmla="*/ 6 w 6"/>
                <a:gd name="T19" fmla="*/ 4 h 30"/>
                <a:gd name="T20" fmla="*/ 6 w 6"/>
                <a:gd name="T21" fmla="*/ 3 h 30"/>
                <a:gd name="T22" fmla="*/ 5 w 6"/>
                <a:gd name="T23" fmla="*/ 2 h 30"/>
                <a:gd name="T24" fmla="*/ 4 w 6"/>
                <a:gd name="T25" fmla="*/ 1 h 30"/>
                <a:gd name="T26" fmla="*/ 3 w 6"/>
                <a:gd name="T27" fmla="*/ 0 h 30"/>
                <a:gd name="T28" fmla="*/ 2 w 6"/>
                <a:gd name="T29" fmla="*/ 0 h 30"/>
                <a:gd name="T30" fmla="*/ 1 w 6"/>
                <a:gd name="T31" fmla="*/ 1 h 30"/>
                <a:gd name="T32" fmla="*/ 0 w 6"/>
                <a:gd name="T33" fmla="*/ 2 h 30"/>
                <a:gd name="T34" fmla="*/ 0 w 6"/>
                <a:gd name="T35" fmla="*/ 3 h 30"/>
                <a:gd name="T36" fmla="*/ 0 w 6"/>
                <a:gd name="T37" fmla="*/ 27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30"/>
                <a:gd name="T59" fmla="*/ 6 w 6"/>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30">
                  <a:moveTo>
                    <a:pt x="0" y="27"/>
                  </a:moveTo>
                  <a:lnTo>
                    <a:pt x="0" y="28"/>
                  </a:lnTo>
                  <a:lnTo>
                    <a:pt x="0" y="29"/>
                  </a:lnTo>
                  <a:lnTo>
                    <a:pt x="1" y="30"/>
                  </a:lnTo>
                  <a:lnTo>
                    <a:pt x="2" y="30"/>
                  </a:lnTo>
                  <a:lnTo>
                    <a:pt x="3" y="30"/>
                  </a:lnTo>
                  <a:lnTo>
                    <a:pt x="4" y="30"/>
                  </a:lnTo>
                  <a:lnTo>
                    <a:pt x="5" y="29"/>
                  </a:lnTo>
                  <a:lnTo>
                    <a:pt x="6" y="28"/>
                  </a:lnTo>
                  <a:lnTo>
                    <a:pt x="6" y="4"/>
                  </a:lnTo>
                  <a:lnTo>
                    <a:pt x="6" y="3"/>
                  </a:lnTo>
                  <a:lnTo>
                    <a:pt x="5" y="2"/>
                  </a:lnTo>
                  <a:lnTo>
                    <a:pt x="4" y="1"/>
                  </a:lnTo>
                  <a:lnTo>
                    <a:pt x="3" y="0"/>
                  </a:lnTo>
                  <a:lnTo>
                    <a:pt x="2" y="0"/>
                  </a:lnTo>
                  <a:lnTo>
                    <a:pt x="1" y="1"/>
                  </a:lnTo>
                  <a:lnTo>
                    <a:pt x="0" y="2"/>
                  </a:lnTo>
                  <a:lnTo>
                    <a:pt x="0" y="3"/>
                  </a:lnTo>
                  <a:lnTo>
                    <a:pt x="0" y="27"/>
                  </a:lnTo>
                  <a:close/>
                </a:path>
              </a:pathLst>
            </a:custGeom>
            <a:solidFill>
              <a:srgbClr val="000000"/>
            </a:solidFill>
            <a:ln w="9525">
              <a:noFill/>
              <a:round/>
              <a:headEnd/>
              <a:tailEnd/>
            </a:ln>
          </p:spPr>
          <p:txBody>
            <a:bodyPr/>
            <a:lstStyle/>
            <a:p>
              <a:endParaRPr lang="en-US"/>
            </a:p>
          </p:txBody>
        </p:sp>
      </p:grpSp>
      <p:sp>
        <p:nvSpPr>
          <p:cNvPr id="45093" name="Rectangle 229"/>
          <p:cNvSpPr>
            <a:spLocks noChangeArrowheads="1"/>
          </p:cNvSpPr>
          <p:nvPr/>
        </p:nvSpPr>
        <p:spPr bwMode="auto">
          <a:xfrm>
            <a:off x="2205038" y="971550"/>
            <a:ext cx="1284287" cy="560388"/>
          </a:xfrm>
          <a:prstGeom prst="rect">
            <a:avLst/>
          </a:prstGeom>
          <a:noFill/>
          <a:ln w="9525">
            <a:noFill/>
            <a:miter lim="800000"/>
            <a:headEnd/>
            <a:tailEnd/>
          </a:ln>
        </p:spPr>
        <p:txBody>
          <a:bodyPr/>
          <a:lstStyle/>
          <a:p>
            <a:endParaRPr lang="en-US"/>
          </a:p>
        </p:txBody>
      </p:sp>
      <p:sp>
        <p:nvSpPr>
          <p:cNvPr id="74982" name="Rectangle 230"/>
          <p:cNvSpPr>
            <a:spLocks noChangeArrowheads="1"/>
          </p:cNvSpPr>
          <p:nvPr/>
        </p:nvSpPr>
        <p:spPr bwMode="auto">
          <a:xfrm>
            <a:off x="2343150" y="1000125"/>
            <a:ext cx="1098550" cy="26035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800">
                <a:solidFill>
                  <a:srgbClr val="000000"/>
                </a:solidFill>
                <a:latin typeface="Times New Roman" pitchFamily="18" charset="0"/>
                <a:cs typeface="+mn-cs"/>
              </a:rPr>
              <a:t>Space flight</a:t>
            </a:r>
            <a:endParaRPr lang="en-US" sz="1600">
              <a:effectLst>
                <a:outerShdw blurRad="38100" dist="38100" dir="2700000" algn="tl">
                  <a:srgbClr val="C0C0C0"/>
                </a:outerShdw>
              </a:effectLst>
              <a:latin typeface="Impact" pitchFamily="34" charset="0"/>
              <a:cs typeface="+mn-cs"/>
            </a:endParaRPr>
          </a:p>
        </p:txBody>
      </p:sp>
      <p:sp>
        <p:nvSpPr>
          <p:cNvPr id="74983" name="Rectangle 231"/>
          <p:cNvSpPr>
            <a:spLocks noChangeArrowheads="1"/>
          </p:cNvSpPr>
          <p:nvPr/>
        </p:nvSpPr>
        <p:spPr bwMode="auto">
          <a:xfrm>
            <a:off x="2655888" y="1233488"/>
            <a:ext cx="471487" cy="26035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800">
                <a:solidFill>
                  <a:srgbClr val="000000"/>
                </a:solidFill>
                <a:latin typeface="Times New Roman" pitchFamily="18" charset="0"/>
                <a:cs typeface="+mn-cs"/>
              </a:rPr>
              <a:t>n=22</a:t>
            </a:r>
            <a:endParaRPr lang="en-US" sz="1600">
              <a:effectLst>
                <a:outerShdw blurRad="38100" dist="38100" dir="2700000" algn="tl">
                  <a:srgbClr val="C0C0C0"/>
                </a:outerShdw>
              </a:effectLst>
              <a:latin typeface="Impact" pitchFamily="34" charset="0"/>
              <a:cs typeface="+mn-cs"/>
            </a:endParaRPr>
          </a:p>
        </p:txBody>
      </p:sp>
      <p:sp>
        <p:nvSpPr>
          <p:cNvPr id="45096" name="Rectangle 232"/>
          <p:cNvSpPr>
            <a:spLocks noChangeArrowheads="1"/>
          </p:cNvSpPr>
          <p:nvPr/>
        </p:nvSpPr>
        <p:spPr bwMode="auto">
          <a:xfrm>
            <a:off x="4016375" y="874713"/>
            <a:ext cx="2968625" cy="642937"/>
          </a:xfrm>
          <a:prstGeom prst="rect">
            <a:avLst/>
          </a:prstGeom>
          <a:noFill/>
          <a:ln w="9525">
            <a:noFill/>
            <a:miter lim="800000"/>
            <a:headEnd/>
            <a:tailEnd/>
          </a:ln>
        </p:spPr>
        <p:txBody>
          <a:bodyPr/>
          <a:lstStyle/>
          <a:p>
            <a:endParaRPr lang="en-US"/>
          </a:p>
        </p:txBody>
      </p:sp>
      <p:sp>
        <p:nvSpPr>
          <p:cNvPr id="74985" name="Rectangle 233"/>
          <p:cNvSpPr>
            <a:spLocks noChangeArrowheads="1"/>
          </p:cNvSpPr>
          <p:nvPr/>
        </p:nvSpPr>
        <p:spPr bwMode="auto">
          <a:xfrm>
            <a:off x="4152900" y="936625"/>
            <a:ext cx="2782888" cy="26035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800">
                <a:solidFill>
                  <a:srgbClr val="000000"/>
                </a:solidFill>
                <a:latin typeface="Times New Roman" pitchFamily="18" charset="0"/>
                <a:cs typeface="+mn-cs"/>
              </a:rPr>
              <a:t>2 years post-menopause, n=13</a:t>
            </a:r>
            <a:endParaRPr lang="en-US" sz="1600">
              <a:effectLst>
                <a:outerShdw blurRad="38100" dist="38100" dir="2700000" algn="tl">
                  <a:srgbClr val="C0C0C0"/>
                </a:outerShdw>
              </a:effectLst>
              <a:latin typeface="Impact" pitchFamily="34" charset="0"/>
              <a:cs typeface="+mn-cs"/>
            </a:endParaRPr>
          </a:p>
        </p:txBody>
      </p:sp>
      <p:sp>
        <p:nvSpPr>
          <p:cNvPr id="74986" name="Rectangle 234"/>
          <p:cNvSpPr>
            <a:spLocks noChangeArrowheads="1"/>
          </p:cNvSpPr>
          <p:nvPr/>
        </p:nvSpPr>
        <p:spPr bwMode="auto">
          <a:xfrm>
            <a:off x="4540250" y="1211263"/>
            <a:ext cx="2006600" cy="26035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800">
                <a:solidFill>
                  <a:srgbClr val="000000"/>
                </a:solidFill>
                <a:latin typeface="Times New Roman" pitchFamily="18" charset="0"/>
                <a:cs typeface="+mn-cs"/>
              </a:rPr>
              <a:t>(for comparison only)</a:t>
            </a:r>
            <a:endParaRPr lang="en-US" sz="1600">
              <a:effectLst>
                <a:outerShdw blurRad="38100" dist="38100" dir="2700000" algn="tl">
                  <a:srgbClr val="C0C0C0"/>
                </a:outerShdw>
              </a:effectLst>
              <a:latin typeface="Impact" pitchFamily="34" charset="0"/>
              <a:cs typeface="+mn-cs"/>
            </a:endParaRPr>
          </a:p>
        </p:txBody>
      </p:sp>
      <p:sp>
        <p:nvSpPr>
          <p:cNvPr id="45099" name="Line 235"/>
          <p:cNvSpPr>
            <a:spLocks noChangeShapeType="1"/>
          </p:cNvSpPr>
          <p:nvPr/>
        </p:nvSpPr>
        <p:spPr bwMode="auto">
          <a:xfrm flipH="1">
            <a:off x="1612900" y="2438400"/>
            <a:ext cx="228600" cy="1588"/>
          </a:xfrm>
          <a:prstGeom prst="line">
            <a:avLst/>
          </a:prstGeom>
          <a:noFill/>
          <a:ln w="9525">
            <a:solidFill>
              <a:srgbClr val="000000"/>
            </a:solidFill>
            <a:round/>
            <a:headEnd/>
            <a:tailEnd/>
          </a:ln>
        </p:spPr>
        <p:txBody>
          <a:bodyPr/>
          <a:lstStyle/>
          <a:p>
            <a:endParaRPr lang="en-US"/>
          </a:p>
        </p:txBody>
      </p:sp>
      <p:sp>
        <p:nvSpPr>
          <p:cNvPr id="45100" name="Line 236"/>
          <p:cNvSpPr>
            <a:spLocks noChangeShapeType="1"/>
          </p:cNvSpPr>
          <p:nvPr/>
        </p:nvSpPr>
        <p:spPr bwMode="auto">
          <a:xfrm flipH="1">
            <a:off x="1612900" y="3109913"/>
            <a:ext cx="228600" cy="1587"/>
          </a:xfrm>
          <a:prstGeom prst="line">
            <a:avLst/>
          </a:prstGeom>
          <a:noFill/>
          <a:ln w="9525">
            <a:solidFill>
              <a:srgbClr val="000000"/>
            </a:solidFill>
            <a:round/>
            <a:headEnd/>
            <a:tailEnd/>
          </a:ln>
        </p:spPr>
        <p:txBody>
          <a:bodyPr/>
          <a:lstStyle/>
          <a:p>
            <a:endParaRPr lang="en-US"/>
          </a:p>
        </p:txBody>
      </p:sp>
      <p:sp>
        <p:nvSpPr>
          <p:cNvPr id="45101" name="Line 237"/>
          <p:cNvSpPr>
            <a:spLocks noChangeShapeType="1"/>
          </p:cNvSpPr>
          <p:nvPr/>
        </p:nvSpPr>
        <p:spPr bwMode="auto">
          <a:xfrm flipH="1">
            <a:off x="1612900" y="3779838"/>
            <a:ext cx="228600" cy="1587"/>
          </a:xfrm>
          <a:prstGeom prst="line">
            <a:avLst/>
          </a:prstGeom>
          <a:noFill/>
          <a:ln w="9525">
            <a:solidFill>
              <a:srgbClr val="000000"/>
            </a:solidFill>
            <a:round/>
            <a:headEnd/>
            <a:tailEnd/>
          </a:ln>
        </p:spPr>
        <p:txBody>
          <a:bodyPr/>
          <a:lstStyle/>
          <a:p>
            <a:endParaRPr lang="en-US"/>
          </a:p>
        </p:txBody>
      </p:sp>
      <p:sp>
        <p:nvSpPr>
          <p:cNvPr id="45102" name="Line 238"/>
          <p:cNvSpPr>
            <a:spLocks noChangeShapeType="1"/>
          </p:cNvSpPr>
          <p:nvPr/>
        </p:nvSpPr>
        <p:spPr bwMode="auto">
          <a:xfrm flipH="1">
            <a:off x="1612900" y="4451350"/>
            <a:ext cx="228600" cy="1588"/>
          </a:xfrm>
          <a:prstGeom prst="line">
            <a:avLst/>
          </a:prstGeom>
          <a:noFill/>
          <a:ln w="9525">
            <a:solidFill>
              <a:srgbClr val="000000"/>
            </a:solidFill>
            <a:round/>
            <a:headEnd/>
            <a:tailEnd/>
          </a:ln>
        </p:spPr>
        <p:txBody>
          <a:bodyPr/>
          <a:lstStyle/>
          <a:p>
            <a:endParaRPr lang="en-US"/>
          </a:p>
        </p:txBody>
      </p:sp>
      <p:sp>
        <p:nvSpPr>
          <p:cNvPr id="45103" name="Rectangle 239"/>
          <p:cNvSpPr>
            <a:spLocks noChangeArrowheads="1"/>
          </p:cNvSpPr>
          <p:nvPr/>
        </p:nvSpPr>
        <p:spPr bwMode="auto">
          <a:xfrm>
            <a:off x="1003300" y="2165350"/>
            <a:ext cx="439738" cy="458788"/>
          </a:xfrm>
          <a:prstGeom prst="rect">
            <a:avLst/>
          </a:prstGeom>
          <a:noFill/>
          <a:ln w="9525">
            <a:noFill/>
            <a:miter lim="800000"/>
            <a:headEnd/>
            <a:tailEnd/>
          </a:ln>
        </p:spPr>
        <p:txBody>
          <a:bodyPr/>
          <a:lstStyle/>
          <a:p>
            <a:endParaRPr lang="en-US"/>
          </a:p>
        </p:txBody>
      </p:sp>
      <p:sp>
        <p:nvSpPr>
          <p:cNvPr id="74992" name="Rectangle 240"/>
          <p:cNvSpPr>
            <a:spLocks noChangeArrowheads="1"/>
          </p:cNvSpPr>
          <p:nvPr/>
        </p:nvSpPr>
        <p:spPr bwMode="auto">
          <a:xfrm>
            <a:off x="1155700" y="2232025"/>
            <a:ext cx="2540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-5</a:t>
            </a:r>
            <a:endParaRPr lang="en-US" sz="1600">
              <a:effectLst>
                <a:outerShdw blurRad="38100" dist="38100" dir="2700000" algn="tl">
                  <a:srgbClr val="C0C0C0"/>
                </a:outerShdw>
              </a:effectLst>
              <a:latin typeface="Impact" pitchFamily="34" charset="0"/>
              <a:cs typeface="+mn-cs"/>
            </a:endParaRPr>
          </a:p>
        </p:txBody>
      </p:sp>
      <p:sp>
        <p:nvSpPr>
          <p:cNvPr id="45105" name="Rectangle 241"/>
          <p:cNvSpPr>
            <a:spLocks noChangeArrowheads="1"/>
          </p:cNvSpPr>
          <p:nvPr/>
        </p:nvSpPr>
        <p:spPr bwMode="auto">
          <a:xfrm>
            <a:off x="927100" y="2851150"/>
            <a:ext cx="592138" cy="458788"/>
          </a:xfrm>
          <a:prstGeom prst="rect">
            <a:avLst/>
          </a:prstGeom>
          <a:noFill/>
          <a:ln w="9525">
            <a:noFill/>
            <a:miter lim="800000"/>
            <a:headEnd/>
            <a:tailEnd/>
          </a:ln>
        </p:spPr>
        <p:txBody>
          <a:bodyPr/>
          <a:lstStyle/>
          <a:p>
            <a:endParaRPr lang="en-US"/>
          </a:p>
        </p:txBody>
      </p:sp>
      <p:sp>
        <p:nvSpPr>
          <p:cNvPr id="74994" name="Rectangle 242"/>
          <p:cNvSpPr>
            <a:spLocks noChangeArrowheads="1"/>
          </p:cNvSpPr>
          <p:nvPr/>
        </p:nvSpPr>
        <p:spPr bwMode="auto">
          <a:xfrm>
            <a:off x="1079500" y="2917825"/>
            <a:ext cx="406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-10</a:t>
            </a:r>
            <a:endParaRPr lang="en-US" sz="1600">
              <a:effectLst>
                <a:outerShdw blurRad="38100" dist="38100" dir="2700000" algn="tl">
                  <a:srgbClr val="C0C0C0"/>
                </a:outerShdw>
              </a:effectLst>
              <a:latin typeface="Impact" pitchFamily="34" charset="0"/>
              <a:cs typeface="+mn-cs"/>
            </a:endParaRPr>
          </a:p>
        </p:txBody>
      </p:sp>
      <p:sp>
        <p:nvSpPr>
          <p:cNvPr id="45107" name="Rectangle 243"/>
          <p:cNvSpPr>
            <a:spLocks noChangeArrowheads="1"/>
          </p:cNvSpPr>
          <p:nvPr/>
        </p:nvSpPr>
        <p:spPr bwMode="auto">
          <a:xfrm>
            <a:off x="927100" y="3536950"/>
            <a:ext cx="592138" cy="458788"/>
          </a:xfrm>
          <a:prstGeom prst="rect">
            <a:avLst/>
          </a:prstGeom>
          <a:noFill/>
          <a:ln w="9525">
            <a:noFill/>
            <a:miter lim="800000"/>
            <a:headEnd/>
            <a:tailEnd/>
          </a:ln>
        </p:spPr>
        <p:txBody>
          <a:bodyPr/>
          <a:lstStyle/>
          <a:p>
            <a:endParaRPr lang="en-US"/>
          </a:p>
        </p:txBody>
      </p:sp>
      <p:sp>
        <p:nvSpPr>
          <p:cNvPr id="74996" name="Rectangle 244"/>
          <p:cNvSpPr>
            <a:spLocks noChangeArrowheads="1"/>
          </p:cNvSpPr>
          <p:nvPr/>
        </p:nvSpPr>
        <p:spPr bwMode="auto">
          <a:xfrm>
            <a:off x="1079500" y="3603625"/>
            <a:ext cx="406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-15</a:t>
            </a:r>
            <a:endParaRPr lang="en-US" sz="1600">
              <a:effectLst>
                <a:outerShdw blurRad="38100" dist="38100" dir="2700000" algn="tl">
                  <a:srgbClr val="C0C0C0"/>
                </a:outerShdw>
              </a:effectLst>
              <a:latin typeface="Impact" pitchFamily="34" charset="0"/>
              <a:cs typeface="+mn-cs"/>
            </a:endParaRPr>
          </a:p>
        </p:txBody>
      </p:sp>
      <p:sp>
        <p:nvSpPr>
          <p:cNvPr id="45109" name="Rectangle 245"/>
          <p:cNvSpPr>
            <a:spLocks noChangeArrowheads="1"/>
          </p:cNvSpPr>
          <p:nvPr/>
        </p:nvSpPr>
        <p:spPr bwMode="auto">
          <a:xfrm>
            <a:off x="927100" y="4222750"/>
            <a:ext cx="592138" cy="458788"/>
          </a:xfrm>
          <a:prstGeom prst="rect">
            <a:avLst/>
          </a:prstGeom>
          <a:noFill/>
          <a:ln w="9525">
            <a:noFill/>
            <a:miter lim="800000"/>
            <a:headEnd/>
            <a:tailEnd/>
          </a:ln>
        </p:spPr>
        <p:txBody>
          <a:bodyPr/>
          <a:lstStyle/>
          <a:p>
            <a:endParaRPr lang="en-US"/>
          </a:p>
        </p:txBody>
      </p:sp>
      <p:sp>
        <p:nvSpPr>
          <p:cNvPr id="74998" name="Rectangle 246"/>
          <p:cNvSpPr>
            <a:spLocks noChangeArrowheads="1"/>
          </p:cNvSpPr>
          <p:nvPr/>
        </p:nvSpPr>
        <p:spPr bwMode="auto">
          <a:xfrm>
            <a:off x="1079500" y="4289425"/>
            <a:ext cx="406400" cy="3476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a:solidFill>
                  <a:srgbClr val="000000"/>
                </a:solidFill>
                <a:latin typeface="Times New Roman" pitchFamily="18" charset="0"/>
                <a:cs typeface="+mn-cs"/>
              </a:rPr>
              <a:t>-20</a:t>
            </a:r>
            <a:endParaRPr lang="en-US" sz="1600">
              <a:effectLst>
                <a:outerShdw blurRad="38100" dist="38100" dir="2700000" algn="tl">
                  <a:srgbClr val="C0C0C0"/>
                </a:outerShdw>
              </a:effectLst>
              <a:latin typeface="Impact" pitchFamily="34" charset="0"/>
              <a:cs typeface="+mn-cs"/>
            </a:endParaRPr>
          </a:p>
        </p:txBody>
      </p:sp>
      <p:grpSp>
        <p:nvGrpSpPr>
          <p:cNvPr id="45111" name="Group 261"/>
          <p:cNvGrpSpPr>
            <a:grpSpLocks/>
          </p:cNvGrpSpPr>
          <p:nvPr/>
        </p:nvGrpSpPr>
        <p:grpSpPr bwMode="auto">
          <a:xfrm>
            <a:off x="1747838" y="1762125"/>
            <a:ext cx="5537200" cy="1577975"/>
            <a:chOff x="1481" y="1370"/>
            <a:chExt cx="3488" cy="994"/>
          </a:xfrm>
        </p:grpSpPr>
        <p:sp>
          <p:nvSpPr>
            <p:cNvPr id="45229" name="Freeform 247"/>
            <p:cNvSpPr>
              <a:spLocks/>
            </p:cNvSpPr>
            <p:nvPr/>
          </p:nvSpPr>
          <p:spPr bwMode="auto">
            <a:xfrm>
              <a:off x="1481" y="1370"/>
              <a:ext cx="191" cy="74"/>
            </a:xfrm>
            <a:custGeom>
              <a:avLst/>
              <a:gdLst>
                <a:gd name="T0" fmla="*/ 7 w 191"/>
                <a:gd name="T1" fmla="*/ 0 h 74"/>
                <a:gd name="T2" fmla="*/ 0 w 191"/>
                <a:gd name="T3" fmla="*/ 23 h 74"/>
                <a:gd name="T4" fmla="*/ 184 w 191"/>
                <a:gd name="T5" fmla="*/ 74 h 74"/>
                <a:gd name="T6" fmla="*/ 191 w 191"/>
                <a:gd name="T7" fmla="*/ 51 h 74"/>
                <a:gd name="T8" fmla="*/ 7 w 191"/>
                <a:gd name="T9" fmla="*/ 0 h 74"/>
                <a:gd name="T10" fmla="*/ 0 60000 65536"/>
                <a:gd name="T11" fmla="*/ 0 60000 65536"/>
                <a:gd name="T12" fmla="*/ 0 60000 65536"/>
                <a:gd name="T13" fmla="*/ 0 60000 65536"/>
                <a:gd name="T14" fmla="*/ 0 60000 65536"/>
                <a:gd name="T15" fmla="*/ 0 w 191"/>
                <a:gd name="T16" fmla="*/ 0 h 74"/>
                <a:gd name="T17" fmla="*/ 191 w 191"/>
                <a:gd name="T18" fmla="*/ 74 h 74"/>
              </a:gdLst>
              <a:ahLst/>
              <a:cxnLst>
                <a:cxn ang="T10">
                  <a:pos x="T0" y="T1"/>
                </a:cxn>
                <a:cxn ang="T11">
                  <a:pos x="T2" y="T3"/>
                </a:cxn>
                <a:cxn ang="T12">
                  <a:pos x="T4" y="T5"/>
                </a:cxn>
                <a:cxn ang="T13">
                  <a:pos x="T6" y="T7"/>
                </a:cxn>
                <a:cxn ang="T14">
                  <a:pos x="T8" y="T9"/>
                </a:cxn>
              </a:cxnLst>
              <a:rect l="T15" t="T16" r="T17" b="T18"/>
              <a:pathLst>
                <a:path w="191" h="74">
                  <a:moveTo>
                    <a:pt x="7" y="0"/>
                  </a:moveTo>
                  <a:lnTo>
                    <a:pt x="0" y="23"/>
                  </a:lnTo>
                  <a:lnTo>
                    <a:pt x="184" y="74"/>
                  </a:lnTo>
                  <a:lnTo>
                    <a:pt x="191" y="51"/>
                  </a:lnTo>
                  <a:lnTo>
                    <a:pt x="7" y="0"/>
                  </a:lnTo>
                  <a:close/>
                </a:path>
              </a:pathLst>
            </a:custGeom>
            <a:solidFill>
              <a:srgbClr val="000000"/>
            </a:solidFill>
            <a:ln w="9525">
              <a:noFill/>
              <a:round/>
              <a:headEnd/>
              <a:tailEnd/>
            </a:ln>
          </p:spPr>
          <p:txBody>
            <a:bodyPr/>
            <a:lstStyle/>
            <a:p>
              <a:endParaRPr lang="en-US"/>
            </a:p>
          </p:txBody>
        </p:sp>
        <p:sp>
          <p:nvSpPr>
            <p:cNvPr id="45230" name="Freeform 248"/>
            <p:cNvSpPr>
              <a:spLocks/>
            </p:cNvSpPr>
            <p:nvPr/>
          </p:nvSpPr>
          <p:spPr bwMode="auto">
            <a:xfrm>
              <a:off x="1735" y="1440"/>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1" name="Freeform 249"/>
            <p:cNvSpPr>
              <a:spLocks/>
            </p:cNvSpPr>
            <p:nvPr/>
          </p:nvSpPr>
          <p:spPr bwMode="auto">
            <a:xfrm>
              <a:off x="1989" y="1511"/>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2" name="Freeform 250"/>
            <p:cNvSpPr>
              <a:spLocks/>
            </p:cNvSpPr>
            <p:nvPr/>
          </p:nvSpPr>
          <p:spPr bwMode="auto">
            <a:xfrm>
              <a:off x="2243" y="1582"/>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3" name="Freeform 251"/>
            <p:cNvSpPr>
              <a:spLocks/>
            </p:cNvSpPr>
            <p:nvPr/>
          </p:nvSpPr>
          <p:spPr bwMode="auto">
            <a:xfrm>
              <a:off x="2498" y="1653"/>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4" name="Freeform 252"/>
            <p:cNvSpPr>
              <a:spLocks/>
            </p:cNvSpPr>
            <p:nvPr/>
          </p:nvSpPr>
          <p:spPr bwMode="auto">
            <a:xfrm>
              <a:off x="2752" y="1724"/>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5" name="Freeform 253"/>
            <p:cNvSpPr>
              <a:spLocks/>
            </p:cNvSpPr>
            <p:nvPr/>
          </p:nvSpPr>
          <p:spPr bwMode="auto">
            <a:xfrm>
              <a:off x="3006" y="1795"/>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6" name="Freeform 254"/>
            <p:cNvSpPr>
              <a:spLocks/>
            </p:cNvSpPr>
            <p:nvPr/>
          </p:nvSpPr>
          <p:spPr bwMode="auto">
            <a:xfrm>
              <a:off x="3261" y="1866"/>
              <a:ext cx="191" cy="75"/>
            </a:xfrm>
            <a:custGeom>
              <a:avLst/>
              <a:gdLst>
                <a:gd name="T0" fmla="*/ 7 w 191"/>
                <a:gd name="T1" fmla="*/ 0 h 75"/>
                <a:gd name="T2" fmla="*/ 0 w 191"/>
                <a:gd name="T3" fmla="*/ 23 h 75"/>
                <a:gd name="T4" fmla="*/ 184 w 191"/>
                <a:gd name="T5" fmla="*/ 75 h 75"/>
                <a:gd name="T6" fmla="*/ 191 w 191"/>
                <a:gd name="T7" fmla="*/ 52 h 75"/>
                <a:gd name="T8" fmla="*/ 7 w 191"/>
                <a:gd name="T9" fmla="*/ 0 h 75"/>
                <a:gd name="T10" fmla="*/ 0 60000 65536"/>
                <a:gd name="T11" fmla="*/ 0 60000 65536"/>
                <a:gd name="T12" fmla="*/ 0 60000 65536"/>
                <a:gd name="T13" fmla="*/ 0 60000 65536"/>
                <a:gd name="T14" fmla="*/ 0 60000 65536"/>
                <a:gd name="T15" fmla="*/ 0 w 191"/>
                <a:gd name="T16" fmla="*/ 0 h 75"/>
                <a:gd name="T17" fmla="*/ 191 w 191"/>
                <a:gd name="T18" fmla="*/ 75 h 75"/>
              </a:gdLst>
              <a:ahLst/>
              <a:cxnLst>
                <a:cxn ang="T10">
                  <a:pos x="T0" y="T1"/>
                </a:cxn>
                <a:cxn ang="T11">
                  <a:pos x="T2" y="T3"/>
                </a:cxn>
                <a:cxn ang="T12">
                  <a:pos x="T4" y="T5"/>
                </a:cxn>
                <a:cxn ang="T13">
                  <a:pos x="T6" y="T7"/>
                </a:cxn>
                <a:cxn ang="T14">
                  <a:pos x="T8" y="T9"/>
                </a:cxn>
              </a:cxnLst>
              <a:rect l="T15" t="T16" r="T17" b="T18"/>
              <a:pathLst>
                <a:path w="191" h="75">
                  <a:moveTo>
                    <a:pt x="7" y="0"/>
                  </a:moveTo>
                  <a:lnTo>
                    <a:pt x="0" y="23"/>
                  </a:lnTo>
                  <a:lnTo>
                    <a:pt x="184" y="75"/>
                  </a:lnTo>
                  <a:lnTo>
                    <a:pt x="191" y="52"/>
                  </a:lnTo>
                  <a:lnTo>
                    <a:pt x="7" y="0"/>
                  </a:lnTo>
                  <a:close/>
                </a:path>
              </a:pathLst>
            </a:custGeom>
            <a:solidFill>
              <a:srgbClr val="000000"/>
            </a:solidFill>
            <a:ln w="9525">
              <a:noFill/>
              <a:round/>
              <a:headEnd/>
              <a:tailEnd/>
            </a:ln>
          </p:spPr>
          <p:txBody>
            <a:bodyPr/>
            <a:lstStyle/>
            <a:p>
              <a:endParaRPr lang="en-US"/>
            </a:p>
          </p:txBody>
        </p:sp>
        <p:sp>
          <p:nvSpPr>
            <p:cNvPr id="45237" name="Freeform 255"/>
            <p:cNvSpPr>
              <a:spLocks/>
            </p:cNvSpPr>
            <p:nvPr/>
          </p:nvSpPr>
          <p:spPr bwMode="auto">
            <a:xfrm>
              <a:off x="3515" y="1937"/>
              <a:ext cx="192" cy="75"/>
            </a:xfrm>
            <a:custGeom>
              <a:avLst/>
              <a:gdLst>
                <a:gd name="T0" fmla="*/ 7 w 192"/>
                <a:gd name="T1" fmla="*/ 0 h 75"/>
                <a:gd name="T2" fmla="*/ 0 w 192"/>
                <a:gd name="T3" fmla="*/ 23 h 75"/>
                <a:gd name="T4" fmla="*/ 185 w 192"/>
                <a:gd name="T5" fmla="*/ 75 h 75"/>
                <a:gd name="T6" fmla="*/ 192 w 192"/>
                <a:gd name="T7" fmla="*/ 52 h 75"/>
                <a:gd name="T8" fmla="*/ 7 w 192"/>
                <a:gd name="T9" fmla="*/ 0 h 75"/>
                <a:gd name="T10" fmla="*/ 0 60000 65536"/>
                <a:gd name="T11" fmla="*/ 0 60000 65536"/>
                <a:gd name="T12" fmla="*/ 0 60000 65536"/>
                <a:gd name="T13" fmla="*/ 0 60000 65536"/>
                <a:gd name="T14" fmla="*/ 0 60000 65536"/>
                <a:gd name="T15" fmla="*/ 0 w 192"/>
                <a:gd name="T16" fmla="*/ 0 h 75"/>
                <a:gd name="T17" fmla="*/ 192 w 192"/>
                <a:gd name="T18" fmla="*/ 75 h 75"/>
              </a:gdLst>
              <a:ahLst/>
              <a:cxnLst>
                <a:cxn ang="T10">
                  <a:pos x="T0" y="T1"/>
                </a:cxn>
                <a:cxn ang="T11">
                  <a:pos x="T2" y="T3"/>
                </a:cxn>
                <a:cxn ang="T12">
                  <a:pos x="T4" y="T5"/>
                </a:cxn>
                <a:cxn ang="T13">
                  <a:pos x="T6" y="T7"/>
                </a:cxn>
                <a:cxn ang="T14">
                  <a:pos x="T8" y="T9"/>
                </a:cxn>
              </a:cxnLst>
              <a:rect l="T15" t="T16" r="T17" b="T18"/>
              <a:pathLst>
                <a:path w="192" h="75">
                  <a:moveTo>
                    <a:pt x="7" y="0"/>
                  </a:moveTo>
                  <a:lnTo>
                    <a:pt x="0" y="23"/>
                  </a:lnTo>
                  <a:lnTo>
                    <a:pt x="185" y="75"/>
                  </a:lnTo>
                  <a:lnTo>
                    <a:pt x="192" y="52"/>
                  </a:lnTo>
                  <a:lnTo>
                    <a:pt x="7" y="0"/>
                  </a:lnTo>
                  <a:close/>
                </a:path>
              </a:pathLst>
            </a:custGeom>
            <a:solidFill>
              <a:srgbClr val="000000"/>
            </a:solidFill>
            <a:ln w="9525">
              <a:noFill/>
              <a:round/>
              <a:headEnd/>
              <a:tailEnd/>
            </a:ln>
          </p:spPr>
          <p:txBody>
            <a:bodyPr/>
            <a:lstStyle/>
            <a:p>
              <a:endParaRPr lang="en-US"/>
            </a:p>
          </p:txBody>
        </p:sp>
        <p:sp>
          <p:nvSpPr>
            <p:cNvPr id="45238" name="Freeform 256"/>
            <p:cNvSpPr>
              <a:spLocks/>
            </p:cNvSpPr>
            <p:nvPr/>
          </p:nvSpPr>
          <p:spPr bwMode="auto">
            <a:xfrm>
              <a:off x="3769" y="2008"/>
              <a:ext cx="192" cy="74"/>
            </a:xfrm>
            <a:custGeom>
              <a:avLst/>
              <a:gdLst>
                <a:gd name="T0" fmla="*/ 7 w 192"/>
                <a:gd name="T1" fmla="*/ 0 h 74"/>
                <a:gd name="T2" fmla="*/ 0 w 192"/>
                <a:gd name="T3" fmla="*/ 23 h 74"/>
                <a:gd name="T4" fmla="*/ 185 w 192"/>
                <a:gd name="T5" fmla="*/ 74 h 74"/>
                <a:gd name="T6" fmla="*/ 192 w 192"/>
                <a:gd name="T7" fmla="*/ 51 h 74"/>
                <a:gd name="T8" fmla="*/ 7 w 192"/>
                <a:gd name="T9" fmla="*/ 0 h 74"/>
                <a:gd name="T10" fmla="*/ 0 60000 65536"/>
                <a:gd name="T11" fmla="*/ 0 60000 65536"/>
                <a:gd name="T12" fmla="*/ 0 60000 65536"/>
                <a:gd name="T13" fmla="*/ 0 60000 65536"/>
                <a:gd name="T14" fmla="*/ 0 60000 65536"/>
                <a:gd name="T15" fmla="*/ 0 w 192"/>
                <a:gd name="T16" fmla="*/ 0 h 74"/>
                <a:gd name="T17" fmla="*/ 192 w 192"/>
                <a:gd name="T18" fmla="*/ 74 h 74"/>
              </a:gdLst>
              <a:ahLst/>
              <a:cxnLst>
                <a:cxn ang="T10">
                  <a:pos x="T0" y="T1"/>
                </a:cxn>
                <a:cxn ang="T11">
                  <a:pos x="T2" y="T3"/>
                </a:cxn>
                <a:cxn ang="T12">
                  <a:pos x="T4" y="T5"/>
                </a:cxn>
                <a:cxn ang="T13">
                  <a:pos x="T6" y="T7"/>
                </a:cxn>
                <a:cxn ang="T14">
                  <a:pos x="T8" y="T9"/>
                </a:cxn>
              </a:cxnLst>
              <a:rect l="T15" t="T16" r="T17" b="T18"/>
              <a:pathLst>
                <a:path w="192" h="74">
                  <a:moveTo>
                    <a:pt x="7" y="0"/>
                  </a:moveTo>
                  <a:lnTo>
                    <a:pt x="0" y="23"/>
                  </a:lnTo>
                  <a:lnTo>
                    <a:pt x="185" y="74"/>
                  </a:lnTo>
                  <a:lnTo>
                    <a:pt x="192" y="51"/>
                  </a:lnTo>
                  <a:lnTo>
                    <a:pt x="7" y="0"/>
                  </a:lnTo>
                  <a:close/>
                </a:path>
              </a:pathLst>
            </a:custGeom>
            <a:solidFill>
              <a:srgbClr val="000000"/>
            </a:solidFill>
            <a:ln w="9525">
              <a:noFill/>
              <a:round/>
              <a:headEnd/>
              <a:tailEnd/>
            </a:ln>
          </p:spPr>
          <p:txBody>
            <a:bodyPr/>
            <a:lstStyle/>
            <a:p>
              <a:endParaRPr lang="en-US"/>
            </a:p>
          </p:txBody>
        </p:sp>
        <p:sp>
          <p:nvSpPr>
            <p:cNvPr id="45239" name="Freeform 257"/>
            <p:cNvSpPr>
              <a:spLocks/>
            </p:cNvSpPr>
            <p:nvPr/>
          </p:nvSpPr>
          <p:spPr bwMode="auto">
            <a:xfrm>
              <a:off x="4023" y="2079"/>
              <a:ext cx="192" cy="74"/>
            </a:xfrm>
            <a:custGeom>
              <a:avLst/>
              <a:gdLst>
                <a:gd name="T0" fmla="*/ 7 w 192"/>
                <a:gd name="T1" fmla="*/ 0 h 74"/>
                <a:gd name="T2" fmla="*/ 0 w 192"/>
                <a:gd name="T3" fmla="*/ 23 h 74"/>
                <a:gd name="T4" fmla="*/ 185 w 192"/>
                <a:gd name="T5" fmla="*/ 74 h 74"/>
                <a:gd name="T6" fmla="*/ 192 w 192"/>
                <a:gd name="T7" fmla="*/ 51 h 74"/>
                <a:gd name="T8" fmla="*/ 7 w 192"/>
                <a:gd name="T9" fmla="*/ 0 h 74"/>
                <a:gd name="T10" fmla="*/ 0 60000 65536"/>
                <a:gd name="T11" fmla="*/ 0 60000 65536"/>
                <a:gd name="T12" fmla="*/ 0 60000 65536"/>
                <a:gd name="T13" fmla="*/ 0 60000 65536"/>
                <a:gd name="T14" fmla="*/ 0 60000 65536"/>
                <a:gd name="T15" fmla="*/ 0 w 192"/>
                <a:gd name="T16" fmla="*/ 0 h 74"/>
                <a:gd name="T17" fmla="*/ 192 w 192"/>
                <a:gd name="T18" fmla="*/ 74 h 74"/>
              </a:gdLst>
              <a:ahLst/>
              <a:cxnLst>
                <a:cxn ang="T10">
                  <a:pos x="T0" y="T1"/>
                </a:cxn>
                <a:cxn ang="T11">
                  <a:pos x="T2" y="T3"/>
                </a:cxn>
                <a:cxn ang="T12">
                  <a:pos x="T4" y="T5"/>
                </a:cxn>
                <a:cxn ang="T13">
                  <a:pos x="T6" y="T7"/>
                </a:cxn>
                <a:cxn ang="T14">
                  <a:pos x="T8" y="T9"/>
                </a:cxn>
              </a:cxnLst>
              <a:rect l="T15" t="T16" r="T17" b="T18"/>
              <a:pathLst>
                <a:path w="192" h="74">
                  <a:moveTo>
                    <a:pt x="7" y="0"/>
                  </a:moveTo>
                  <a:lnTo>
                    <a:pt x="0" y="23"/>
                  </a:lnTo>
                  <a:lnTo>
                    <a:pt x="185" y="74"/>
                  </a:lnTo>
                  <a:lnTo>
                    <a:pt x="192" y="51"/>
                  </a:lnTo>
                  <a:lnTo>
                    <a:pt x="7" y="0"/>
                  </a:lnTo>
                  <a:close/>
                </a:path>
              </a:pathLst>
            </a:custGeom>
            <a:solidFill>
              <a:srgbClr val="000000"/>
            </a:solidFill>
            <a:ln w="9525">
              <a:noFill/>
              <a:round/>
              <a:headEnd/>
              <a:tailEnd/>
            </a:ln>
          </p:spPr>
          <p:txBody>
            <a:bodyPr/>
            <a:lstStyle/>
            <a:p>
              <a:endParaRPr lang="en-US"/>
            </a:p>
          </p:txBody>
        </p:sp>
        <p:sp>
          <p:nvSpPr>
            <p:cNvPr id="45240" name="Freeform 258"/>
            <p:cNvSpPr>
              <a:spLocks/>
            </p:cNvSpPr>
            <p:nvPr/>
          </p:nvSpPr>
          <p:spPr bwMode="auto">
            <a:xfrm>
              <a:off x="4278" y="2150"/>
              <a:ext cx="192" cy="74"/>
            </a:xfrm>
            <a:custGeom>
              <a:avLst/>
              <a:gdLst>
                <a:gd name="T0" fmla="*/ 7 w 192"/>
                <a:gd name="T1" fmla="*/ 0 h 74"/>
                <a:gd name="T2" fmla="*/ 0 w 192"/>
                <a:gd name="T3" fmla="*/ 23 h 74"/>
                <a:gd name="T4" fmla="*/ 185 w 192"/>
                <a:gd name="T5" fmla="*/ 74 h 74"/>
                <a:gd name="T6" fmla="*/ 192 w 192"/>
                <a:gd name="T7" fmla="*/ 51 h 74"/>
                <a:gd name="T8" fmla="*/ 7 w 192"/>
                <a:gd name="T9" fmla="*/ 0 h 74"/>
                <a:gd name="T10" fmla="*/ 0 60000 65536"/>
                <a:gd name="T11" fmla="*/ 0 60000 65536"/>
                <a:gd name="T12" fmla="*/ 0 60000 65536"/>
                <a:gd name="T13" fmla="*/ 0 60000 65536"/>
                <a:gd name="T14" fmla="*/ 0 60000 65536"/>
                <a:gd name="T15" fmla="*/ 0 w 192"/>
                <a:gd name="T16" fmla="*/ 0 h 74"/>
                <a:gd name="T17" fmla="*/ 192 w 192"/>
                <a:gd name="T18" fmla="*/ 74 h 74"/>
              </a:gdLst>
              <a:ahLst/>
              <a:cxnLst>
                <a:cxn ang="T10">
                  <a:pos x="T0" y="T1"/>
                </a:cxn>
                <a:cxn ang="T11">
                  <a:pos x="T2" y="T3"/>
                </a:cxn>
                <a:cxn ang="T12">
                  <a:pos x="T4" y="T5"/>
                </a:cxn>
                <a:cxn ang="T13">
                  <a:pos x="T6" y="T7"/>
                </a:cxn>
                <a:cxn ang="T14">
                  <a:pos x="T8" y="T9"/>
                </a:cxn>
              </a:cxnLst>
              <a:rect l="T15" t="T16" r="T17" b="T18"/>
              <a:pathLst>
                <a:path w="192" h="74">
                  <a:moveTo>
                    <a:pt x="7" y="0"/>
                  </a:moveTo>
                  <a:lnTo>
                    <a:pt x="0" y="23"/>
                  </a:lnTo>
                  <a:lnTo>
                    <a:pt x="185" y="74"/>
                  </a:lnTo>
                  <a:lnTo>
                    <a:pt x="192" y="51"/>
                  </a:lnTo>
                  <a:lnTo>
                    <a:pt x="7" y="0"/>
                  </a:lnTo>
                  <a:close/>
                </a:path>
              </a:pathLst>
            </a:custGeom>
            <a:solidFill>
              <a:srgbClr val="000000"/>
            </a:solidFill>
            <a:ln w="9525">
              <a:noFill/>
              <a:round/>
              <a:headEnd/>
              <a:tailEnd/>
            </a:ln>
          </p:spPr>
          <p:txBody>
            <a:bodyPr/>
            <a:lstStyle/>
            <a:p>
              <a:endParaRPr lang="en-US"/>
            </a:p>
          </p:txBody>
        </p:sp>
        <p:sp>
          <p:nvSpPr>
            <p:cNvPr id="45241" name="Freeform 259"/>
            <p:cNvSpPr>
              <a:spLocks/>
            </p:cNvSpPr>
            <p:nvPr/>
          </p:nvSpPr>
          <p:spPr bwMode="auto">
            <a:xfrm>
              <a:off x="4532" y="2221"/>
              <a:ext cx="192" cy="74"/>
            </a:xfrm>
            <a:custGeom>
              <a:avLst/>
              <a:gdLst>
                <a:gd name="T0" fmla="*/ 7 w 192"/>
                <a:gd name="T1" fmla="*/ 0 h 74"/>
                <a:gd name="T2" fmla="*/ 0 w 192"/>
                <a:gd name="T3" fmla="*/ 23 h 74"/>
                <a:gd name="T4" fmla="*/ 185 w 192"/>
                <a:gd name="T5" fmla="*/ 74 h 74"/>
                <a:gd name="T6" fmla="*/ 192 w 192"/>
                <a:gd name="T7" fmla="*/ 51 h 74"/>
                <a:gd name="T8" fmla="*/ 7 w 192"/>
                <a:gd name="T9" fmla="*/ 0 h 74"/>
                <a:gd name="T10" fmla="*/ 0 60000 65536"/>
                <a:gd name="T11" fmla="*/ 0 60000 65536"/>
                <a:gd name="T12" fmla="*/ 0 60000 65536"/>
                <a:gd name="T13" fmla="*/ 0 60000 65536"/>
                <a:gd name="T14" fmla="*/ 0 60000 65536"/>
                <a:gd name="T15" fmla="*/ 0 w 192"/>
                <a:gd name="T16" fmla="*/ 0 h 74"/>
                <a:gd name="T17" fmla="*/ 192 w 192"/>
                <a:gd name="T18" fmla="*/ 74 h 74"/>
              </a:gdLst>
              <a:ahLst/>
              <a:cxnLst>
                <a:cxn ang="T10">
                  <a:pos x="T0" y="T1"/>
                </a:cxn>
                <a:cxn ang="T11">
                  <a:pos x="T2" y="T3"/>
                </a:cxn>
                <a:cxn ang="T12">
                  <a:pos x="T4" y="T5"/>
                </a:cxn>
                <a:cxn ang="T13">
                  <a:pos x="T6" y="T7"/>
                </a:cxn>
                <a:cxn ang="T14">
                  <a:pos x="T8" y="T9"/>
                </a:cxn>
              </a:cxnLst>
              <a:rect l="T15" t="T16" r="T17" b="T18"/>
              <a:pathLst>
                <a:path w="192" h="74">
                  <a:moveTo>
                    <a:pt x="7" y="0"/>
                  </a:moveTo>
                  <a:lnTo>
                    <a:pt x="0" y="23"/>
                  </a:lnTo>
                  <a:lnTo>
                    <a:pt x="185" y="74"/>
                  </a:lnTo>
                  <a:lnTo>
                    <a:pt x="192" y="51"/>
                  </a:lnTo>
                  <a:lnTo>
                    <a:pt x="7" y="0"/>
                  </a:lnTo>
                  <a:close/>
                </a:path>
              </a:pathLst>
            </a:custGeom>
            <a:solidFill>
              <a:srgbClr val="000000"/>
            </a:solidFill>
            <a:ln w="9525">
              <a:noFill/>
              <a:round/>
              <a:headEnd/>
              <a:tailEnd/>
            </a:ln>
          </p:spPr>
          <p:txBody>
            <a:bodyPr/>
            <a:lstStyle/>
            <a:p>
              <a:endParaRPr lang="en-US"/>
            </a:p>
          </p:txBody>
        </p:sp>
        <p:sp>
          <p:nvSpPr>
            <p:cNvPr id="45242" name="Freeform 260"/>
            <p:cNvSpPr>
              <a:spLocks/>
            </p:cNvSpPr>
            <p:nvPr/>
          </p:nvSpPr>
          <p:spPr bwMode="auto">
            <a:xfrm>
              <a:off x="4786" y="2292"/>
              <a:ext cx="183" cy="72"/>
            </a:xfrm>
            <a:custGeom>
              <a:avLst/>
              <a:gdLst>
                <a:gd name="T0" fmla="*/ 7 w 183"/>
                <a:gd name="T1" fmla="*/ 0 h 72"/>
                <a:gd name="T2" fmla="*/ 0 w 183"/>
                <a:gd name="T3" fmla="*/ 23 h 72"/>
                <a:gd name="T4" fmla="*/ 176 w 183"/>
                <a:gd name="T5" fmla="*/ 72 h 72"/>
                <a:gd name="T6" fmla="*/ 183 w 183"/>
                <a:gd name="T7" fmla="*/ 49 h 72"/>
                <a:gd name="T8" fmla="*/ 7 w 183"/>
                <a:gd name="T9" fmla="*/ 0 h 72"/>
                <a:gd name="T10" fmla="*/ 0 60000 65536"/>
                <a:gd name="T11" fmla="*/ 0 60000 65536"/>
                <a:gd name="T12" fmla="*/ 0 60000 65536"/>
                <a:gd name="T13" fmla="*/ 0 60000 65536"/>
                <a:gd name="T14" fmla="*/ 0 60000 65536"/>
                <a:gd name="T15" fmla="*/ 0 w 183"/>
                <a:gd name="T16" fmla="*/ 0 h 72"/>
                <a:gd name="T17" fmla="*/ 183 w 183"/>
                <a:gd name="T18" fmla="*/ 72 h 72"/>
              </a:gdLst>
              <a:ahLst/>
              <a:cxnLst>
                <a:cxn ang="T10">
                  <a:pos x="T0" y="T1"/>
                </a:cxn>
                <a:cxn ang="T11">
                  <a:pos x="T2" y="T3"/>
                </a:cxn>
                <a:cxn ang="T12">
                  <a:pos x="T4" y="T5"/>
                </a:cxn>
                <a:cxn ang="T13">
                  <a:pos x="T6" y="T7"/>
                </a:cxn>
                <a:cxn ang="T14">
                  <a:pos x="T8" y="T9"/>
                </a:cxn>
              </a:cxnLst>
              <a:rect l="T15" t="T16" r="T17" b="T18"/>
              <a:pathLst>
                <a:path w="183" h="72">
                  <a:moveTo>
                    <a:pt x="7" y="0"/>
                  </a:moveTo>
                  <a:lnTo>
                    <a:pt x="0" y="23"/>
                  </a:lnTo>
                  <a:lnTo>
                    <a:pt x="176" y="72"/>
                  </a:lnTo>
                  <a:lnTo>
                    <a:pt x="183" y="49"/>
                  </a:lnTo>
                  <a:lnTo>
                    <a:pt x="7" y="0"/>
                  </a:lnTo>
                  <a:close/>
                </a:path>
              </a:pathLst>
            </a:custGeom>
            <a:solidFill>
              <a:srgbClr val="000000"/>
            </a:solidFill>
            <a:ln w="9525">
              <a:noFill/>
              <a:round/>
              <a:headEnd/>
              <a:tailEnd/>
            </a:ln>
          </p:spPr>
          <p:txBody>
            <a:bodyPr/>
            <a:lstStyle/>
            <a:p>
              <a:endParaRPr lang="en-US"/>
            </a:p>
          </p:txBody>
        </p:sp>
      </p:grpSp>
      <p:sp>
        <p:nvSpPr>
          <p:cNvPr id="45112" name="Freeform 263"/>
          <p:cNvSpPr>
            <a:spLocks/>
          </p:cNvSpPr>
          <p:nvPr/>
        </p:nvSpPr>
        <p:spPr bwMode="auto">
          <a:xfrm>
            <a:off x="5392738" y="2736850"/>
            <a:ext cx="93662" cy="88900"/>
          </a:xfrm>
          <a:custGeom>
            <a:avLst/>
            <a:gdLst>
              <a:gd name="T0" fmla="*/ 2147483647 w 59"/>
              <a:gd name="T1" fmla="*/ 0 h 56"/>
              <a:gd name="T2" fmla="*/ 2147483647 w 59"/>
              <a:gd name="T3" fmla="*/ 0 h 56"/>
              <a:gd name="T4" fmla="*/ 2147483647 w 59"/>
              <a:gd name="T5" fmla="*/ 2147483647 h 56"/>
              <a:gd name="T6" fmla="*/ 2147483647 w 59"/>
              <a:gd name="T7" fmla="*/ 2147483647 h 56"/>
              <a:gd name="T8" fmla="*/ 2147483647 w 59"/>
              <a:gd name="T9" fmla="*/ 2147483647 h 56"/>
              <a:gd name="T10" fmla="*/ 2147483647 w 59"/>
              <a:gd name="T11" fmla="*/ 2147483647 h 56"/>
              <a:gd name="T12" fmla="*/ 2147483647 w 59"/>
              <a:gd name="T13" fmla="*/ 2147483647 h 56"/>
              <a:gd name="T14" fmla="*/ 0 w 59"/>
              <a:gd name="T15" fmla="*/ 2147483647 h 56"/>
              <a:gd name="T16" fmla="*/ 0 w 59"/>
              <a:gd name="T17" fmla="*/ 2147483647 h 56"/>
              <a:gd name="T18" fmla="*/ 2147483647 w 59"/>
              <a:gd name="T19" fmla="*/ 2147483647 h 56"/>
              <a:gd name="T20" fmla="*/ 2147483647 w 59"/>
              <a:gd name="T21" fmla="*/ 2147483647 h 56"/>
              <a:gd name="T22" fmla="*/ 2147483647 w 59"/>
              <a:gd name="T23" fmla="*/ 2147483647 h 56"/>
              <a:gd name="T24" fmla="*/ 2147483647 w 59"/>
              <a:gd name="T25" fmla="*/ 2147483647 h 56"/>
              <a:gd name="T26" fmla="*/ 2147483647 w 59"/>
              <a:gd name="T27" fmla="*/ 2147483647 h 56"/>
              <a:gd name="T28" fmla="*/ 2147483647 w 59"/>
              <a:gd name="T29" fmla="*/ 2147483647 h 56"/>
              <a:gd name="T30" fmla="*/ 2147483647 w 59"/>
              <a:gd name="T31" fmla="*/ 2147483647 h 56"/>
              <a:gd name="T32" fmla="*/ 2147483647 w 59"/>
              <a:gd name="T33" fmla="*/ 2147483647 h 56"/>
              <a:gd name="T34" fmla="*/ 2147483647 w 59"/>
              <a:gd name="T35" fmla="*/ 2147483647 h 56"/>
              <a:gd name="T36" fmla="*/ 2147483647 w 59"/>
              <a:gd name="T37" fmla="*/ 2147483647 h 56"/>
              <a:gd name="T38" fmla="*/ 2147483647 w 59"/>
              <a:gd name="T39" fmla="*/ 2147483647 h 56"/>
              <a:gd name="T40" fmla="*/ 2147483647 w 59"/>
              <a:gd name="T41" fmla="*/ 2147483647 h 56"/>
              <a:gd name="T42" fmla="*/ 2147483647 w 59"/>
              <a:gd name="T43" fmla="*/ 2147483647 h 56"/>
              <a:gd name="T44" fmla="*/ 2147483647 w 59"/>
              <a:gd name="T45" fmla="*/ 2147483647 h 56"/>
              <a:gd name="T46" fmla="*/ 2147483647 w 59"/>
              <a:gd name="T47" fmla="*/ 2147483647 h 56"/>
              <a:gd name="T48" fmla="*/ 2147483647 w 59"/>
              <a:gd name="T49" fmla="*/ 2147483647 h 56"/>
              <a:gd name="T50" fmla="*/ 2147483647 w 59"/>
              <a:gd name="T51" fmla="*/ 2147483647 h 56"/>
              <a:gd name="T52" fmla="*/ 2147483647 w 59"/>
              <a:gd name="T53" fmla="*/ 2147483647 h 56"/>
              <a:gd name="T54" fmla="*/ 2147483647 w 59"/>
              <a:gd name="T55" fmla="*/ 2147483647 h 56"/>
              <a:gd name="T56" fmla="*/ 2147483647 w 59"/>
              <a:gd name="T57" fmla="*/ 0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56"/>
              <a:gd name="T89" fmla="*/ 59 w 59"/>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56">
                <a:moveTo>
                  <a:pt x="31" y="0"/>
                </a:moveTo>
                <a:lnTo>
                  <a:pt x="25" y="0"/>
                </a:lnTo>
                <a:lnTo>
                  <a:pt x="20" y="2"/>
                </a:lnTo>
                <a:lnTo>
                  <a:pt x="14" y="4"/>
                </a:lnTo>
                <a:lnTo>
                  <a:pt x="10" y="7"/>
                </a:lnTo>
                <a:lnTo>
                  <a:pt x="3" y="16"/>
                </a:lnTo>
                <a:lnTo>
                  <a:pt x="1" y="21"/>
                </a:lnTo>
                <a:lnTo>
                  <a:pt x="0" y="27"/>
                </a:lnTo>
                <a:lnTo>
                  <a:pt x="0" y="33"/>
                </a:lnTo>
                <a:lnTo>
                  <a:pt x="2" y="38"/>
                </a:lnTo>
                <a:lnTo>
                  <a:pt x="4" y="43"/>
                </a:lnTo>
                <a:lnTo>
                  <a:pt x="8" y="47"/>
                </a:lnTo>
                <a:lnTo>
                  <a:pt x="17" y="53"/>
                </a:lnTo>
                <a:lnTo>
                  <a:pt x="22" y="55"/>
                </a:lnTo>
                <a:lnTo>
                  <a:pt x="28" y="56"/>
                </a:lnTo>
                <a:lnTo>
                  <a:pt x="34" y="56"/>
                </a:lnTo>
                <a:lnTo>
                  <a:pt x="39" y="54"/>
                </a:lnTo>
                <a:lnTo>
                  <a:pt x="45" y="52"/>
                </a:lnTo>
                <a:lnTo>
                  <a:pt x="49" y="49"/>
                </a:lnTo>
                <a:lnTo>
                  <a:pt x="56" y="40"/>
                </a:lnTo>
                <a:lnTo>
                  <a:pt x="58" y="35"/>
                </a:lnTo>
                <a:lnTo>
                  <a:pt x="59" y="29"/>
                </a:lnTo>
                <a:lnTo>
                  <a:pt x="59" y="24"/>
                </a:lnTo>
                <a:lnTo>
                  <a:pt x="57" y="18"/>
                </a:lnTo>
                <a:lnTo>
                  <a:pt x="55" y="14"/>
                </a:lnTo>
                <a:lnTo>
                  <a:pt x="51" y="9"/>
                </a:lnTo>
                <a:lnTo>
                  <a:pt x="42" y="3"/>
                </a:lnTo>
                <a:lnTo>
                  <a:pt x="37" y="1"/>
                </a:lnTo>
                <a:lnTo>
                  <a:pt x="31" y="0"/>
                </a:lnTo>
                <a:close/>
              </a:path>
            </a:pathLst>
          </a:custGeom>
          <a:solidFill>
            <a:srgbClr val="000000"/>
          </a:solidFill>
          <a:ln w="38100">
            <a:solidFill>
              <a:srgbClr val="000000"/>
            </a:solidFill>
            <a:prstDash val="solid"/>
            <a:round/>
            <a:headEnd/>
            <a:tailEnd/>
          </a:ln>
        </p:spPr>
        <p:txBody>
          <a:bodyPr/>
          <a:lstStyle/>
          <a:p>
            <a:endParaRPr lang="en-US"/>
          </a:p>
        </p:txBody>
      </p:sp>
      <p:sp>
        <p:nvSpPr>
          <p:cNvPr id="45113" name="Freeform 264"/>
          <p:cNvSpPr>
            <a:spLocks/>
          </p:cNvSpPr>
          <p:nvPr/>
        </p:nvSpPr>
        <p:spPr bwMode="auto">
          <a:xfrm>
            <a:off x="5416550" y="2425700"/>
            <a:ext cx="46038" cy="668338"/>
          </a:xfrm>
          <a:custGeom>
            <a:avLst/>
            <a:gdLst>
              <a:gd name="T0" fmla="*/ 2147483647 w 29"/>
              <a:gd name="T1" fmla="*/ 2147483647 h 421"/>
              <a:gd name="T2" fmla="*/ 2147483647 w 29"/>
              <a:gd name="T3" fmla="*/ 2147483647 h 421"/>
              <a:gd name="T4" fmla="*/ 2147483647 w 29"/>
              <a:gd name="T5" fmla="*/ 0 h 421"/>
              <a:gd name="T6" fmla="*/ 0 w 29"/>
              <a:gd name="T7" fmla="*/ 0 h 421"/>
              <a:gd name="T8" fmla="*/ 2147483647 w 29"/>
              <a:gd name="T9" fmla="*/ 2147483647 h 421"/>
              <a:gd name="T10" fmla="*/ 0 60000 65536"/>
              <a:gd name="T11" fmla="*/ 0 60000 65536"/>
              <a:gd name="T12" fmla="*/ 0 60000 65536"/>
              <a:gd name="T13" fmla="*/ 0 60000 65536"/>
              <a:gd name="T14" fmla="*/ 0 60000 65536"/>
              <a:gd name="T15" fmla="*/ 0 w 29"/>
              <a:gd name="T16" fmla="*/ 0 h 421"/>
              <a:gd name="T17" fmla="*/ 29 w 29"/>
              <a:gd name="T18" fmla="*/ 421 h 421"/>
            </a:gdLst>
            <a:ahLst/>
            <a:cxnLst>
              <a:cxn ang="T10">
                <a:pos x="T0" y="T1"/>
              </a:cxn>
              <a:cxn ang="T11">
                <a:pos x="T2" y="T3"/>
              </a:cxn>
              <a:cxn ang="T12">
                <a:pos x="T4" y="T5"/>
              </a:cxn>
              <a:cxn ang="T13">
                <a:pos x="T6" y="T7"/>
              </a:cxn>
              <a:cxn ang="T14">
                <a:pos x="T8" y="T9"/>
              </a:cxn>
            </a:cxnLst>
            <a:rect l="T15" t="T16" r="T17" b="T18"/>
            <a:pathLst>
              <a:path w="29" h="421">
                <a:moveTo>
                  <a:pt x="5" y="421"/>
                </a:moveTo>
                <a:lnTo>
                  <a:pt x="29" y="421"/>
                </a:lnTo>
                <a:lnTo>
                  <a:pt x="24" y="0"/>
                </a:lnTo>
                <a:lnTo>
                  <a:pt x="0" y="0"/>
                </a:lnTo>
                <a:lnTo>
                  <a:pt x="5" y="421"/>
                </a:lnTo>
                <a:close/>
              </a:path>
            </a:pathLst>
          </a:custGeom>
          <a:solidFill>
            <a:srgbClr val="000000"/>
          </a:solidFill>
          <a:ln w="9525">
            <a:noFill/>
            <a:round/>
            <a:headEnd/>
            <a:tailEnd/>
          </a:ln>
        </p:spPr>
        <p:txBody>
          <a:bodyPr/>
          <a:lstStyle/>
          <a:p>
            <a:endParaRPr lang="en-US"/>
          </a:p>
        </p:txBody>
      </p:sp>
      <p:sp>
        <p:nvSpPr>
          <p:cNvPr id="45114" name="Freeform 265"/>
          <p:cNvSpPr>
            <a:spLocks/>
          </p:cNvSpPr>
          <p:nvPr/>
        </p:nvSpPr>
        <p:spPr bwMode="auto">
          <a:xfrm>
            <a:off x="5299075" y="2435225"/>
            <a:ext cx="249238" cy="50800"/>
          </a:xfrm>
          <a:custGeom>
            <a:avLst/>
            <a:gdLst>
              <a:gd name="T0" fmla="*/ 2147483647 w 157"/>
              <a:gd name="T1" fmla="*/ 0 h 32"/>
              <a:gd name="T2" fmla="*/ 0 w 157"/>
              <a:gd name="T3" fmla="*/ 2147483647 h 32"/>
              <a:gd name="T4" fmla="*/ 2147483647 w 157"/>
              <a:gd name="T5" fmla="*/ 2147483647 h 32"/>
              <a:gd name="T6" fmla="*/ 2147483647 w 157"/>
              <a:gd name="T7" fmla="*/ 2147483647 h 32"/>
              <a:gd name="T8" fmla="*/ 2147483647 w 157"/>
              <a:gd name="T9" fmla="*/ 0 h 32"/>
              <a:gd name="T10" fmla="*/ 0 60000 65536"/>
              <a:gd name="T11" fmla="*/ 0 60000 65536"/>
              <a:gd name="T12" fmla="*/ 0 60000 65536"/>
              <a:gd name="T13" fmla="*/ 0 60000 65536"/>
              <a:gd name="T14" fmla="*/ 0 60000 65536"/>
              <a:gd name="T15" fmla="*/ 0 w 157"/>
              <a:gd name="T16" fmla="*/ 0 h 32"/>
              <a:gd name="T17" fmla="*/ 157 w 157"/>
              <a:gd name="T18" fmla="*/ 32 h 32"/>
            </a:gdLst>
            <a:ahLst/>
            <a:cxnLst>
              <a:cxn ang="T10">
                <a:pos x="T0" y="T1"/>
              </a:cxn>
              <a:cxn ang="T11">
                <a:pos x="T2" y="T3"/>
              </a:cxn>
              <a:cxn ang="T12">
                <a:pos x="T4" y="T5"/>
              </a:cxn>
              <a:cxn ang="T13">
                <a:pos x="T6" y="T7"/>
              </a:cxn>
              <a:cxn ang="T14">
                <a:pos x="T8" y="T9"/>
              </a:cxn>
            </a:cxnLst>
            <a:rect l="T15" t="T16" r="T17" b="T18"/>
            <a:pathLst>
              <a:path w="157" h="32">
                <a:moveTo>
                  <a:pt x="1" y="0"/>
                </a:moveTo>
                <a:lnTo>
                  <a:pt x="0" y="24"/>
                </a:lnTo>
                <a:lnTo>
                  <a:pt x="156" y="32"/>
                </a:lnTo>
                <a:lnTo>
                  <a:pt x="157" y="8"/>
                </a:lnTo>
                <a:lnTo>
                  <a:pt x="1" y="0"/>
                </a:lnTo>
                <a:close/>
              </a:path>
            </a:pathLst>
          </a:custGeom>
          <a:solidFill>
            <a:srgbClr val="000000"/>
          </a:solidFill>
          <a:ln w="9525">
            <a:noFill/>
            <a:round/>
            <a:headEnd/>
            <a:tailEnd/>
          </a:ln>
        </p:spPr>
        <p:txBody>
          <a:bodyPr/>
          <a:lstStyle/>
          <a:p>
            <a:endParaRPr lang="en-US"/>
          </a:p>
        </p:txBody>
      </p:sp>
      <p:sp>
        <p:nvSpPr>
          <p:cNvPr id="45115" name="Freeform 266"/>
          <p:cNvSpPr>
            <a:spLocks/>
          </p:cNvSpPr>
          <p:nvPr/>
        </p:nvSpPr>
        <p:spPr bwMode="auto">
          <a:xfrm>
            <a:off x="5326063" y="3081338"/>
            <a:ext cx="228600" cy="39687"/>
          </a:xfrm>
          <a:custGeom>
            <a:avLst/>
            <a:gdLst>
              <a:gd name="T0" fmla="*/ 0 w 144"/>
              <a:gd name="T1" fmla="*/ 0 h 25"/>
              <a:gd name="T2" fmla="*/ 0 w 144"/>
              <a:gd name="T3" fmla="*/ 2147483647 h 25"/>
              <a:gd name="T4" fmla="*/ 2147483647 w 144"/>
              <a:gd name="T5" fmla="*/ 2147483647 h 25"/>
              <a:gd name="T6" fmla="*/ 2147483647 w 144"/>
              <a:gd name="T7" fmla="*/ 2147483647 h 25"/>
              <a:gd name="T8" fmla="*/ 0 w 144"/>
              <a:gd name="T9" fmla="*/ 0 h 25"/>
              <a:gd name="T10" fmla="*/ 0 60000 65536"/>
              <a:gd name="T11" fmla="*/ 0 60000 65536"/>
              <a:gd name="T12" fmla="*/ 0 60000 65536"/>
              <a:gd name="T13" fmla="*/ 0 60000 65536"/>
              <a:gd name="T14" fmla="*/ 0 60000 65536"/>
              <a:gd name="T15" fmla="*/ 0 w 144"/>
              <a:gd name="T16" fmla="*/ 0 h 25"/>
              <a:gd name="T17" fmla="*/ 144 w 144"/>
              <a:gd name="T18" fmla="*/ 25 h 25"/>
            </a:gdLst>
            <a:ahLst/>
            <a:cxnLst>
              <a:cxn ang="T10">
                <a:pos x="T0" y="T1"/>
              </a:cxn>
              <a:cxn ang="T11">
                <a:pos x="T2" y="T3"/>
              </a:cxn>
              <a:cxn ang="T12">
                <a:pos x="T4" y="T5"/>
              </a:cxn>
              <a:cxn ang="T13">
                <a:pos x="T6" y="T7"/>
              </a:cxn>
              <a:cxn ang="T14">
                <a:pos x="T8" y="T9"/>
              </a:cxn>
            </a:cxnLst>
            <a:rect l="T15" t="T16" r="T17" b="T18"/>
            <a:pathLst>
              <a:path w="144" h="25">
                <a:moveTo>
                  <a:pt x="0" y="0"/>
                </a:moveTo>
                <a:lnTo>
                  <a:pt x="0" y="24"/>
                </a:lnTo>
                <a:lnTo>
                  <a:pt x="144" y="25"/>
                </a:lnTo>
                <a:lnTo>
                  <a:pt x="144" y="1"/>
                </a:lnTo>
                <a:lnTo>
                  <a:pt x="0" y="0"/>
                </a:lnTo>
                <a:close/>
              </a:path>
            </a:pathLst>
          </a:custGeom>
          <a:solidFill>
            <a:srgbClr val="000000"/>
          </a:solidFill>
          <a:ln w="9525">
            <a:noFill/>
            <a:round/>
            <a:headEnd/>
            <a:tailEnd/>
          </a:ln>
        </p:spPr>
        <p:txBody>
          <a:bodyPr/>
          <a:lstStyle/>
          <a:p>
            <a:endParaRPr lang="en-US"/>
          </a:p>
        </p:txBody>
      </p:sp>
      <p:grpSp>
        <p:nvGrpSpPr>
          <p:cNvPr id="45116" name="Group 271"/>
          <p:cNvGrpSpPr>
            <a:grpSpLocks/>
          </p:cNvGrpSpPr>
          <p:nvPr/>
        </p:nvGrpSpPr>
        <p:grpSpPr bwMode="auto">
          <a:xfrm>
            <a:off x="2686050" y="2397125"/>
            <a:ext cx="147638" cy="273050"/>
            <a:chOff x="2072" y="1770"/>
            <a:chExt cx="93" cy="172"/>
          </a:xfrm>
        </p:grpSpPr>
        <p:sp>
          <p:nvSpPr>
            <p:cNvPr id="45225" name="Oval 267"/>
            <p:cNvSpPr>
              <a:spLocks noChangeArrowheads="1"/>
            </p:cNvSpPr>
            <p:nvPr/>
          </p:nvSpPr>
          <p:spPr bwMode="auto">
            <a:xfrm>
              <a:off x="2096" y="1830"/>
              <a:ext cx="49" cy="49"/>
            </a:xfrm>
            <a:prstGeom prst="ellipse">
              <a:avLst/>
            </a:prstGeom>
            <a:solidFill>
              <a:srgbClr val="000000"/>
            </a:solidFill>
            <a:ln w="28575">
              <a:solidFill>
                <a:srgbClr val="000000"/>
              </a:solidFill>
              <a:round/>
              <a:headEnd/>
              <a:tailEnd/>
            </a:ln>
          </p:spPr>
          <p:txBody>
            <a:bodyPr/>
            <a:lstStyle/>
            <a:p>
              <a:endParaRPr lang="en-US"/>
            </a:p>
          </p:txBody>
        </p:sp>
        <p:sp>
          <p:nvSpPr>
            <p:cNvPr id="45226" name="Line 268"/>
            <p:cNvSpPr>
              <a:spLocks noChangeShapeType="1"/>
            </p:cNvSpPr>
            <p:nvPr/>
          </p:nvSpPr>
          <p:spPr bwMode="auto">
            <a:xfrm flipV="1">
              <a:off x="2119" y="1773"/>
              <a:ext cx="1" cy="162"/>
            </a:xfrm>
            <a:prstGeom prst="line">
              <a:avLst/>
            </a:prstGeom>
            <a:noFill/>
            <a:ln w="28575">
              <a:solidFill>
                <a:srgbClr val="000000"/>
              </a:solidFill>
              <a:round/>
              <a:headEnd/>
              <a:tailEnd/>
            </a:ln>
          </p:spPr>
          <p:txBody>
            <a:bodyPr/>
            <a:lstStyle/>
            <a:p>
              <a:endParaRPr lang="en-US"/>
            </a:p>
          </p:txBody>
        </p:sp>
        <p:sp>
          <p:nvSpPr>
            <p:cNvPr id="45227" name="Line 269"/>
            <p:cNvSpPr>
              <a:spLocks noChangeShapeType="1"/>
            </p:cNvSpPr>
            <p:nvPr/>
          </p:nvSpPr>
          <p:spPr bwMode="auto">
            <a:xfrm>
              <a:off x="2072" y="1770"/>
              <a:ext cx="93" cy="1"/>
            </a:xfrm>
            <a:prstGeom prst="line">
              <a:avLst/>
            </a:prstGeom>
            <a:noFill/>
            <a:ln w="28575">
              <a:solidFill>
                <a:srgbClr val="000000"/>
              </a:solidFill>
              <a:round/>
              <a:headEnd/>
              <a:tailEnd/>
            </a:ln>
          </p:spPr>
          <p:txBody>
            <a:bodyPr/>
            <a:lstStyle/>
            <a:p>
              <a:endParaRPr lang="en-US"/>
            </a:p>
          </p:txBody>
        </p:sp>
        <p:sp>
          <p:nvSpPr>
            <p:cNvPr id="45228" name="Line 270"/>
            <p:cNvSpPr>
              <a:spLocks noChangeShapeType="1"/>
            </p:cNvSpPr>
            <p:nvPr/>
          </p:nvSpPr>
          <p:spPr bwMode="auto">
            <a:xfrm>
              <a:off x="2072" y="1941"/>
              <a:ext cx="93" cy="1"/>
            </a:xfrm>
            <a:prstGeom prst="line">
              <a:avLst/>
            </a:prstGeom>
            <a:noFill/>
            <a:ln w="28575">
              <a:solidFill>
                <a:srgbClr val="000000"/>
              </a:solidFill>
              <a:round/>
              <a:headEnd/>
              <a:tailEnd/>
            </a:ln>
          </p:spPr>
          <p:txBody>
            <a:bodyPr/>
            <a:lstStyle/>
            <a:p>
              <a:endParaRPr lang="en-US"/>
            </a:p>
          </p:txBody>
        </p:sp>
      </p:grpSp>
      <p:grpSp>
        <p:nvGrpSpPr>
          <p:cNvPr id="45117" name="Group 275"/>
          <p:cNvGrpSpPr>
            <a:grpSpLocks/>
          </p:cNvGrpSpPr>
          <p:nvPr/>
        </p:nvGrpSpPr>
        <p:grpSpPr bwMode="auto">
          <a:xfrm>
            <a:off x="2600325" y="2465388"/>
            <a:ext cx="287338" cy="153987"/>
            <a:chOff x="2027" y="1813"/>
            <a:chExt cx="181" cy="97"/>
          </a:xfrm>
        </p:grpSpPr>
        <p:sp>
          <p:nvSpPr>
            <p:cNvPr id="45222" name="Line 272"/>
            <p:cNvSpPr>
              <a:spLocks noChangeShapeType="1"/>
            </p:cNvSpPr>
            <p:nvPr/>
          </p:nvSpPr>
          <p:spPr bwMode="auto">
            <a:xfrm flipV="1">
              <a:off x="2037" y="1863"/>
              <a:ext cx="162" cy="1"/>
            </a:xfrm>
            <a:prstGeom prst="line">
              <a:avLst/>
            </a:prstGeom>
            <a:noFill/>
            <a:ln w="9525">
              <a:solidFill>
                <a:srgbClr val="000000"/>
              </a:solidFill>
              <a:round/>
              <a:headEnd/>
              <a:tailEnd/>
            </a:ln>
          </p:spPr>
          <p:txBody>
            <a:bodyPr/>
            <a:lstStyle/>
            <a:p>
              <a:endParaRPr lang="en-US"/>
            </a:p>
          </p:txBody>
        </p:sp>
        <p:sp>
          <p:nvSpPr>
            <p:cNvPr id="45223" name="Line 273"/>
            <p:cNvSpPr>
              <a:spLocks noChangeShapeType="1"/>
            </p:cNvSpPr>
            <p:nvPr/>
          </p:nvSpPr>
          <p:spPr bwMode="auto">
            <a:xfrm flipV="1">
              <a:off x="2207" y="1813"/>
              <a:ext cx="1" cy="91"/>
            </a:xfrm>
            <a:prstGeom prst="line">
              <a:avLst/>
            </a:prstGeom>
            <a:noFill/>
            <a:ln w="9525">
              <a:solidFill>
                <a:srgbClr val="000000"/>
              </a:solidFill>
              <a:round/>
              <a:headEnd/>
              <a:tailEnd/>
            </a:ln>
          </p:spPr>
          <p:txBody>
            <a:bodyPr/>
            <a:lstStyle/>
            <a:p>
              <a:endParaRPr lang="en-US"/>
            </a:p>
          </p:txBody>
        </p:sp>
        <p:sp>
          <p:nvSpPr>
            <p:cNvPr id="45224" name="Line 274"/>
            <p:cNvSpPr>
              <a:spLocks noChangeShapeType="1"/>
            </p:cNvSpPr>
            <p:nvPr/>
          </p:nvSpPr>
          <p:spPr bwMode="auto">
            <a:xfrm flipV="1">
              <a:off x="2027" y="1819"/>
              <a:ext cx="1" cy="91"/>
            </a:xfrm>
            <a:prstGeom prst="line">
              <a:avLst/>
            </a:prstGeom>
            <a:noFill/>
            <a:ln w="9525">
              <a:solidFill>
                <a:srgbClr val="000000"/>
              </a:solidFill>
              <a:round/>
              <a:headEnd/>
              <a:tailEnd/>
            </a:ln>
          </p:spPr>
          <p:txBody>
            <a:bodyPr/>
            <a:lstStyle/>
            <a:p>
              <a:endParaRPr lang="en-US"/>
            </a:p>
          </p:txBody>
        </p:sp>
      </p:grpSp>
      <p:sp>
        <p:nvSpPr>
          <p:cNvPr id="45118" name="Rectangle 276"/>
          <p:cNvSpPr>
            <a:spLocks noChangeArrowheads="1"/>
          </p:cNvSpPr>
          <p:nvPr/>
        </p:nvSpPr>
        <p:spPr bwMode="auto">
          <a:xfrm>
            <a:off x="1782763" y="5745163"/>
            <a:ext cx="4573587" cy="274637"/>
          </a:xfrm>
          <a:prstGeom prst="rect">
            <a:avLst/>
          </a:prstGeom>
          <a:noFill/>
          <a:ln w="9525">
            <a:solidFill>
              <a:srgbClr val="000000"/>
            </a:solidFill>
            <a:miter lim="800000"/>
            <a:headEnd/>
            <a:tailEnd/>
          </a:ln>
        </p:spPr>
        <p:txBody>
          <a:bodyPr/>
          <a:lstStyle/>
          <a:p>
            <a:endParaRPr lang="en-US"/>
          </a:p>
        </p:txBody>
      </p:sp>
      <p:sp>
        <p:nvSpPr>
          <p:cNvPr id="45119" name="Rectangle 277"/>
          <p:cNvSpPr>
            <a:spLocks noChangeArrowheads="1"/>
          </p:cNvSpPr>
          <p:nvPr/>
        </p:nvSpPr>
        <p:spPr bwMode="auto">
          <a:xfrm>
            <a:off x="6416675" y="5707063"/>
            <a:ext cx="1579563" cy="703262"/>
          </a:xfrm>
          <a:prstGeom prst="rect">
            <a:avLst/>
          </a:prstGeom>
          <a:noFill/>
          <a:ln w="9525">
            <a:noFill/>
            <a:miter lim="800000"/>
            <a:headEnd/>
            <a:tailEnd/>
          </a:ln>
        </p:spPr>
        <p:txBody>
          <a:bodyPr/>
          <a:lstStyle/>
          <a:p>
            <a:endParaRPr lang="en-US"/>
          </a:p>
        </p:txBody>
      </p:sp>
      <p:sp>
        <p:nvSpPr>
          <p:cNvPr id="75030" name="Rectangle 278"/>
          <p:cNvSpPr>
            <a:spLocks noChangeArrowheads="1"/>
          </p:cNvSpPr>
          <p:nvPr/>
        </p:nvSpPr>
        <p:spPr bwMode="auto">
          <a:xfrm>
            <a:off x="6559550" y="5772150"/>
            <a:ext cx="815975"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Mission</a:t>
            </a:r>
            <a:endParaRPr lang="en-US" sz="1600">
              <a:effectLst>
                <a:outerShdw blurRad="38100" dist="38100" dir="2700000" algn="tl">
                  <a:srgbClr val="C0C0C0"/>
                </a:outerShdw>
              </a:effectLst>
              <a:latin typeface="Impact" pitchFamily="34" charset="0"/>
              <a:cs typeface="+mn-cs"/>
            </a:endParaRPr>
          </a:p>
        </p:txBody>
      </p:sp>
      <p:sp>
        <p:nvSpPr>
          <p:cNvPr id="75031" name="Rectangle 279"/>
          <p:cNvSpPr>
            <a:spLocks noChangeArrowheads="1"/>
          </p:cNvSpPr>
          <p:nvPr/>
        </p:nvSpPr>
        <p:spPr bwMode="auto">
          <a:xfrm>
            <a:off x="6559550" y="6076950"/>
            <a:ext cx="1393825"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Times New Roman" pitchFamily="18" charset="0"/>
                <a:cs typeface="+mn-cs"/>
              </a:rPr>
              <a:t>Opportunities</a:t>
            </a:r>
            <a:endParaRPr lang="en-US" sz="1600">
              <a:effectLst>
                <a:outerShdw blurRad="38100" dist="38100" dir="2700000" algn="tl">
                  <a:srgbClr val="C0C0C0"/>
                </a:outerShdw>
              </a:effectLst>
              <a:latin typeface="Impact" pitchFamily="34" charset="0"/>
              <a:cs typeface="+mn-cs"/>
            </a:endParaRPr>
          </a:p>
        </p:txBody>
      </p:sp>
      <p:sp>
        <p:nvSpPr>
          <p:cNvPr id="45122" name="Rectangle 280"/>
          <p:cNvSpPr>
            <a:spLocks noChangeArrowheads="1"/>
          </p:cNvSpPr>
          <p:nvPr/>
        </p:nvSpPr>
        <p:spPr bwMode="auto">
          <a:xfrm>
            <a:off x="1177925" y="5697538"/>
            <a:ext cx="592138" cy="338137"/>
          </a:xfrm>
          <a:prstGeom prst="rect">
            <a:avLst/>
          </a:prstGeom>
          <a:noFill/>
          <a:ln w="9525">
            <a:noFill/>
            <a:miter lim="800000"/>
            <a:headEnd/>
            <a:tailEnd/>
          </a:ln>
        </p:spPr>
        <p:txBody>
          <a:bodyPr/>
          <a:lstStyle/>
          <a:p>
            <a:endParaRPr lang="en-US"/>
          </a:p>
        </p:txBody>
      </p:sp>
      <p:sp>
        <p:nvSpPr>
          <p:cNvPr id="75033" name="Rectangle 281"/>
          <p:cNvSpPr>
            <a:spLocks noChangeArrowheads="1"/>
          </p:cNvSpPr>
          <p:nvPr/>
        </p:nvSpPr>
        <p:spPr bwMode="auto">
          <a:xfrm>
            <a:off x="1330325" y="5740400"/>
            <a:ext cx="406400" cy="23177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600">
                <a:solidFill>
                  <a:srgbClr val="000000"/>
                </a:solidFill>
                <a:latin typeface="Symbol" pitchFamily="18" charset="2"/>
                <a:cs typeface="+mn-cs"/>
              </a:rPr>
              <a:t>2018</a:t>
            </a:r>
            <a:endParaRPr lang="en-US" sz="1600">
              <a:effectLst>
                <a:outerShdw blurRad="38100" dist="38100" dir="2700000" algn="tl">
                  <a:srgbClr val="C0C0C0"/>
                </a:outerShdw>
              </a:effectLst>
              <a:latin typeface="Impact" pitchFamily="34" charset="0"/>
              <a:cs typeface="+mn-cs"/>
            </a:endParaRPr>
          </a:p>
        </p:txBody>
      </p:sp>
      <p:sp>
        <p:nvSpPr>
          <p:cNvPr id="45124" name="Rectangle 282"/>
          <p:cNvSpPr>
            <a:spLocks noChangeArrowheads="1"/>
          </p:cNvSpPr>
          <p:nvPr/>
        </p:nvSpPr>
        <p:spPr bwMode="auto">
          <a:xfrm>
            <a:off x="1195388" y="6019800"/>
            <a:ext cx="592137" cy="338138"/>
          </a:xfrm>
          <a:prstGeom prst="rect">
            <a:avLst/>
          </a:prstGeom>
          <a:noFill/>
          <a:ln w="9525">
            <a:noFill/>
            <a:miter lim="800000"/>
            <a:headEnd/>
            <a:tailEnd/>
          </a:ln>
        </p:spPr>
        <p:txBody>
          <a:bodyPr/>
          <a:lstStyle/>
          <a:p>
            <a:endParaRPr lang="en-US"/>
          </a:p>
        </p:txBody>
      </p:sp>
      <p:sp>
        <p:nvSpPr>
          <p:cNvPr id="75035" name="Rectangle 283"/>
          <p:cNvSpPr>
            <a:spLocks noChangeArrowheads="1"/>
          </p:cNvSpPr>
          <p:nvPr/>
        </p:nvSpPr>
        <p:spPr bwMode="auto">
          <a:xfrm>
            <a:off x="1347788" y="6062663"/>
            <a:ext cx="406400" cy="23177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600">
                <a:solidFill>
                  <a:srgbClr val="000000"/>
                </a:solidFill>
                <a:latin typeface="Symbol" pitchFamily="18" charset="2"/>
                <a:cs typeface="+mn-cs"/>
              </a:rPr>
              <a:t>2022</a:t>
            </a:r>
            <a:endParaRPr lang="en-US" sz="1600">
              <a:effectLst>
                <a:outerShdw blurRad="38100" dist="38100" dir="2700000" algn="tl">
                  <a:srgbClr val="C0C0C0"/>
                </a:outerShdw>
              </a:effectLst>
              <a:latin typeface="Impact" pitchFamily="34" charset="0"/>
              <a:cs typeface="+mn-cs"/>
            </a:endParaRPr>
          </a:p>
        </p:txBody>
      </p:sp>
      <p:sp>
        <p:nvSpPr>
          <p:cNvPr id="45126" name="Rectangle 284"/>
          <p:cNvSpPr>
            <a:spLocks noChangeArrowheads="1"/>
          </p:cNvSpPr>
          <p:nvPr/>
        </p:nvSpPr>
        <p:spPr bwMode="auto">
          <a:xfrm>
            <a:off x="2292350" y="5621338"/>
            <a:ext cx="265113" cy="520700"/>
          </a:xfrm>
          <a:prstGeom prst="rect">
            <a:avLst/>
          </a:prstGeom>
          <a:noFill/>
          <a:ln w="9525">
            <a:noFill/>
            <a:miter lim="800000"/>
            <a:headEnd/>
            <a:tailEnd/>
          </a:ln>
        </p:spPr>
        <p:txBody>
          <a:bodyPr/>
          <a:lstStyle/>
          <a:p>
            <a:endParaRPr lang="en-US"/>
          </a:p>
        </p:txBody>
      </p:sp>
      <p:sp>
        <p:nvSpPr>
          <p:cNvPr id="75037" name="Rectangle 285"/>
          <p:cNvSpPr>
            <a:spLocks noChangeArrowheads="1"/>
          </p:cNvSpPr>
          <p:nvPr/>
        </p:nvSpPr>
        <p:spPr bwMode="auto">
          <a:xfrm>
            <a:off x="2462213" y="5692775"/>
            <a:ext cx="79375" cy="4064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800">
                <a:solidFill>
                  <a:srgbClr val="000000"/>
                </a:solidFill>
                <a:latin typeface="Helvetica" pitchFamily="34" charset="0"/>
                <a:cs typeface="+mn-cs"/>
              </a:rPr>
              <a:t>l</a:t>
            </a:r>
            <a:endParaRPr lang="en-US" sz="1600">
              <a:effectLst>
                <a:outerShdw blurRad="38100" dist="38100" dir="2700000" algn="tl">
                  <a:srgbClr val="C0C0C0"/>
                </a:outerShdw>
              </a:effectLst>
              <a:latin typeface="Impact" pitchFamily="34" charset="0"/>
              <a:cs typeface="+mn-cs"/>
            </a:endParaRPr>
          </a:p>
        </p:txBody>
      </p:sp>
      <p:sp>
        <p:nvSpPr>
          <p:cNvPr id="45128" name="Rectangle 286"/>
          <p:cNvSpPr>
            <a:spLocks noChangeArrowheads="1"/>
          </p:cNvSpPr>
          <p:nvPr/>
        </p:nvSpPr>
        <p:spPr bwMode="auto">
          <a:xfrm>
            <a:off x="1730375" y="5776913"/>
            <a:ext cx="693738" cy="246062"/>
          </a:xfrm>
          <a:prstGeom prst="rect">
            <a:avLst/>
          </a:prstGeom>
          <a:noFill/>
          <a:ln w="9525">
            <a:noFill/>
            <a:miter lim="800000"/>
            <a:headEnd/>
            <a:tailEnd/>
          </a:ln>
        </p:spPr>
        <p:txBody>
          <a:bodyPr/>
          <a:lstStyle/>
          <a:p>
            <a:endParaRPr lang="en-US"/>
          </a:p>
        </p:txBody>
      </p:sp>
      <p:sp>
        <p:nvSpPr>
          <p:cNvPr id="75039" name="Rectangle 287"/>
          <p:cNvSpPr>
            <a:spLocks noChangeArrowheads="1"/>
          </p:cNvSpPr>
          <p:nvPr/>
        </p:nvSpPr>
        <p:spPr bwMode="auto">
          <a:xfrm>
            <a:off x="1846263" y="5832475"/>
            <a:ext cx="508000" cy="1444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000">
                <a:solidFill>
                  <a:srgbClr val="000000"/>
                </a:solidFill>
                <a:latin typeface="Times New Roman" pitchFamily="18" charset="0"/>
                <a:cs typeface="+mn-cs"/>
              </a:rPr>
              <a:t>Outbound</a:t>
            </a:r>
            <a:endParaRPr lang="en-US" sz="1600">
              <a:effectLst>
                <a:outerShdw blurRad="38100" dist="38100" dir="2700000" algn="tl">
                  <a:srgbClr val="C0C0C0"/>
                </a:outerShdw>
              </a:effectLst>
              <a:latin typeface="Impact" pitchFamily="34" charset="0"/>
              <a:cs typeface="+mn-cs"/>
            </a:endParaRPr>
          </a:p>
        </p:txBody>
      </p:sp>
      <p:sp>
        <p:nvSpPr>
          <p:cNvPr id="45130" name="Rectangle 288"/>
          <p:cNvSpPr>
            <a:spLocks noChangeArrowheads="1"/>
          </p:cNvSpPr>
          <p:nvPr/>
        </p:nvSpPr>
        <p:spPr bwMode="auto">
          <a:xfrm>
            <a:off x="3695700" y="5745163"/>
            <a:ext cx="722313" cy="276225"/>
          </a:xfrm>
          <a:prstGeom prst="rect">
            <a:avLst/>
          </a:prstGeom>
          <a:noFill/>
          <a:ln w="9525">
            <a:noFill/>
            <a:miter lim="800000"/>
            <a:headEnd/>
            <a:tailEnd/>
          </a:ln>
        </p:spPr>
        <p:txBody>
          <a:bodyPr/>
          <a:lstStyle/>
          <a:p>
            <a:endParaRPr lang="en-US"/>
          </a:p>
        </p:txBody>
      </p:sp>
      <p:sp>
        <p:nvSpPr>
          <p:cNvPr id="75041" name="Rectangle 289"/>
          <p:cNvSpPr>
            <a:spLocks noChangeArrowheads="1"/>
          </p:cNvSpPr>
          <p:nvPr/>
        </p:nvSpPr>
        <p:spPr bwMode="auto">
          <a:xfrm>
            <a:off x="3817938" y="5800725"/>
            <a:ext cx="536575" cy="17303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200">
                <a:solidFill>
                  <a:srgbClr val="000000"/>
                </a:solidFill>
                <a:latin typeface="Times New Roman" pitchFamily="18" charset="0"/>
                <a:cs typeface="+mn-cs"/>
              </a:rPr>
              <a:t>On Mars</a:t>
            </a:r>
            <a:endParaRPr lang="en-US" sz="1600">
              <a:effectLst>
                <a:outerShdw blurRad="38100" dist="38100" dir="2700000" algn="tl">
                  <a:srgbClr val="C0C0C0"/>
                </a:outerShdw>
              </a:effectLst>
              <a:latin typeface="Impact" pitchFamily="34" charset="0"/>
              <a:cs typeface="+mn-cs"/>
            </a:endParaRPr>
          </a:p>
        </p:txBody>
      </p:sp>
      <p:sp>
        <p:nvSpPr>
          <p:cNvPr id="45132" name="Rectangle 290"/>
          <p:cNvSpPr>
            <a:spLocks noChangeArrowheads="1"/>
          </p:cNvSpPr>
          <p:nvPr/>
        </p:nvSpPr>
        <p:spPr bwMode="auto">
          <a:xfrm>
            <a:off x="5365750" y="5630863"/>
            <a:ext cx="265113" cy="520700"/>
          </a:xfrm>
          <a:prstGeom prst="rect">
            <a:avLst/>
          </a:prstGeom>
          <a:noFill/>
          <a:ln w="9525">
            <a:noFill/>
            <a:miter lim="800000"/>
            <a:headEnd/>
            <a:tailEnd/>
          </a:ln>
        </p:spPr>
        <p:txBody>
          <a:bodyPr/>
          <a:lstStyle/>
          <a:p>
            <a:endParaRPr lang="en-US"/>
          </a:p>
        </p:txBody>
      </p:sp>
      <p:sp>
        <p:nvSpPr>
          <p:cNvPr id="75043" name="Rectangle 291"/>
          <p:cNvSpPr>
            <a:spLocks noChangeArrowheads="1"/>
          </p:cNvSpPr>
          <p:nvPr/>
        </p:nvSpPr>
        <p:spPr bwMode="auto">
          <a:xfrm>
            <a:off x="5535613" y="5702300"/>
            <a:ext cx="79375" cy="4064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800">
                <a:solidFill>
                  <a:srgbClr val="000000"/>
                </a:solidFill>
                <a:latin typeface="Helvetica" pitchFamily="34" charset="0"/>
                <a:cs typeface="+mn-cs"/>
              </a:rPr>
              <a:t>l</a:t>
            </a:r>
            <a:endParaRPr lang="en-US" sz="1600">
              <a:effectLst>
                <a:outerShdw blurRad="38100" dist="38100" dir="2700000" algn="tl">
                  <a:srgbClr val="C0C0C0"/>
                </a:outerShdw>
              </a:effectLst>
              <a:latin typeface="Impact" pitchFamily="34" charset="0"/>
              <a:cs typeface="+mn-cs"/>
            </a:endParaRPr>
          </a:p>
        </p:txBody>
      </p:sp>
      <p:sp>
        <p:nvSpPr>
          <p:cNvPr id="45134" name="Rectangle 292"/>
          <p:cNvSpPr>
            <a:spLocks noChangeArrowheads="1"/>
          </p:cNvSpPr>
          <p:nvPr/>
        </p:nvSpPr>
        <p:spPr bwMode="auto">
          <a:xfrm>
            <a:off x="5507038" y="5761038"/>
            <a:ext cx="652462" cy="246062"/>
          </a:xfrm>
          <a:prstGeom prst="rect">
            <a:avLst/>
          </a:prstGeom>
          <a:noFill/>
          <a:ln w="9525">
            <a:noFill/>
            <a:miter lim="800000"/>
            <a:headEnd/>
            <a:tailEnd/>
          </a:ln>
        </p:spPr>
        <p:txBody>
          <a:bodyPr/>
          <a:lstStyle/>
          <a:p>
            <a:endParaRPr lang="en-US"/>
          </a:p>
        </p:txBody>
      </p:sp>
      <p:sp>
        <p:nvSpPr>
          <p:cNvPr id="75045" name="Rectangle 293"/>
          <p:cNvSpPr>
            <a:spLocks noChangeArrowheads="1"/>
          </p:cNvSpPr>
          <p:nvPr/>
        </p:nvSpPr>
        <p:spPr bwMode="auto">
          <a:xfrm>
            <a:off x="5621338" y="5816600"/>
            <a:ext cx="466725" cy="1444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000">
                <a:solidFill>
                  <a:srgbClr val="000000"/>
                </a:solidFill>
                <a:latin typeface="Times New Roman" pitchFamily="18" charset="0"/>
                <a:cs typeface="+mn-cs"/>
              </a:rPr>
              <a:t>In-bound</a:t>
            </a:r>
            <a:endParaRPr lang="en-US" sz="1600">
              <a:effectLst>
                <a:outerShdw blurRad="38100" dist="38100" dir="2700000" algn="tl">
                  <a:srgbClr val="C0C0C0"/>
                </a:outerShdw>
              </a:effectLst>
              <a:latin typeface="Impact" pitchFamily="34" charset="0"/>
              <a:cs typeface="+mn-cs"/>
            </a:endParaRPr>
          </a:p>
        </p:txBody>
      </p:sp>
      <p:sp>
        <p:nvSpPr>
          <p:cNvPr id="45136" name="Line 294"/>
          <p:cNvSpPr>
            <a:spLocks noChangeShapeType="1"/>
          </p:cNvSpPr>
          <p:nvPr/>
        </p:nvSpPr>
        <p:spPr bwMode="auto">
          <a:xfrm>
            <a:off x="7200900" y="5086350"/>
            <a:ext cx="1588" cy="304800"/>
          </a:xfrm>
          <a:prstGeom prst="line">
            <a:avLst/>
          </a:prstGeom>
          <a:noFill/>
          <a:ln w="9525">
            <a:solidFill>
              <a:srgbClr val="000000"/>
            </a:solidFill>
            <a:round/>
            <a:headEnd/>
            <a:tailEnd/>
          </a:ln>
        </p:spPr>
        <p:txBody>
          <a:bodyPr/>
          <a:lstStyle/>
          <a:p>
            <a:endParaRPr lang="en-US"/>
          </a:p>
        </p:txBody>
      </p:sp>
      <p:sp>
        <p:nvSpPr>
          <p:cNvPr id="45137" name="Rectangle 295"/>
          <p:cNvSpPr>
            <a:spLocks noChangeArrowheads="1"/>
          </p:cNvSpPr>
          <p:nvPr/>
        </p:nvSpPr>
        <p:spPr bwMode="auto">
          <a:xfrm>
            <a:off x="6958013" y="5291138"/>
            <a:ext cx="439737" cy="398462"/>
          </a:xfrm>
          <a:prstGeom prst="rect">
            <a:avLst/>
          </a:prstGeom>
          <a:noFill/>
          <a:ln w="9525">
            <a:noFill/>
            <a:miter lim="800000"/>
            <a:headEnd/>
            <a:tailEnd/>
          </a:ln>
        </p:spPr>
        <p:txBody>
          <a:bodyPr/>
          <a:lstStyle/>
          <a:p>
            <a:endParaRPr lang="en-US"/>
          </a:p>
        </p:txBody>
      </p:sp>
      <p:sp>
        <p:nvSpPr>
          <p:cNvPr id="75048" name="Rectangle 296"/>
          <p:cNvSpPr>
            <a:spLocks noChangeArrowheads="1"/>
          </p:cNvSpPr>
          <p:nvPr/>
        </p:nvSpPr>
        <p:spPr bwMode="auto">
          <a:xfrm>
            <a:off x="7126288" y="5332413"/>
            <a:ext cx="254000" cy="288925"/>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000">
                <a:solidFill>
                  <a:srgbClr val="000000"/>
                </a:solidFill>
                <a:latin typeface="Symbol" pitchFamily="18" charset="2"/>
                <a:cs typeface="+mn-cs"/>
              </a:rPr>
              <a:t>36</a:t>
            </a:r>
            <a:endParaRPr lang="en-US" sz="1600">
              <a:effectLst>
                <a:outerShdw blurRad="38100" dist="38100" dir="2700000" algn="tl">
                  <a:srgbClr val="C0C0C0"/>
                </a:outerShdw>
              </a:effectLst>
              <a:latin typeface="Impact" pitchFamily="34" charset="0"/>
              <a:cs typeface="+mn-cs"/>
            </a:endParaRPr>
          </a:p>
        </p:txBody>
      </p:sp>
      <p:sp>
        <p:nvSpPr>
          <p:cNvPr id="45139" name="Line 297"/>
          <p:cNvSpPr>
            <a:spLocks noChangeShapeType="1"/>
          </p:cNvSpPr>
          <p:nvPr/>
        </p:nvSpPr>
        <p:spPr bwMode="auto">
          <a:xfrm flipH="1">
            <a:off x="1625600" y="5213350"/>
            <a:ext cx="228600" cy="1588"/>
          </a:xfrm>
          <a:prstGeom prst="line">
            <a:avLst/>
          </a:prstGeom>
          <a:noFill/>
          <a:ln w="9525">
            <a:solidFill>
              <a:srgbClr val="000000"/>
            </a:solidFill>
            <a:round/>
            <a:headEnd/>
            <a:tailEnd/>
          </a:ln>
        </p:spPr>
        <p:txBody>
          <a:bodyPr/>
          <a:lstStyle/>
          <a:p>
            <a:endParaRPr lang="en-US"/>
          </a:p>
        </p:txBody>
      </p:sp>
      <p:sp>
        <p:nvSpPr>
          <p:cNvPr id="45140" name="Freeform 298"/>
          <p:cNvSpPr>
            <a:spLocks/>
          </p:cNvSpPr>
          <p:nvPr/>
        </p:nvSpPr>
        <p:spPr bwMode="auto">
          <a:xfrm>
            <a:off x="1728788" y="1757363"/>
            <a:ext cx="1025525" cy="792162"/>
          </a:xfrm>
          <a:custGeom>
            <a:avLst/>
            <a:gdLst>
              <a:gd name="T0" fmla="*/ 2147483647 w 646"/>
              <a:gd name="T1" fmla="*/ 0 h 499"/>
              <a:gd name="T2" fmla="*/ 0 w 646"/>
              <a:gd name="T3" fmla="*/ 2147483647 h 499"/>
              <a:gd name="T4" fmla="*/ 2147483647 w 646"/>
              <a:gd name="T5" fmla="*/ 2147483647 h 499"/>
              <a:gd name="T6" fmla="*/ 2147483647 w 646"/>
              <a:gd name="T7" fmla="*/ 2147483647 h 499"/>
              <a:gd name="T8" fmla="*/ 2147483647 w 646"/>
              <a:gd name="T9" fmla="*/ 0 h 499"/>
              <a:gd name="T10" fmla="*/ 0 60000 65536"/>
              <a:gd name="T11" fmla="*/ 0 60000 65536"/>
              <a:gd name="T12" fmla="*/ 0 60000 65536"/>
              <a:gd name="T13" fmla="*/ 0 60000 65536"/>
              <a:gd name="T14" fmla="*/ 0 60000 65536"/>
              <a:gd name="T15" fmla="*/ 0 w 646"/>
              <a:gd name="T16" fmla="*/ 0 h 499"/>
              <a:gd name="T17" fmla="*/ 646 w 646"/>
              <a:gd name="T18" fmla="*/ 499 h 499"/>
            </a:gdLst>
            <a:ahLst/>
            <a:cxnLst>
              <a:cxn ang="T10">
                <a:pos x="T0" y="T1"/>
              </a:cxn>
              <a:cxn ang="T11">
                <a:pos x="T2" y="T3"/>
              </a:cxn>
              <a:cxn ang="T12">
                <a:pos x="T4" y="T5"/>
              </a:cxn>
              <a:cxn ang="T13">
                <a:pos x="T6" y="T7"/>
              </a:cxn>
              <a:cxn ang="T14">
                <a:pos x="T8" y="T9"/>
              </a:cxn>
            </a:cxnLst>
            <a:rect l="T15" t="T16" r="T17" b="T18"/>
            <a:pathLst>
              <a:path w="646" h="499">
                <a:moveTo>
                  <a:pt x="14" y="0"/>
                </a:moveTo>
                <a:lnTo>
                  <a:pt x="0" y="19"/>
                </a:lnTo>
                <a:lnTo>
                  <a:pt x="632" y="499"/>
                </a:lnTo>
                <a:lnTo>
                  <a:pt x="646" y="480"/>
                </a:lnTo>
                <a:lnTo>
                  <a:pt x="14" y="0"/>
                </a:lnTo>
                <a:close/>
              </a:path>
            </a:pathLst>
          </a:custGeom>
          <a:solidFill>
            <a:srgbClr val="000000"/>
          </a:solidFill>
          <a:ln w="9525">
            <a:noFill/>
            <a:round/>
            <a:headEnd/>
            <a:tailEnd/>
          </a:ln>
        </p:spPr>
        <p:txBody>
          <a:bodyPr/>
          <a:lstStyle/>
          <a:p>
            <a:endParaRPr lang="en-US"/>
          </a:p>
        </p:txBody>
      </p:sp>
      <p:sp>
        <p:nvSpPr>
          <p:cNvPr id="45141" name="Rectangle 299"/>
          <p:cNvSpPr>
            <a:spLocks noChangeArrowheads="1"/>
          </p:cNvSpPr>
          <p:nvPr/>
        </p:nvSpPr>
        <p:spPr bwMode="auto">
          <a:xfrm>
            <a:off x="1782763" y="6075363"/>
            <a:ext cx="4560887" cy="261937"/>
          </a:xfrm>
          <a:prstGeom prst="rect">
            <a:avLst/>
          </a:prstGeom>
          <a:noFill/>
          <a:ln w="9525">
            <a:solidFill>
              <a:srgbClr val="000000"/>
            </a:solidFill>
            <a:miter lim="800000"/>
            <a:headEnd/>
            <a:tailEnd/>
          </a:ln>
        </p:spPr>
        <p:txBody>
          <a:bodyPr/>
          <a:lstStyle/>
          <a:p>
            <a:endParaRPr lang="en-US"/>
          </a:p>
        </p:txBody>
      </p:sp>
      <p:sp>
        <p:nvSpPr>
          <p:cNvPr id="45142" name="Rectangle 300"/>
          <p:cNvSpPr>
            <a:spLocks noChangeArrowheads="1"/>
          </p:cNvSpPr>
          <p:nvPr/>
        </p:nvSpPr>
        <p:spPr bwMode="auto">
          <a:xfrm>
            <a:off x="1901825" y="6083300"/>
            <a:ext cx="693738" cy="246063"/>
          </a:xfrm>
          <a:prstGeom prst="rect">
            <a:avLst/>
          </a:prstGeom>
          <a:noFill/>
          <a:ln w="9525">
            <a:noFill/>
            <a:miter lim="800000"/>
            <a:headEnd/>
            <a:tailEnd/>
          </a:ln>
        </p:spPr>
        <p:txBody>
          <a:bodyPr/>
          <a:lstStyle/>
          <a:p>
            <a:endParaRPr lang="en-US"/>
          </a:p>
        </p:txBody>
      </p:sp>
      <p:sp>
        <p:nvSpPr>
          <p:cNvPr id="75053" name="Rectangle 301"/>
          <p:cNvSpPr>
            <a:spLocks noChangeArrowheads="1"/>
          </p:cNvSpPr>
          <p:nvPr/>
        </p:nvSpPr>
        <p:spPr bwMode="auto">
          <a:xfrm>
            <a:off x="2017713" y="6138863"/>
            <a:ext cx="508000" cy="144462"/>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000">
                <a:solidFill>
                  <a:srgbClr val="000000"/>
                </a:solidFill>
                <a:latin typeface="Times New Roman" pitchFamily="18" charset="0"/>
                <a:cs typeface="+mn-cs"/>
              </a:rPr>
              <a:t>Outbound</a:t>
            </a:r>
            <a:endParaRPr lang="en-US" sz="1600">
              <a:effectLst>
                <a:outerShdw blurRad="38100" dist="38100" dir="2700000" algn="tl">
                  <a:srgbClr val="C0C0C0"/>
                </a:outerShdw>
              </a:effectLst>
              <a:latin typeface="Impact" pitchFamily="34" charset="0"/>
              <a:cs typeface="+mn-cs"/>
            </a:endParaRPr>
          </a:p>
        </p:txBody>
      </p:sp>
      <p:sp>
        <p:nvSpPr>
          <p:cNvPr id="45144" name="Rectangle 302"/>
          <p:cNvSpPr>
            <a:spLocks noChangeArrowheads="1"/>
          </p:cNvSpPr>
          <p:nvPr/>
        </p:nvSpPr>
        <p:spPr bwMode="auto">
          <a:xfrm>
            <a:off x="3721100" y="6075363"/>
            <a:ext cx="722313" cy="276225"/>
          </a:xfrm>
          <a:prstGeom prst="rect">
            <a:avLst/>
          </a:prstGeom>
          <a:noFill/>
          <a:ln w="9525">
            <a:noFill/>
            <a:miter lim="800000"/>
            <a:headEnd/>
            <a:tailEnd/>
          </a:ln>
        </p:spPr>
        <p:txBody>
          <a:bodyPr/>
          <a:lstStyle/>
          <a:p>
            <a:endParaRPr lang="en-US"/>
          </a:p>
        </p:txBody>
      </p:sp>
      <p:sp>
        <p:nvSpPr>
          <p:cNvPr id="75055" name="Rectangle 303"/>
          <p:cNvSpPr>
            <a:spLocks noChangeArrowheads="1"/>
          </p:cNvSpPr>
          <p:nvPr/>
        </p:nvSpPr>
        <p:spPr bwMode="auto">
          <a:xfrm>
            <a:off x="3843338" y="6130925"/>
            <a:ext cx="536575" cy="17303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200">
                <a:solidFill>
                  <a:srgbClr val="000000"/>
                </a:solidFill>
                <a:latin typeface="Times New Roman" pitchFamily="18" charset="0"/>
                <a:cs typeface="+mn-cs"/>
              </a:rPr>
              <a:t>On Mars</a:t>
            </a:r>
            <a:endParaRPr lang="en-US" sz="1600">
              <a:effectLst>
                <a:outerShdw blurRad="38100" dist="38100" dir="2700000" algn="tl">
                  <a:srgbClr val="C0C0C0"/>
                </a:outerShdw>
              </a:effectLst>
              <a:latin typeface="Impact" pitchFamily="34" charset="0"/>
              <a:cs typeface="+mn-cs"/>
            </a:endParaRPr>
          </a:p>
        </p:txBody>
      </p:sp>
      <p:sp>
        <p:nvSpPr>
          <p:cNvPr id="45146" name="Rectangle 304"/>
          <p:cNvSpPr>
            <a:spLocks noChangeArrowheads="1"/>
          </p:cNvSpPr>
          <p:nvPr/>
        </p:nvSpPr>
        <p:spPr bwMode="auto">
          <a:xfrm>
            <a:off x="5518150" y="6078538"/>
            <a:ext cx="652463" cy="246062"/>
          </a:xfrm>
          <a:prstGeom prst="rect">
            <a:avLst/>
          </a:prstGeom>
          <a:noFill/>
          <a:ln w="9525">
            <a:noFill/>
            <a:miter lim="800000"/>
            <a:headEnd/>
            <a:tailEnd/>
          </a:ln>
        </p:spPr>
        <p:txBody>
          <a:bodyPr/>
          <a:lstStyle/>
          <a:p>
            <a:endParaRPr lang="en-US"/>
          </a:p>
        </p:txBody>
      </p:sp>
      <p:sp>
        <p:nvSpPr>
          <p:cNvPr id="75057" name="Rectangle 305"/>
          <p:cNvSpPr>
            <a:spLocks noChangeArrowheads="1"/>
          </p:cNvSpPr>
          <p:nvPr/>
        </p:nvSpPr>
        <p:spPr bwMode="auto">
          <a:xfrm>
            <a:off x="5632450" y="6134100"/>
            <a:ext cx="466725" cy="144463"/>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1000">
                <a:solidFill>
                  <a:srgbClr val="000000"/>
                </a:solidFill>
                <a:latin typeface="Times New Roman" pitchFamily="18" charset="0"/>
                <a:cs typeface="+mn-cs"/>
              </a:rPr>
              <a:t>In-bound</a:t>
            </a:r>
            <a:endParaRPr lang="en-US" sz="1600">
              <a:effectLst>
                <a:outerShdw blurRad="38100" dist="38100" dir="2700000" algn="tl">
                  <a:srgbClr val="C0C0C0"/>
                </a:outerShdw>
              </a:effectLst>
              <a:latin typeface="Impact" pitchFamily="34" charset="0"/>
              <a:cs typeface="+mn-cs"/>
            </a:endParaRPr>
          </a:p>
        </p:txBody>
      </p:sp>
      <p:sp>
        <p:nvSpPr>
          <p:cNvPr id="45148" name="Rectangle 306"/>
          <p:cNvSpPr>
            <a:spLocks noChangeArrowheads="1"/>
          </p:cNvSpPr>
          <p:nvPr/>
        </p:nvSpPr>
        <p:spPr bwMode="auto">
          <a:xfrm>
            <a:off x="2625725" y="5954713"/>
            <a:ext cx="265113" cy="520700"/>
          </a:xfrm>
          <a:prstGeom prst="rect">
            <a:avLst/>
          </a:prstGeom>
          <a:noFill/>
          <a:ln w="9525">
            <a:noFill/>
            <a:miter lim="800000"/>
            <a:headEnd/>
            <a:tailEnd/>
          </a:ln>
        </p:spPr>
        <p:txBody>
          <a:bodyPr/>
          <a:lstStyle/>
          <a:p>
            <a:endParaRPr lang="en-US"/>
          </a:p>
        </p:txBody>
      </p:sp>
      <p:sp>
        <p:nvSpPr>
          <p:cNvPr id="75059" name="Rectangle 307"/>
          <p:cNvSpPr>
            <a:spLocks noChangeArrowheads="1"/>
          </p:cNvSpPr>
          <p:nvPr/>
        </p:nvSpPr>
        <p:spPr bwMode="auto">
          <a:xfrm>
            <a:off x="2795588" y="6026150"/>
            <a:ext cx="79375" cy="4064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800">
                <a:solidFill>
                  <a:srgbClr val="000000"/>
                </a:solidFill>
                <a:latin typeface="Helvetica" pitchFamily="34" charset="0"/>
                <a:cs typeface="+mn-cs"/>
              </a:rPr>
              <a:t>l</a:t>
            </a:r>
            <a:endParaRPr lang="en-US" sz="1600">
              <a:effectLst>
                <a:outerShdw blurRad="38100" dist="38100" dir="2700000" algn="tl">
                  <a:srgbClr val="C0C0C0"/>
                </a:outerShdw>
              </a:effectLst>
              <a:latin typeface="Impact" pitchFamily="34" charset="0"/>
              <a:cs typeface="+mn-cs"/>
            </a:endParaRPr>
          </a:p>
        </p:txBody>
      </p:sp>
      <p:sp>
        <p:nvSpPr>
          <p:cNvPr id="75061" name="Rectangle 309"/>
          <p:cNvSpPr>
            <a:spLocks noChangeArrowheads="1"/>
          </p:cNvSpPr>
          <p:nvPr/>
        </p:nvSpPr>
        <p:spPr bwMode="auto">
          <a:xfrm>
            <a:off x="5449888" y="6013450"/>
            <a:ext cx="79375" cy="406400"/>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sz="2800">
                <a:solidFill>
                  <a:srgbClr val="000000"/>
                </a:solidFill>
                <a:latin typeface="Helvetica" pitchFamily="34" charset="0"/>
                <a:cs typeface="+mn-cs"/>
              </a:rPr>
              <a:t>l</a:t>
            </a:r>
            <a:endParaRPr lang="en-US" sz="1600">
              <a:effectLst>
                <a:outerShdw blurRad="38100" dist="38100" dir="2700000" algn="tl">
                  <a:srgbClr val="C0C0C0"/>
                </a:outerShdw>
              </a:effectLst>
              <a:latin typeface="Impact" pitchFamily="34" charset="0"/>
              <a:cs typeface="+mn-cs"/>
            </a:endParaRPr>
          </a:p>
        </p:txBody>
      </p:sp>
      <p:grpSp>
        <p:nvGrpSpPr>
          <p:cNvPr id="45151" name="Group 374"/>
          <p:cNvGrpSpPr>
            <a:grpSpLocks/>
          </p:cNvGrpSpPr>
          <p:nvPr/>
        </p:nvGrpSpPr>
        <p:grpSpPr bwMode="auto">
          <a:xfrm>
            <a:off x="2768600" y="2566988"/>
            <a:ext cx="4424363" cy="1906587"/>
            <a:chOff x="2106" y="1850"/>
            <a:chExt cx="2787" cy="1201"/>
          </a:xfrm>
        </p:grpSpPr>
        <p:sp>
          <p:nvSpPr>
            <p:cNvPr id="45158" name="Freeform 310"/>
            <p:cNvSpPr>
              <a:spLocks/>
            </p:cNvSpPr>
            <p:nvPr/>
          </p:nvSpPr>
          <p:spPr bwMode="auto">
            <a:xfrm>
              <a:off x="2106" y="1850"/>
              <a:ext cx="24" cy="24"/>
            </a:xfrm>
            <a:custGeom>
              <a:avLst/>
              <a:gdLst>
                <a:gd name="T0" fmla="*/ 17 w 24"/>
                <a:gd name="T1" fmla="*/ 1 h 24"/>
                <a:gd name="T2" fmla="*/ 12 w 24"/>
                <a:gd name="T3" fmla="*/ 0 h 24"/>
                <a:gd name="T4" fmla="*/ 7 w 24"/>
                <a:gd name="T5" fmla="*/ 1 h 24"/>
                <a:gd name="T6" fmla="*/ 4 w 24"/>
                <a:gd name="T7" fmla="*/ 4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0 w 24"/>
                <a:gd name="T25" fmla="*/ 20 h 24"/>
                <a:gd name="T26" fmla="*/ 23 w 24"/>
                <a:gd name="T27" fmla="*/ 17 h 24"/>
                <a:gd name="T28" fmla="*/ 24 w 24"/>
                <a:gd name="T29" fmla="*/ 12 h 24"/>
                <a:gd name="T30" fmla="*/ 23 w 24"/>
                <a:gd name="T31" fmla="*/ 7 h 24"/>
                <a:gd name="T32" fmla="*/ 20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4"/>
                  </a:lnTo>
                  <a:lnTo>
                    <a:pt x="1" y="7"/>
                  </a:lnTo>
                  <a:lnTo>
                    <a:pt x="0" y="12"/>
                  </a:lnTo>
                  <a:lnTo>
                    <a:pt x="1" y="17"/>
                  </a:lnTo>
                  <a:lnTo>
                    <a:pt x="4" y="20"/>
                  </a:lnTo>
                  <a:lnTo>
                    <a:pt x="8" y="23"/>
                  </a:lnTo>
                  <a:lnTo>
                    <a:pt x="12" y="24"/>
                  </a:lnTo>
                  <a:lnTo>
                    <a:pt x="17" y="23"/>
                  </a:lnTo>
                  <a:lnTo>
                    <a:pt x="20" y="20"/>
                  </a:lnTo>
                  <a:lnTo>
                    <a:pt x="23" y="17"/>
                  </a:lnTo>
                  <a:lnTo>
                    <a:pt x="24" y="12"/>
                  </a:lnTo>
                  <a:lnTo>
                    <a:pt x="23" y="7"/>
                  </a:lnTo>
                  <a:lnTo>
                    <a:pt x="20" y="4"/>
                  </a:lnTo>
                  <a:lnTo>
                    <a:pt x="17" y="1"/>
                  </a:lnTo>
                  <a:close/>
                </a:path>
              </a:pathLst>
            </a:custGeom>
            <a:solidFill>
              <a:srgbClr val="000000"/>
            </a:solidFill>
            <a:ln w="9525">
              <a:noFill/>
              <a:round/>
              <a:headEnd/>
              <a:tailEnd/>
            </a:ln>
          </p:spPr>
          <p:txBody>
            <a:bodyPr/>
            <a:lstStyle/>
            <a:p>
              <a:endParaRPr lang="en-US"/>
            </a:p>
          </p:txBody>
        </p:sp>
        <p:sp>
          <p:nvSpPr>
            <p:cNvPr id="45159" name="Freeform 311"/>
            <p:cNvSpPr>
              <a:spLocks/>
            </p:cNvSpPr>
            <p:nvPr/>
          </p:nvSpPr>
          <p:spPr bwMode="auto">
            <a:xfrm>
              <a:off x="2146" y="1876"/>
              <a:ext cx="24" cy="24"/>
            </a:xfrm>
            <a:custGeom>
              <a:avLst/>
              <a:gdLst>
                <a:gd name="T0" fmla="*/ 17 w 24"/>
                <a:gd name="T1" fmla="*/ 1 h 24"/>
                <a:gd name="T2" fmla="*/ 12 w 24"/>
                <a:gd name="T3" fmla="*/ 0 h 24"/>
                <a:gd name="T4" fmla="*/ 8 w 24"/>
                <a:gd name="T5" fmla="*/ 1 h 24"/>
                <a:gd name="T6" fmla="*/ 4 w 24"/>
                <a:gd name="T7" fmla="*/ 4 h 24"/>
                <a:gd name="T8" fmla="*/ 1 w 24"/>
                <a:gd name="T9" fmla="*/ 7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7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7"/>
                  </a:lnTo>
                  <a:lnTo>
                    <a:pt x="21" y="4"/>
                  </a:lnTo>
                  <a:lnTo>
                    <a:pt x="17" y="1"/>
                  </a:lnTo>
                  <a:close/>
                </a:path>
              </a:pathLst>
            </a:custGeom>
            <a:solidFill>
              <a:srgbClr val="000000"/>
            </a:solidFill>
            <a:ln w="9525">
              <a:noFill/>
              <a:round/>
              <a:headEnd/>
              <a:tailEnd/>
            </a:ln>
          </p:spPr>
          <p:txBody>
            <a:bodyPr/>
            <a:lstStyle/>
            <a:p>
              <a:endParaRPr lang="en-US"/>
            </a:p>
          </p:txBody>
        </p:sp>
        <p:sp>
          <p:nvSpPr>
            <p:cNvPr id="45160" name="Freeform 312"/>
            <p:cNvSpPr>
              <a:spLocks/>
            </p:cNvSpPr>
            <p:nvPr/>
          </p:nvSpPr>
          <p:spPr bwMode="auto">
            <a:xfrm>
              <a:off x="2187" y="1902"/>
              <a:ext cx="24" cy="24"/>
            </a:xfrm>
            <a:custGeom>
              <a:avLst/>
              <a:gdLst>
                <a:gd name="T0" fmla="*/ 16 w 24"/>
                <a:gd name="T1" fmla="*/ 1 h 24"/>
                <a:gd name="T2" fmla="*/ 12 w 24"/>
                <a:gd name="T3" fmla="*/ 0 h 24"/>
                <a:gd name="T4" fmla="*/ 7 w 24"/>
                <a:gd name="T5" fmla="*/ 1 h 24"/>
                <a:gd name="T6" fmla="*/ 3 w 24"/>
                <a:gd name="T7" fmla="*/ 4 h 24"/>
                <a:gd name="T8" fmla="*/ 1 w 24"/>
                <a:gd name="T9" fmla="*/ 7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161" name="Freeform 313"/>
            <p:cNvSpPr>
              <a:spLocks/>
            </p:cNvSpPr>
            <p:nvPr/>
          </p:nvSpPr>
          <p:spPr bwMode="auto">
            <a:xfrm>
              <a:off x="2227" y="1928"/>
              <a:ext cx="24" cy="24"/>
            </a:xfrm>
            <a:custGeom>
              <a:avLst/>
              <a:gdLst>
                <a:gd name="T0" fmla="*/ 16 w 24"/>
                <a:gd name="T1" fmla="*/ 1 h 24"/>
                <a:gd name="T2" fmla="*/ 12 w 24"/>
                <a:gd name="T3" fmla="*/ 0 h 24"/>
                <a:gd name="T4" fmla="*/ 7 w 24"/>
                <a:gd name="T5" fmla="*/ 1 h 24"/>
                <a:gd name="T6" fmla="*/ 3 w 24"/>
                <a:gd name="T7" fmla="*/ 4 h 24"/>
                <a:gd name="T8" fmla="*/ 1 w 24"/>
                <a:gd name="T9" fmla="*/ 7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7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7"/>
                  </a:lnTo>
                  <a:lnTo>
                    <a:pt x="0" y="12"/>
                  </a:lnTo>
                  <a:lnTo>
                    <a:pt x="1" y="17"/>
                  </a:lnTo>
                  <a:lnTo>
                    <a:pt x="3" y="21"/>
                  </a:lnTo>
                  <a:lnTo>
                    <a:pt x="7" y="23"/>
                  </a:lnTo>
                  <a:lnTo>
                    <a:pt x="12" y="24"/>
                  </a:lnTo>
                  <a:lnTo>
                    <a:pt x="17"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162" name="Freeform 314"/>
            <p:cNvSpPr>
              <a:spLocks/>
            </p:cNvSpPr>
            <p:nvPr/>
          </p:nvSpPr>
          <p:spPr bwMode="auto">
            <a:xfrm>
              <a:off x="2267" y="1954"/>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63" name="Freeform 315"/>
            <p:cNvSpPr>
              <a:spLocks/>
            </p:cNvSpPr>
            <p:nvPr/>
          </p:nvSpPr>
          <p:spPr bwMode="auto">
            <a:xfrm>
              <a:off x="2308" y="1980"/>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64" name="Freeform 316"/>
            <p:cNvSpPr>
              <a:spLocks/>
            </p:cNvSpPr>
            <p:nvPr/>
          </p:nvSpPr>
          <p:spPr bwMode="auto">
            <a:xfrm>
              <a:off x="2348" y="2006"/>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7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7"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65" name="Freeform 317"/>
            <p:cNvSpPr>
              <a:spLocks/>
            </p:cNvSpPr>
            <p:nvPr/>
          </p:nvSpPr>
          <p:spPr bwMode="auto">
            <a:xfrm>
              <a:off x="2388" y="2032"/>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66" name="Freeform 318"/>
            <p:cNvSpPr>
              <a:spLocks/>
            </p:cNvSpPr>
            <p:nvPr/>
          </p:nvSpPr>
          <p:spPr bwMode="auto">
            <a:xfrm>
              <a:off x="2429" y="2058"/>
              <a:ext cx="24" cy="24"/>
            </a:xfrm>
            <a:custGeom>
              <a:avLst/>
              <a:gdLst>
                <a:gd name="T0" fmla="*/ 16 w 24"/>
                <a:gd name="T1" fmla="*/ 1 h 24"/>
                <a:gd name="T2" fmla="*/ 12 w 24"/>
                <a:gd name="T3" fmla="*/ 0 h 24"/>
                <a:gd name="T4" fmla="*/ 7 w 24"/>
                <a:gd name="T5" fmla="*/ 1 h 24"/>
                <a:gd name="T6" fmla="*/ 3 w 24"/>
                <a:gd name="T7" fmla="*/ 4 h 24"/>
                <a:gd name="T8" fmla="*/ 0 w 24"/>
                <a:gd name="T9" fmla="*/ 8 h 24"/>
                <a:gd name="T10" fmla="*/ 0 w 24"/>
                <a:gd name="T11" fmla="*/ 12 h 24"/>
                <a:gd name="T12" fmla="*/ 0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0" y="8"/>
                  </a:lnTo>
                  <a:lnTo>
                    <a:pt x="0" y="12"/>
                  </a:lnTo>
                  <a:lnTo>
                    <a:pt x="0" y="17"/>
                  </a:lnTo>
                  <a:lnTo>
                    <a:pt x="3" y="21"/>
                  </a:lnTo>
                  <a:lnTo>
                    <a:pt x="7" y="23"/>
                  </a:lnTo>
                  <a:lnTo>
                    <a:pt x="12" y="24"/>
                  </a:lnTo>
                  <a:lnTo>
                    <a:pt x="16"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67" name="Freeform 319"/>
            <p:cNvSpPr>
              <a:spLocks/>
            </p:cNvSpPr>
            <p:nvPr/>
          </p:nvSpPr>
          <p:spPr bwMode="auto">
            <a:xfrm>
              <a:off x="2469" y="2084"/>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7 w 24"/>
                <a:gd name="T23" fmla="*/ 24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7" y="24"/>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68" name="Freeform 320"/>
            <p:cNvSpPr>
              <a:spLocks/>
            </p:cNvSpPr>
            <p:nvPr/>
          </p:nvSpPr>
          <p:spPr bwMode="auto">
            <a:xfrm>
              <a:off x="2509" y="2110"/>
              <a:ext cx="24" cy="25"/>
            </a:xfrm>
            <a:custGeom>
              <a:avLst/>
              <a:gdLst>
                <a:gd name="T0" fmla="*/ 17 w 24"/>
                <a:gd name="T1" fmla="*/ 1 h 25"/>
                <a:gd name="T2" fmla="*/ 12 w 24"/>
                <a:gd name="T3" fmla="*/ 0 h 25"/>
                <a:gd name="T4" fmla="*/ 7 w 24"/>
                <a:gd name="T5" fmla="*/ 1 h 25"/>
                <a:gd name="T6" fmla="*/ 4 w 24"/>
                <a:gd name="T7" fmla="*/ 4 h 25"/>
                <a:gd name="T8" fmla="*/ 1 w 24"/>
                <a:gd name="T9" fmla="*/ 8 h 25"/>
                <a:gd name="T10" fmla="*/ 0 w 24"/>
                <a:gd name="T11" fmla="*/ 12 h 25"/>
                <a:gd name="T12" fmla="*/ 1 w 24"/>
                <a:gd name="T13" fmla="*/ 17 h 25"/>
                <a:gd name="T14" fmla="*/ 4 w 24"/>
                <a:gd name="T15" fmla="*/ 21 h 25"/>
                <a:gd name="T16" fmla="*/ 8 w 24"/>
                <a:gd name="T17" fmla="*/ 23 h 25"/>
                <a:gd name="T18" fmla="*/ 8 w 24"/>
                <a:gd name="T19" fmla="*/ 24 h 25"/>
                <a:gd name="T20" fmla="*/ 12 w 24"/>
                <a:gd name="T21" fmla="*/ 25 h 25"/>
                <a:gd name="T22" fmla="*/ 17 w 24"/>
                <a:gd name="T23" fmla="*/ 24 h 25"/>
                <a:gd name="T24" fmla="*/ 21 w 24"/>
                <a:gd name="T25" fmla="*/ 21 h 25"/>
                <a:gd name="T26" fmla="*/ 23 w 24"/>
                <a:gd name="T27" fmla="*/ 17 h 25"/>
                <a:gd name="T28" fmla="*/ 24 w 24"/>
                <a:gd name="T29" fmla="*/ 13 h 25"/>
                <a:gd name="T30" fmla="*/ 23 w 24"/>
                <a:gd name="T31" fmla="*/ 8 h 25"/>
                <a:gd name="T32" fmla="*/ 21 w 24"/>
                <a:gd name="T33" fmla="*/ 4 h 25"/>
                <a:gd name="T34" fmla="*/ 17 w 24"/>
                <a:gd name="T35" fmla="*/ 2 h 25"/>
                <a:gd name="T36" fmla="*/ 17 w 2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5"/>
                <a:gd name="T59" fmla="*/ 24 w 2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5">
                  <a:moveTo>
                    <a:pt x="17" y="1"/>
                  </a:moveTo>
                  <a:lnTo>
                    <a:pt x="12" y="0"/>
                  </a:lnTo>
                  <a:lnTo>
                    <a:pt x="7" y="1"/>
                  </a:lnTo>
                  <a:lnTo>
                    <a:pt x="4" y="4"/>
                  </a:lnTo>
                  <a:lnTo>
                    <a:pt x="1" y="8"/>
                  </a:lnTo>
                  <a:lnTo>
                    <a:pt x="0" y="12"/>
                  </a:lnTo>
                  <a:lnTo>
                    <a:pt x="1" y="17"/>
                  </a:lnTo>
                  <a:lnTo>
                    <a:pt x="4" y="21"/>
                  </a:lnTo>
                  <a:lnTo>
                    <a:pt x="8" y="23"/>
                  </a:lnTo>
                  <a:lnTo>
                    <a:pt x="8" y="24"/>
                  </a:lnTo>
                  <a:lnTo>
                    <a:pt x="12" y="25"/>
                  </a:lnTo>
                  <a:lnTo>
                    <a:pt x="17" y="24"/>
                  </a:lnTo>
                  <a:lnTo>
                    <a:pt x="21" y="21"/>
                  </a:lnTo>
                  <a:lnTo>
                    <a:pt x="23" y="17"/>
                  </a:lnTo>
                  <a:lnTo>
                    <a:pt x="24" y="13"/>
                  </a:lnTo>
                  <a:lnTo>
                    <a:pt x="23" y="8"/>
                  </a:lnTo>
                  <a:lnTo>
                    <a:pt x="21" y="4"/>
                  </a:lnTo>
                  <a:lnTo>
                    <a:pt x="17" y="2"/>
                  </a:lnTo>
                  <a:lnTo>
                    <a:pt x="17" y="1"/>
                  </a:lnTo>
                  <a:close/>
                </a:path>
              </a:pathLst>
            </a:custGeom>
            <a:solidFill>
              <a:srgbClr val="000000"/>
            </a:solidFill>
            <a:ln w="9525">
              <a:noFill/>
              <a:round/>
              <a:headEnd/>
              <a:tailEnd/>
            </a:ln>
          </p:spPr>
          <p:txBody>
            <a:bodyPr/>
            <a:lstStyle/>
            <a:p>
              <a:endParaRPr lang="en-US"/>
            </a:p>
          </p:txBody>
        </p:sp>
        <p:sp>
          <p:nvSpPr>
            <p:cNvPr id="45169" name="Freeform 321"/>
            <p:cNvSpPr>
              <a:spLocks/>
            </p:cNvSpPr>
            <p:nvPr/>
          </p:nvSpPr>
          <p:spPr bwMode="auto">
            <a:xfrm>
              <a:off x="2549" y="2137"/>
              <a:ext cx="25" cy="24"/>
            </a:xfrm>
            <a:custGeom>
              <a:avLst/>
              <a:gdLst>
                <a:gd name="T0" fmla="*/ 17 w 25"/>
                <a:gd name="T1" fmla="*/ 1 h 24"/>
                <a:gd name="T2" fmla="*/ 12 w 25"/>
                <a:gd name="T3" fmla="*/ 0 h 24"/>
                <a:gd name="T4" fmla="*/ 8 w 25"/>
                <a:gd name="T5" fmla="*/ 0 h 24"/>
                <a:gd name="T6" fmla="*/ 4 w 25"/>
                <a:gd name="T7" fmla="*/ 3 h 24"/>
                <a:gd name="T8" fmla="*/ 1 w 25"/>
                <a:gd name="T9" fmla="*/ 7 h 24"/>
                <a:gd name="T10" fmla="*/ 0 w 25"/>
                <a:gd name="T11" fmla="*/ 12 h 24"/>
                <a:gd name="T12" fmla="*/ 1 w 25"/>
                <a:gd name="T13" fmla="*/ 16 h 24"/>
                <a:gd name="T14" fmla="*/ 4 w 25"/>
                <a:gd name="T15" fmla="*/ 20 h 24"/>
                <a:gd name="T16" fmla="*/ 8 w 25"/>
                <a:gd name="T17" fmla="*/ 23 h 24"/>
                <a:gd name="T18" fmla="*/ 8 w 25"/>
                <a:gd name="T19" fmla="*/ 23 h 24"/>
                <a:gd name="T20" fmla="*/ 13 w 25"/>
                <a:gd name="T21" fmla="*/ 24 h 24"/>
                <a:gd name="T22" fmla="*/ 17 w 25"/>
                <a:gd name="T23" fmla="*/ 23 h 24"/>
                <a:gd name="T24" fmla="*/ 21 w 25"/>
                <a:gd name="T25" fmla="*/ 20 h 24"/>
                <a:gd name="T26" fmla="*/ 24 w 25"/>
                <a:gd name="T27" fmla="*/ 16 h 24"/>
                <a:gd name="T28" fmla="*/ 25 w 25"/>
                <a:gd name="T29" fmla="*/ 12 h 24"/>
                <a:gd name="T30" fmla="*/ 24 w 25"/>
                <a:gd name="T31" fmla="*/ 7 h 24"/>
                <a:gd name="T32" fmla="*/ 21 w 25"/>
                <a:gd name="T33" fmla="*/ 3 h 24"/>
                <a:gd name="T34" fmla="*/ 17 w 25"/>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24"/>
                <a:gd name="T56" fmla="*/ 25 w 25"/>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24">
                  <a:moveTo>
                    <a:pt x="17" y="1"/>
                  </a:moveTo>
                  <a:lnTo>
                    <a:pt x="12" y="0"/>
                  </a:lnTo>
                  <a:lnTo>
                    <a:pt x="8" y="0"/>
                  </a:lnTo>
                  <a:lnTo>
                    <a:pt x="4" y="3"/>
                  </a:lnTo>
                  <a:lnTo>
                    <a:pt x="1" y="7"/>
                  </a:lnTo>
                  <a:lnTo>
                    <a:pt x="0" y="12"/>
                  </a:lnTo>
                  <a:lnTo>
                    <a:pt x="1" y="16"/>
                  </a:lnTo>
                  <a:lnTo>
                    <a:pt x="4" y="20"/>
                  </a:lnTo>
                  <a:lnTo>
                    <a:pt x="8" y="23"/>
                  </a:lnTo>
                  <a:lnTo>
                    <a:pt x="13" y="24"/>
                  </a:lnTo>
                  <a:lnTo>
                    <a:pt x="17" y="23"/>
                  </a:lnTo>
                  <a:lnTo>
                    <a:pt x="21" y="20"/>
                  </a:lnTo>
                  <a:lnTo>
                    <a:pt x="24" y="16"/>
                  </a:lnTo>
                  <a:lnTo>
                    <a:pt x="25" y="12"/>
                  </a:lnTo>
                  <a:lnTo>
                    <a:pt x="24" y="7"/>
                  </a:lnTo>
                  <a:lnTo>
                    <a:pt x="21" y="3"/>
                  </a:lnTo>
                  <a:lnTo>
                    <a:pt x="17" y="1"/>
                  </a:lnTo>
                  <a:close/>
                </a:path>
              </a:pathLst>
            </a:custGeom>
            <a:solidFill>
              <a:srgbClr val="000000"/>
            </a:solidFill>
            <a:ln w="9525">
              <a:noFill/>
              <a:round/>
              <a:headEnd/>
              <a:tailEnd/>
            </a:ln>
          </p:spPr>
          <p:txBody>
            <a:bodyPr/>
            <a:lstStyle/>
            <a:p>
              <a:endParaRPr lang="en-US"/>
            </a:p>
          </p:txBody>
        </p:sp>
        <p:sp>
          <p:nvSpPr>
            <p:cNvPr id="45170" name="Freeform 322"/>
            <p:cNvSpPr>
              <a:spLocks/>
            </p:cNvSpPr>
            <p:nvPr/>
          </p:nvSpPr>
          <p:spPr bwMode="auto">
            <a:xfrm>
              <a:off x="2590" y="2163"/>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71" name="Freeform 323"/>
            <p:cNvSpPr>
              <a:spLocks/>
            </p:cNvSpPr>
            <p:nvPr/>
          </p:nvSpPr>
          <p:spPr bwMode="auto">
            <a:xfrm>
              <a:off x="2631" y="2188"/>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72" name="Freeform 324"/>
            <p:cNvSpPr>
              <a:spLocks/>
            </p:cNvSpPr>
            <p:nvPr/>
          </p:nvSpPr>
          <p:spPr bwMode="auto">
            <a:xfrm>
              <a:off x="2672" y="2212"/>
              <a:ext cx="24" cy="24"/>
            </a:xfrm>
            <a:custGeom>
              <a:avLst/>
              <a:gdLst>
                <a:gd name="T0" fmla="*/ 17 w 24"/>
                <a:gd name="T1" fmla="*/ 1 h 24"/>
                <a:gd name="T2" fmla="*/ 12 w 24"/>
                <a:gd name="T3" fmla="*/ 0 h 24"/>
                <a:gd name="T4" fmla="*/ 8 w 24"/>
                <a:gd name="T5" fmla="*/ 1 h 24"/>
                <a:gd name="T6" fmla="*/ 4 w 24"/>
                <a:gd name="T7" fmla="*/ 3 h 24"/>
                <a:gd name="T8" fmla="*/ 1 w 24"/>
                <a:gd name="T9" fmla="*/ 7 h 24"/>
                <a:gd name="T10" fmla="*/ 0 w 24"/>
                <a:gd name="T11" fmla="*/ 12 h 24"/>
                <a:gd name="T12" fmla="*/ 1 w 24"/>
                <a:gd name="T13" fmla="*/ 16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6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173" name="Freeform 325"/>
            <p:cNvSpPr>
              <a:spLocks/>
            </p:cNvSpPr>
            <p:nvPr/>
          </p:nvSpPr>
          <p:spPr bwMode="auto">
            <a:xfrm>
              <a:off x="2714" y="2236"/>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7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7"/>
                  </a:lnTo>
                  <a:lnTo>
                    <a:pt x="3" y="20"/>
                  </a:lnTo>
                  <a:lnTo>
                    <a:pt x="7" y="23"/>
                  </a:lnTo>
                  <a:lnTo>
                    <a:pt x="12" y="24"/>
                  </a:lnTo>
                  <a:lnTo>
                    <a:pt x="16"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74" name="Freeform 326"/>
            <p:cNvSpPr>
              <a:spLocks/>
            </p:cNvSpPr>
            <p:nvPr/>
          </p:nvSpPr>
          <p:spPr bwMode="auto">
            <a:xfrm>
              <a:off x="2755" y="2260"/>
              <a:ext cx="24" cy="24"/>
            </a:xfrm>
            <a:custGeom>
              <a:avLst/>
              <a:gdLst>
                <a:gd name="T0" fmla="*/ 17 w 24"/>
                <a:gd name="T1" fmla="*/ 1 h 24"/>
                <a:gd name="T2" fmla="*/ 12 w 24"/>
                <a:gd name="T3" fmla="*/ 0 h 24"/>
                <a:gd name="T4" fmla="*/ 8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175" name="Freeform 327"/>
            <p:cNvSpPr>
              <a:spLocks/>
            </p:cNvSpPr>
            <p:nvPr/>
          </p:nvSpPr>
          <p:spPr bwMode="auto">
            <a:xfrm>
              <a:off x="2797" y="2284"/>
              <a:ext cx="24" cy="24"/>
            </a:xfrm>
            <a:custGeom>
              <a:avLst/>
              <a:gdLst>
                <a:gd name="T0" fmla="*/ 16 w 24"/>
                <a:gd name="T1" fmla="*/ 1 h 24"/>
                <a:gd name="T2" fmla="*/ 12 w 24"/>
                <a:gd name="T3" fmla="*/ 0 h 24"/>
                <a:gd name="T4" fmla="*/ 7 w 24"/>
                <a:gd name="T5" fmla="*/ 1 h 24"/>
                <a:gd name="T6" fmla="*/ 3 w 24"/>
                <a:gd name="T7" fmla="*/ 4 h 24"/>
                <a:gd name="T8" fmla="*/ 1 w 24"/>
                <a:gd name="T9" fmla="*/ 7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176" name="Freeform 328"/>
            <p:cNvSpPr>
              <a:spLocks/>
            </p:cNvSpPr>
            <p:nvPr/>
          </p:nvSpPr>
          <p:spPr bwMode="auto">
            <a:xfrm>
              <a:off x="2838" y="2308"/>
              <a:ext cx="24" cy="24"/>
            </a:xfrm>
            <a:custGeom>
              <a:avLst/>
              <a:gdLst>
                <a:gd name="T0" fmla="*/ 17 w 24"/>
                <a:gd name="T1" fmla="*/ 1 h 24"/>
                <a:gd name="T2" fmla="*/ 12 w 24"/>
                <a:gd name="T3" fmla="*/ 0 h 24"/>
                <a:gd name="T4" fmla="*/ 8 w 24"/>
                <a:gd name="T5" fmla="*/ 1 h 24"/>
                <a:gd name="T6" fmla="*/ 4 w 24"/>
                <a:gd name="T7" fmla="*/ 4 h 24"/>
                <a:gd name="T8" fmla="*/ 1 w 24"/>
                <a:gd name="T9" fmla="*/ 7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77" name="Freeform 329"/>
            <p:cNvSpPr>
              <a:spLocks/>
            </p:cNvSpPr>
            <p:nvPr/>
          </p:nvSpPr>
          <p:spPr bwMode="auto">
            <a:xfrm>
              <a:off x="2880" y="2332"/>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78" name="Freeform 330"/>
            <p:cNvSpPr>
              <a:spLocks/>
            </p:cNvSpPr>
            <p:nvPr/>
          </p:nvSpPr>
          <p:spPr bwMode="auto">
            <a:xfrm>
              <a:off x="2921" y="2356"/>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79" name="Freeform 331"/>
            <p:cNvSpPr>
              <a:spLocks/>
            </p:cNvSpPr>
            <p:nvPr/>
          </p:nvSpPr>
          <p:spPr bwMode="auto">
            <a:xfrm>
              <a:off x="2963" y="2381"/>
              <a:ext cx="24" cy="24"/>
            </a:xfrm>
            <a:custGeom>
              <a:avLst/>
              <a:gdLst>
                <a:gd name="T0" fmla="*/ 16 w 24"/>
                <a:gd name="T1" fmla="*/ 1 h 24"/>
                <a:gd name="T2" fmla="*/ 12 w 24"/>
                <a:gd name="T3" fmla="*/ 0 h 24"/>
                <a:gd name="T4" fmla="*/ 7 w 24"/>
                <a:gd name="T5" fmla="*/ 0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0"/>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0" name="Freeform 332"/>
            <p:cNvSpPr>
              <a:spLocks/>
            </p:cNvSpPr>
            <p:nvPr/>
          </p:nvSpPr>
          <p:spPr bwMode="auto">
            <a:xfrm>
              <a:off x="3005" y="2402"/>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81" name="Freeform 333"/>
            <p:cNvSpPr>
              <a:spLocks/>
            </p:cNvSpPr>
            <p:nvPr/>
          </p:nvSpPr>
          <p:spPr bwMode="auto">
            <a:xfrm>
              <a:off x="3049" y="2421"/>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4 h 24"/>
                <a:gd name="T24" fmla="*/ 21 w 24"/>
                <a:gd name="T25" fmla="*/ 21 h 24"/>
                <a:gd name="T26" fmla="*/ 24 w 24"/>
                <a:gd name="T27" fmla="*/ 17 h 24"/>
                <a:gd name="T28" fmla="*/ 24 w 24"/>
                <a:gd name="T29" fmla="*/ 12 h 24"/>
                <a:gd name="T30" fmla="*/ 24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4"/>
                  </a:lnTo>
                  <a:lnTo>
                    <a:pt x="21" y="21"/>
                  </a:lnTo>
                  <a:lnTo>
                    <a:pt x="24" y="17"/>
                  </a:lnTo>
                  <a:lnTo>
                    <a:pt x="24" y="12"/>
                  </a:lnTo>
                  <a:lnTo>
                    <a:pt x="24" y="8"/>
                  </a:lnTo>
                  <a:lnTo>
                    <a:pt x="21" y="4"/>
                  </a:lnTo>
                  <a:lnTo>
                    <a:pt x="17" y="1"/>
                  </a:lnTo>
                  <a:close/>
                </a:path>
              </a:pathLst>
            </a:custGeom>
            <a:solidFill>
              <a:srgbClr val="000000"/>
            </a:solidFill>
            <a:ln w="9525">
              <a:noFill/>
              <a:round/>
              <a:headEnd/>
              <a:tailEnd/>
            </a:ln>
          </p:spPr>
          <p:txBody>
            <a:bodyPr/>
            <a:lstStyle/>
            <a:p>
              <a:endParaRPr lang="en-US"/>
            </a:p>
          </p:txBody>
        </p:sp>
        <p:sp>
          <p:nvSpPr>
            <p:cNvPr id="45182" name="Freeform 334"/>
            <p:cNvSpPr>
              <a:spLocks/>
            </p:cNvSpPr>
            <p:nvPr/>
          </p:nvSpPr>
          <p:spPr bwMode="auto">
            <a:xfrm>
              <a:off x="3094" y="2441"/>
              <a:ext cx="24" cy="24"/>
            </a:xfrm>
            <a:custGeom>
              <a:avLst/>
              <a:gdLst>
                <a:gd name="T0" fmla="*/ 16 w 24"/>
                <a:gd name="T1" fmla="*/ 1 h 24"/>
                <a:gd name="T2" fmla="*/ 12 w 24"/>
                <a:gd name="T3" fmla="*/ 0 h 24"/>
                <a:gd name="T4" fmla="*/ 7 w 24"/>
                <a:gd name="T5" fmla="*/ 0 h 24"/>
                <a:gd name="T6" fmla="*/ 3 w 24"/>
                <a:gd name="T7" fmla="*/ 3 h 24"/>
                <a:gd name="T8" fmla="*/ 0 w 24"/>
                <a:gd name="T9" fmla="*/ 7 h 24"/>
                <a:gd name="T10" fmla="*/ 0 w 24"/>
                <a:gd name="T11" fmla="*/ 12 h 24"/>
                <a:gd name="T12" fmla="*/ 0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0"/>
                  </a:lnTo>
                  <a:lnTo>
                    <a:pt x="3" y="3"/>
                  </a:lnTo>
                  <a:lnTo>
                    <a:pt x="0" y="7"/>
                  </a:lnTo>
                  <a:lnTo>
                    <a:pt x="0" y="12"/>
                  </a:lnTo>
                  <a:lnTo>
                    <a:pt x="0"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3" name="Freeform 335"/>
            <p:cNvSpPr>
              <a:spLocks/>
            </p:cNvSpPr>
            <p:nvPr/>
          </p:nvSpPr>
          <p:spPr bwMode="auto">
            <a:xfrm>
              <a:off x="3138" y="2460"/>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4" name="Freeform 336"/>
            <p:cNvSpPr>
              <a:spLocks/>
            </p:cNvSpPr>
            <p:nvPr/>
          </p:nvSpPr>
          <p:spPr bwMode="auto">
            <a:xfrm>
              <a:off x="3182" y="2479"/>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5" name="Freeform 337"/>
            <p:cNvSpPr>
              <a:spLocks/>
            </p:cNvSpPr>
            <p:nvPr/>
          </p:nvSpPr>
          <p:spPr bwMode="auto">
            <a:xfrm>
              <a:off x="3226" y="2498"/>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6" name="Freeform 338"/>
            <p:cNvSpPr>
              <a:spLocks/>
            </p:cNvSpPr>
            <p:nvPr/>
          </p:nvSpPr>
          <p:spPr bwMode="auto">
            <a:xfrm>
              <a:off x="3270" y="2517"/>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7" name="Freeform 339"/>
            <p:cNvSpPr>
              <a:spLocks/>
            </p:cNvSpPr>
            <p:nvPr/>
          </p:nvSpPr>
          <p:spPr bwMode="auto">
            <a:xfrm>
              <a:off x="3314" y="2536"/>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8" name="Freeform 340"/>
            <p:cNvSpPr>
              <a:spLocks/>
            </p:cNvSpPr>
            <p:nvPr/>
          </p:nvSpPr>
          <p:spPr bwMode="auto">
            <a:xfrm>
              <a:off x="3358" y="2555"/>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7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89" name="Freeform 341"/>
            <p:cNvSpPr>
              <a:spLocks/>
            </p:cNvSpPr>
            <p:nvPr/>
          </p:nvSpPr>
          <p:spPr bwMode="auto">
            <a:xfrm>
              <a:off x="3402" y="2574"/>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7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90" name="Freeform 342"/>
            <p:cNvSpPr>
              <a:spLocks/>
            </p:cNvSpPr>
            <p:nvPr/>
          </p:nvSpPr>
          <p:spPr bwMode="auto">
            <a:xfrm>
              <a:off x="3446" y="2593"/>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7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91" name="Freeform 343"/>
            <p:cNvSpPr>
              <a:spLocks/>
            </p:cNvSpPr>
            <p:nvPr/>
          </p:nvSpPr>
          <p:spPr bwMode="auto">
            <a:xfrm>
              <a:off x="3491" y="2608"/>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92" name="Freeform 344"/>
            <p:cNvSpPr>
              <a:spLocks/>
            </p:cNvSpPr>
            <p:nvPr/>
          </p:nvSpPr>
          <p:spPr bwMode="auto">
            <a:xfrm>
              <a:off x="3537" y="2624"/>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7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7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7"/>
                  </a:lnTo>
                  <a:lnTo>
                    <a:pt x="3" y="20"/>
                  </a:lnTo>
                  <a:lnTo>
                    <a:pt x="7" y="23"/>
                  </a:lnTo>
                  <a:lnTo>
                    <a:pt x="12" y="24"/>
                  </a:lnTo>
                  <a:lnTo>
                    <a:pt x="17" y="23"/>
                  </a:lnTo>
                  <a:lnTo>
                    <a:pt x="20" y="20"/>
                  </a:lnTo>
                  <a:lnTo>
                    <a:pt x="23" y="17"/>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93" name="Freeform 345"/>
            <p:cNvSpPr>
              <a:spLocks/>
            </p:cNvSpPr>
            <p:nvPr/>
          </p:nvSpPr>
          <p:spPr bwMode="auto">
            <a:xfrm>
              <a:off x="3582" y="2639"/>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194" name="Freeform 346"/>
            <p:cNvSpPr>
              <a:spLocks/>
            </p:cNvSpPr>
            <p:nvPr/>
          </p:nvSpPr>
          <p:spPr bwMode="auto">
            <a:xfrm>
              <a:off x="3628" y="2655"/>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195" name="Freeform 347"/>
            <p:cNvSpPr>
              <a:spLocks/>
            </p:cNvSpPr>
            <p:nvPr/>
          </p:nvSpPr>
          <p:spPr bwMode="auto">
            <a:xfrm>
              <a:off x="3673" y="2670"/>
              <a:ext cx="24" cy="24"/>
            </a:xfrm>
            <a:custGeom>
              <a:avLst/>
              <a:gdLst>
                <a:gd name="T0" fmla="*/ 17 w 24"/>
                <a:gd name="T1" fmla="*/ 1 h 24"/>
                <a:gd name="T2" fmla="*/ 12 w 24"/>
                <a:gd name="T3" fmla="*/ 0 h 24"/>
                <a:gd name="T4" fmla="*/ 8 w 24"/>
                <a:gd name="T5" fmla="*/ 1 h 24"/>
                <a:gd name="T6" fmla="*/ 4 w 24"/>
                <a:gd name="T7" fmla="*/ 4 h 24"/>
                <a:gd name="T8" fmla="*/ 1 w 24"/>
                <a:gd name="T9" fmla="*/ 7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7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7"/>
                  </a:lnTo>
                  <a:lnTo>
                    <a:pt x="0" y="12"/>
                  </a:lnTo>
                  <a:lnTo>
                    <a:pt x="1" y="17"/>
                  </a:lnTo>
                  <a:lnTo>
                    <a:pt x="4" y="21"/>
                  </a:lnTo>
                  <a:lnTo>
                    <a:pt x="8" y="23"/>
                  </a:lnTo>
                  <a:lnTo>
                    <a:pt x="12" y="24"/>
                  </a:lnTo>
                  <a:lnTo>
                    <a:pt x="17" y="23"/>
                  </a:lnTo>
                  <a:lnTo>
                    <a:pt x="21" y="21"/>
                  </a:lnTo>
                  <a:lnTo>
                    <a:pt x="23" y="17"/>
                  </a:lnTo>
                  <a:lnTo>
                    <a:pt x="24" y="12"/>
                  </a:lnTo>
                  <a:lnTo>
                    <a:pt x="23" y="7"/>
                  </a:lnTo>
                  <a:lnTo>
                    <a:pt x="21" y="4"/>
                  </a:lnTo>
                  <a:lnTo>
                    <a:pt x="17" y="1"/>
                  </a:lnTo>
                  <a:close/>
                </a:path>
              </a:pathLst>
            </a:custGeom>
            <a:solidFill>
              <a:srgbClr val="000000"/>
            </a:solidFill>
            <a:ln w="9525">
              <a:noFill/>
              <a:round/>
              <a:headEnd/>
              <a:tailEnd/>
            </a:ln>
          </p:spPr>
          <p:txBody>
            <a:bodyPr/>
            <a:lstStyle/>
            <a:p>
              <a:endParaRPr lang="en-US"/>
            </a:p>
          </p:txBody>
        </p:sp>
        <p:sp>
          <p:nvSpPr>
            <p:cNvPr id="45196" name="Freeform 348"/>
            <p:cNvSpPr>
              <a:spLocks/>
            </p:cNvSpPr>
            <p:nvPr/>
          </p:nvSpPr>
          <p:spPr bwMode="auto">
            <a:xfrm>
              <a:off x="3719" y="2685"/>
              <a:ext cx="24" cy="25"/>
            </a:xfrm>
            <a:custGeom>
              <a:avLst/>
              <a:gdLst>
                <a:gd name="T0" fmla="*/ 16 w 24"/>
                <a:gd name="T1" fmla="*/ 1 h 25"/>
                <a:gd name="T2" fmla="*/ 12 w 24"/>
                <a:gd name="T3" fmla="*/ 0 h 25"/>
                <a:gd name="T4" fmla="*/ 7 w 24"/>
                <a:gd name="T5" fmla="*/ 1 h 25"/>
                <a:gd name="T6" fmla="*/ 3 w 24"/>
                <a:gd name="T7" fmla="*/ 4 h 25"/>
                <a:gd name="T8" fmla="*/ 1 w 24"/>
                <a:gd name="T9" fmla="*/ 8 h 25"/>
                <a:gd name="T10" fmla="*/ 0 w 24"/>
                <a:gd name="T11" fmla="*/ 12 h 25"/>
                <a:gd name="T12" fmla="*/ 1 w 24"/>
                <a:gd name="T13" fmla="*/ 17 h 25"/>
                <a:gd name="T14" fmla="*/ 3 w 24"/>
                <a:gd name="T15" fmla="*/ 21 h 25"/>
                <a:gd name="T16" fmla="*/ 7 w 24"/>
                <a:gd name="T17" fmla="*/ 23 h 25"/>
                <a:gd name="T18" fmla="*/ 7 w 24"/>
                <a:gd name="T19" fmla="*/ 24 h 25"/>
                <a:gd name="T20" fmla="*/ 12 w 24"/>
                <a:gd name="T21" fmla="*/ 25 h 25"/>
                <a:gd name="T22" fmla="*/ 16 w 24"/>
                <a:gd name="T23" fmla="*/ 24 h 25"/>
                <a:gd name="T24" fmla="*/ 20 w 24"/>
                <a:gd name="T25" fmla="*/ 21 h 25"/>
                <a:gd name="T26" fmla="*/ 23 w 24"/>
                <a:gd name="T27" fmla="*/ 17 h 25"/>
                <a:gd name="T28" fmla="*/ 24 w 24"/>
                <a:gd name="T29" fmla="*/ 13 h 25"/>
                <a:gd name="T30" fmla="*/ 23 w 24"/>
                <a:gd name="T31" fmla="*/ 8 h 25"/>
                <a:gd name="T32" fmla="*/ 20 w 24"/>
                <a:gd name="T33" fmla="*/ 4 h 25"/>
                <a:gd name="T34" fmla="*/ 16 w 24"/>
                <a:gd name="T35" fmla="*/ 2 h 25"/>
                <a:gd name="T36" fmla="*/ 16 w 2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5"/>
                <a:gd name="T59" fmla="*/ 24 w 2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5">
                  <a:moveTo>
                    <a:pt x="16" y="1"/>
                  </a:moveTo>
                  <a:lnTo>
                    <a:pt x="12" y="0"/>
                  </a:lnTo>
                  <a:lnTo>
                    <a:pt x="7" y="1"/>
                  </a:lnTo>
                  <a:lnTo>
                    <a:pt x="3" y="4"/>
                  </a:lnTo>
                  <a:lnTo>
                    <a:pt x="1" y="8"/>
                  </a:lnTo>
                  <a:lnTo>
                    <a:pt x="0" y="12"/>
                  </a:lnTo>
                  <a:lnTo>
                    <a:pt x="1" y="17"/>
                  </a:lnTo>
                  <a:lnTo>
                    <a:pt x="3" y="21"/>
                  </a:lnTo>
                  <a:lnTo>
                    <a:pt x="7" y="23"/>
                  </a:lnTo>
                  <a:lnTo>
                    <a:pt x="7" y="24"/>
                  </a:lnTo>
                  <a:lnTo>
                    <a:pt x="12" y="25"/>
                  </a:lnTo>
                  <a:lnTo>
                    <a:pt x="16" y="24"/>
                  </a:lnTo>
                  <a:lnTo>
                    <a:pt x="20" y="21"/>
                  </a:lnTo>
                  <a:lnTo>
                    <a:pt x="23" y="17"/>
                  </a:lnTo>
                  <a:lnTo>
                    <a:pt x="24" y="13"/>
                  </a:lnTo>
                  <a:lnTo>
                    <a:pt x="23" y="8"/>
                  </a:lnTo>
                  <a:lnTo>
                    <a:pt x="20" y="4"/>
                  </a:lnTo>
                  <a:lnTo>
                    <a:pt x="16" y="2"/>
                  </a:lnTo>
                  <a:lnTo>
                    <a:pt x="16" y="1"/>
                  </a:lnTo>
                  <a:close/>
                </a:path>
              </a:pathLst>
            </a:custGeom>
            <a:solidFill>
              <a:srgbClr val="000000"/>
            </a:solidFill>
            <a:ln w="9525">
              <a:noFill/>
              <a:round/>
              <a:headEnd/>
              <a:tailEnd/>
            </a:ln>
          </p:spPr>
          <p:txBody>
            <a:bodyPr/>
            <a:lstStyle/>
            <a:p>
              <a:endParaRPr lang="en-US"/>
            </a:p>
          </p:txBody>
        </p:sp>
        <p:sp>
          <p:nvSpPr>
            <p:cNvPr id="45197" name="Freeform 349"/>
            <p:cNvSpPr>
              <a:spLocks/>
            </p:cNvSpPr>
            <p:nvPr/>
          </p:nvSpPr>
          <p:spPr bwMode="auto">
            <a:xfrm>
              <a:off x="3764" y="2701"/>
              <a:ext cx="24" cy="24"/>
            </a:xfrm>
            <a:custGeom>
              <a:avLst/>
              <a:gdLst>
                <a:gd name="T0" fmla="*/ 17 w 24"/>
                <a:gd name="T1" fmla="*/ 1 h 24"/>
                <a:gd name="T2" fmla="*/ 12 w 24"/>
                <a:gd name="T3" fmla="*/ 0 h 24"/>
                <a:gd name="T4" fmla="*/ 7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198" name="Freeform 350"/>
            <p:cNvSpPr>
              <a:spLocks/>
            </p:cNvSpPr>
            <p:nvPr/>
          </p:nvSpPr>
          <p:spPr bwMode="auto">
            <a:xfrm>
              <a:off x="3810" y="2716"/>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6"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199" name="Freeform 351"/>
            <p:cNvSpPr>
              <a:spLocks/>
            </p:cNvSpPr>
            <p:nvPr/>
          </p:nvSpPr>
          <p:spPr bwMode="auto">
            <a:xfrm>
              <a:off x="3855" y="2732"/>
              <a:ext cx="24" cy="24"/>
            </a:xfrm>
            <a:custGeom>
              <a:avLst/>
              <a:gdLst>
                <a:gd name="T0" fmla="*/ 17 w 24"/>
                <a:gd name="T1" fmla="*/ 1 h 24"/>
                <a:gd name="T2" fmla="*/ 12 w 24"/>
                <a:gd name="T3" fmla="*/ 0 h 24"/>
                <a:gd name="T4" fmla="*/ 7 w 24"/>
                <a:gd name="T5" fmla="*/ 1 h 24"/>
                <a:gd name="T6" fmla="*/ 4 w 24"/>
                <a:gd name="T7" fmla="*/ 3 h 24"/>
                <a:gd name="T8" fmla="*/ 1 w 24"/>
                <a:gd name="T9" fmla="*/ 7 h 24"/>
                <a:gd name="T10" fmla="*/ 0 w 24"/>
                <a:gd name="T11" fmla="*/ 12 h 24"/>
                <a:gd name="T12" fmla="*/ 1 w 24"/>
                <a:gd name="T13" fmla="*/ 16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6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00" name="Freeform 352"/>
            <p:cNvSpPr>
              <a:spLocks/>
            </p:cNvSpPr>
            <p:nvPr/>
          </p:nvSpPr>
          <p:spPr bwMode="auto">
            <a:xfrm>
              <a:off x="3901" y="2747"/>
              <a:ext cx="24" cy="24"/>
            </a:xfrm>
            <a:custGeom>
              <a:avLst/>
              <a:gdLst>
                <a:gd name="T0" fmla="*/ 16 w 24"/>
                <a:gd name="T1" fmla="*/ 1 h 24"/>
                <a:gd name="T2" fmla="*/ 12 w 24"/>
                <a:gd name="T3" fmla="*/ 0 h 24"/>
                <a:gd name="T4" fmla="*/ 7 w 24"/>
                <a:gd name="T5" fmla="*/ 1 h 24"/>
                <a:gd name="T6" fmla="*/ 3 w 24"/>
                <a:gd name="T7" fmla="*/ 4 h 24"/>
                <a:gd name="T8" fmla="*/ 0 w 24"/>
                <a:gd name="T9" fmla="*/ 7 h 24"/>
                <a:gd name="T10" fmla="*/ 0 w 24"/>
                <a:gd name="T11" fmla="*/ 12 h 24"/>
                <a:gd name="T12" fmla="*/ 0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0" y="7"/>
                  </a:lnTo>
                  <a:lnTo>
                    <a:pt x="0" y="12"/>
                  </a:lnTo>
                  <a:lnTo>
                    <a:pt x="0"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201" name="Freeform 353"/>
            <p:cNvSpPr>
              <a:spLocks/>
            </p:cNvSpPr>
            <p:nvPr/>
          </p:nvSpPr>
          <p:spPr bwMode="auto">
            <a:xfrm>
              <a:off x="3946" y="2763"/>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202" name="Freeform 354"/>
            <p:cNvSpPr>
              <a:spLocks/>
            </p:cNvSpPr>
            <p:nvPr/>
          </p:nvSpPr>
          <p:spPr bwMode="auto">
            <a:xfrm>
              <a:off x="3991" y="2778"/>
              <a:ext cx="24" cy="24"/>
            </a:xfrm>
            <a:custGeom>
              <a:avLst/>
              <a:gdLst>
                <a:gd name="T0" fmla="*/ 17 w 24"/>
                <a:gd name="T1" fmla="*/ 1 h 24"/>
                <a:gd name="T2" fmla="*/ 12 w 24"/>
                <a:gd name="T3" fmla="*/ 0 h 24"/>
                <a:gd name="T4" fmla="*/ 8 w 24"/>
                <a:gd name="T5" fmla="*/ 1 h 24"/>
                <a:gd name="T6" fmla="*/ 4 w 24"/>
                <a:gd name="T7" fmla="*/ 4 h 24"/>
                <a:gd name="T8" fmla="*/ 1 w 24"/>
                <a:gd name="T9" fmla="*/ 7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4 w 24"/>
                <a:gd name="T27" fmla="*/ 17 h 24"/>
                <a:gd name="T28" fmla="*/ 24 w 24"/>
                <a:gd name="T29" fmla="*/ 12 h 24"/>
                <a:gd name="T30" fmla="*/ 24 w 24"/>
                <a:gd name="T31" fmla="*/ 7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7"/>
                  </a:lnTo>
                  <a:lnTo>
                    <a:pt x="0" y="12"/>
                  </a:lnTo>
                  <a:lnTo>
                    <a:pt x="1" y="17"/>
                  </a:lnTo>
                  <a:lnTo>
                    <a:pt x="4" y="21"/>
                  </a:lnTo>
                  <a:lnTo>
                    <a:pt x="8" y="23"/>
                  </a:lnTo>
                  <a:lnTo>
                    <a:pt x="12" y="24"/>
                  </a:lnTo>
                  <a:lnTo>
                    <a:pt x="17" y="23"/>
                  </a:lnTo>
                  <a:lnTo>
                    <a:pt x="21" y="21"/>
                  </a:lnTo>
                  <a:lnTo>
                    <a:pt x="24" y="17"/>
                  </a:lnTo>
                  <a:lnTo>
                    <a:pt x="24" y="12"/>
                  </a:lnTo>
                  <a:lnTo>
                    <a:pt x="24" y="7"/>
                  </a:lnTo>
                  <a:lnTo>
                    <a:pt x="21" y="4"/>
                  </a:lnTo>
                  <a:lnTo>
                    <a:pt x="17" y="1"/>
                  </a:lnTo>
                  <a:close/>
                </a:path>
              </a:pathLst>
            </a:custGeom>
            <a:solidFill>
              <a:srgbClr val="000000"/>
            </a:solidFill>
            <a:ln w="9525">
              <a:noFill/>
              <a:round/>
              <a:headEnd/>
              <a:tailEnd/>
            </a:ln>
          </p:spPr>
          <p:txBody>
            <a:bodyPr/>
            <a:lstStyle/>
            <a:p>
              <a:endParaRPr lang="en-US"/>
            </a:p>
          </p:txBody>
        </p:sp>
        <p:sp>
          <p:nvSpPr>
            <p:cNvPr id="45203" name="Freeform 355"/>
            <p:cNvSpPr>
              <a:spLocks/>
            </p:cNvSpPr>
            <p:nvPr/>
          </p:nvSpPr>
          <p:spPr bwMode="auto">
            <a:xfrm>
              <a:off x="4037" y="2793"/>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7 w 24"/>
                <a:gd name="T23" fmla="*/ 24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7" y="24"/>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204" name="Freeform 356"/>
            <p:cNvSpPr>
              <a:spLocks/>
            </p:cNvSpPr>
            <p:nvPr/>
          </p:nvSpPr>
          <p:spPr bwMode="auto">
            <a:xfrm>
              <a:off x="4082" y="2809"/>
              <a:ext cx="24" cy="24"/>
            </a:xfrm>
            <a:custGeom>
              <a:avLst/>
              <a:gdLst>
                <a:gd name="T0" fmla="*/ 17 w 24"/>
                <a:gd name="T1" fmla="*/ 1 h 24"/>
                <a:gd name="T2" fmla="*/ 12 w 24"/>
                <a:gd name="T3" fmla="*/ 0 h 24"/>
                <a:gd name="T4" fmla="*/ 8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05" name="Freeform 357"/>
            <p:cNvSpPr>
              <a:spLocks/>
            </p:cNvSpPr>
            <p:nvPr/>
          </p:nvSpPr>
          <p:spPr bwMode="auto">
            <a:xfrm>
              <a:off x="4128" y="2824"/>
              <a:ext cx="24" cy="24"/>
            </a:xfrm>
            <a:custGeom>
              <a:avLst/>
              <a:gdLst>
                <a:gd name="T0" fmla="*/ 16 w 24"/>
                <a:gd name="T1" fmla="*/ 1 h 24"/>
                <a:gd name="T2" fmla="*/ 12 w 24"/>
                <a:gd name="T3" fmla="*/ 0 h 24"/>
                <a:gd name="T4" fmla="*/ 7 w 24"/>
                <a:gd name="T5" fmla="*/ 1 h 24"/>
                <a:gd name="T6" fmla="*/ 3 w 24"/>
                <a:gd name="T7" fmla="*/ 4 h 24"/>
                <a:gd name="T8" fmla="*/ 1 w 24"/>
                <a:gd name="T9" fmla="*/ 8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7 w 24"/>
                <a:gd name="T23" fmla="*/ 23 h 24"/>
                <a:gd name="T24" fmla="*/ 20 w 24"/>
                <a:gd name="T25" fmla="*/ 21 h 24"/>
                <a:gd name="T26" fmla="*/ 23 w 24"/>
                <a:gd name="T27" fmla="*/ 17 h 24"/>
                <a:gd name="T28" fmla="*/ 24 w 24"/>
                <a:gd name="T29" fmla="*/ 12 h 24"/>
                <a:gd name="T30" fmla="*/ 23 w 24"/>
                <a:gd name="T31" fmla="*/ 8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8"/>
                  </a:lnTo>
                  <a:lnTo>
                    <a:pt x="0" y="12"/>
                  </a:lnTo>
                  <a:lnTo>
                    <a:pt x="1" y="17"/>
                  </a:lnTo>
                  <a:lnTo>
                    <a:pt x="3" y="21"/>
                  </a:lnTo>
                  <a:lnTo>
                    <a:pt x="7" y="23"/>
                  </a:lnTo>
                  <a:lnTo>
                    <a:pt x="12" y="24"/>
                  </a:lnTo>
                  <a:lnTo>
                    <a:pt x="17" y="23"/>
                  </a:lnTo>
                  <a:lnTo>
                    <a:pt x="20" y="21"/>
                  </a:lnTo>
                  <a:lnTo>
                    <a:pt x="23" y="17"/>
                  </a:lnTo>
                  <a:lnTo>
                    <a:pt x="24" y="12"/>
                  </a:lnTo>
                  <a:lnTo>
                    <a:pt x="23" y="8"/>
                  </a:lnTo>
                  <a:lnTo>
                    <a:pt x="20" y="4"/>
                  </a:lnTo>
                  <a:lnTo>
                    <a:pt x="16" y="1"/>
                  </a:lnTo>
                  <a:close/>
                </a:path>
              </a:pathLst>
            </a:custGeom>
            <a:solidFill>
              <a:srgbClr val="000000"/>
            </a:solidFill>
            <a:ln w="9525">
              <a:noFill/>
              <a:round/>
              <a:headEnd/>
              <a:tailEnd/>
            </a:ln>
          </p:spPr>
          <p:txBody>
            <a:bodyPr/>
            <a:lstStyle/>
            <a:p>
              <a:endParaRPr lang="en-US"/>
            </a:p>
          </p:txBody>
        </p:sp>
        <p:sp>
          <p:nvSpPr>
            <p:cNvPr id="45206" name="Freeform 358"/>
            <p:cNvSpPr>
              <a:spLocks/>
            </p:cNvSpPr>
            <p:nvPr/>
          </p:nvSpPr>
          <p:spPr bwMode="auto">
            <a:xfrm>
              <a:off x="4174" y="2837"/>
              <a:ext cx="24" cy="24"/>
            </a:xfrm>
            <a:custGeom>
              <a:avLst/>
              <a:gdLst>
                <a:gd name="T0" fmla="*/ 17 w 24"/>
                <a:gd name="T1" fmla="*/ 1 h 24"/>
                <a:gd name="T2" fmla="*/ 12 w 24"/>
                <a:gd name="T3" fmla="*/ 0 h 24"/>
                <a:gd name="T4" fmla="*/ 7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07" name="Freeform 359"/>
            <p:cNvSpPr>
              <a:spLocks/>
            </p:cNvSpPr>
            <p:nvPr/>
          </p:nvSpPr>
          <p:spPr bwMode="auto">
            <a:xfrm>
              <a:off x="4220" y="2850"/>
              <a:ext cx="24" cy="24"/>
            </a:xfrm>
            <a:custGeom>
              <a:avLst/>
              <a:gdLst>
                <a:gd name="T0" fmla="*/ 17 w 24"/>
                <a:gd name="T1" fmla="*/ 1 h 24"/>
                <a:gd name="T2" fmla="*/ 12 w 24"/>
                <a:gd name="T3" fmla="*/ 0 h 24"/>
                <a:gd name="T4" fmla="*/ 8 w 24"/>
                <a:gd name="T5" fmla="*/ 0 h 24"/>
                <a:gd name="T6" fmla="*/ 4 w 24"/>
                <a:gd name="T7" fmla="*/ 3 h 24"/>
                <a:gd name="T8" fmla="*/ 1 w 24"/>
                <a:gd name="T9" fmla="*/ 7 h 24"/>
                <a:gd name="T10" fmla="*/ 0 w 24"/>
                <a:gd name="T11" fmla="*/ 12 h 24"/>
                <a:gd name="T12" fmla="*/ 1 w 24"/>
                <a:gd name="T13" fmla="*/ 16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6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0"/>
                  </a:lnTo>
                  <a:lnTo>
                    <a:pt x="4" y="3"/>
                  </a:lnTo>
                  <a:lnTo>
                    <a:pt x="1" y="7"/>
                  </a:lnTo>
                  <a:lnTo>
                    <a:pt x="0" y="12"/>
                  </a:lnTo>
                  <a:lnTo>
                    <a:pt x="1" y="16"/>
                  </a:lnTo>
                  <a:lnTo>
                    <a:pt x="4" y="20"/>
                  </a:lnTo>
                  <a:lnTo>
                    <a:pt x="8" y="23"/>
                  </a:lnTo>
                  <a:lnTo>
                    <a:pt x="12" y="24"/>
                  </a:lnTo>
                  <a:lnTo>
                    <a:pt x="17" y="23"/>
                  </a:lnTo>
                  <a:lnTo>
                    <a:pt x="21" y="20"/>
                  </a:lnTo>
                  <a:lnTo>
                    <a:pt x="23" y="16"/>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08" name="Freeform 360"/>
            <p:cNvSpPr>
              <a:spLocks/>
            </p:cNvSpPr>
            <p:nvPr/>
          </p:nvSpPr>
          <p:spPr bwMode="auto">
            <a:xfrm>
              <a:off x="4267" y="2862"/>
              <a:ext cx="24" cy="24"/>
            </a:xfrm>
            <a:custGeom>
              <a:avLst/>
              <a:gdLst>
                <a:gd name="T0" fmla="*/ 16 w 24"/>
                <a:gd name="T1" fmla="*/ 1 h 24"/>
                <a:gd name="T2" fmla="*/ 12 w 24"/>
                <a:gd name="T3" fmla="*/ 0 h 24"/>
                <a:gd name="T4" fmla="*/ 7 w 24"/>
                <a:gd name="T5" fmla="*/ 1 h 24"/>
                <a:gd name="T6" fmla="*/ 3 w 24"/>
                <a:gd name="T7" fmla="*/ 4 h 24"/>
                <a:gd name="T8" fmla="*/ 1 w 24"/>
                <a:gd name="T9" fmla="*/ 7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209" name="Freeform 361"/>
            <p:cNvSpPr>
              <a:spLocks/>
            </p:cNvSpPr>
            <p:nvPr/>
          </p:nvSpPr>
          <p:spPr bwMode="auto">
            <a:xfrm>
              <a:off x="4313" y="2875"/>
              <a:ext cx="24" cy="24"/>
            </a:xfrm>
            <a:custGeom>
              <a:avLst/>
              <a:gdLst>
                <a:gd name="T0" fmla="*/ 17 w 24"/>
                <a:gd name="T1" fmla="*/ 1 h 24"/>
                <a:gd name="T2" fmla="*/ 12 w 24"/>
                <a:gd name="T3" fmla="*/ 0 h 24"/>
                <a:gd name="T4" fmla="*/ 7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10" name="Freeform 362"/>
            <p:cNvSpPr>
              <a:spLocks/>
            </p:cNvSpPr>
            <p:nvPr/>
          </p:nvSpPr>
          <p:spPr bwMode="auto">
            <a:xfrm>
              <a:off x="4359" y="2887"/>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4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4"/>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211" name="Freeform 363"/>
            <p:cNvSpPr>
              <a:spLocks/>
            </p:cNvSpPr>
            <p:nvPr/>
          </p:nvSpPr>
          <p:spPr bwMode="auto">
            <a:xfrm>
              <a:off x="4406" y="2900"/>
              <a:ext cx="24" cy="24"/>
            </a:xfrm>
            <a:custGeom>
              <a:avLst/>
              <a:gdLst>
                <a:gd name="T0" fmla="*/ 16 w 24"/>
                <a:gd name="T1" fmla="*/ 1 h 24"/>
                <a:gd name="T2" fmla="*/ 12 w 24"/>
                <a:gd name="T3" fmla="*/ 0 h 24"/>
                <a:gd name="T4" fmla="*/ 7 w 24"/>
                <a:gd name="T5" fmla="*/ 1 h 24"/>
                <a:gd name="T6" fmla="*/ 3 w 24"/>
                <a:gd name="T7" fmla="*/ 4 h 24"/>
                <a:gd name="T8" fmla="*/ 1 w 24"/>
                <a:gd name="T9" fmla="*/ 7 h 24"/>
                <a:gd name="T10" fmla="*/ 0 w 24"/>
                <a:gd name="T11" fmla="*/ 12 h 24"/>
                <a:gd name="T12" fmla="*/ 1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1" y="7"/>
                  </a:lnTo>
                  <a:lnTo>
                    <a:pt x="0" y="12"/>
                  </a:lnTo>
                  <a:lnTo>
                    <a:pt x="1"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212" name="Freeform 364"/>
            <p:cNvSpPr>
              <a:spLocks/>
            </p:cNvSpPr>
            <p:nvPr/>
          </p:nvSpPr>
          <p:spPr bwMode="auto">
            <a:xfrm>
              <a:off x="4452" y="2913"/>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213" name="Freeform 365"/>
            <p:cNvSpPr>
              <a:spLocks/>
            </p:cNvSpPr>
            <p:nvPr/>
          </p:nvSpPr>
          <p:spPr bwMode="auto">
            <a:xfrm>
              <a:off x="4498" y="2925"/>
              <a:ext cx="24" cy="24"/>
            </a:xfrm>
            <a:custGeom>
              <a:avLst/>
              <a:gdLst>
                <a:gd name="T0" fmla="*/ 17 w 24"/>
                <a:gd name="T1" fmla="*/ 1 h 24"/>
                <a:gd name="T2" fmla="*/ 12 w 24"/>
                <a:gd name="T3" fmla="*/ 0 h 24"/>
                <a:gd name="T4" fmla="*/ 8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214" name="Freeform 366"/>
            <p:cNvSpPr>
              <a:spLocks/>
            </p:cNvSpPr>
            <p:nvPr/>
          </p:nvSpPr>
          <p:spPr bwMode="auto">
            <a:xfrm>
              <a:off x="4545" y="2938"/>
              <a:ext cx="24" cy="24"/>
            </a:xfrm>
            <a:custGeom>
              <a:avLst/>
              <a:gdLst>
                <a:gd name="T0" fmla="*/ 16 w 24"/>
                <a:gd name="T1" fmla="*/ 1 h 24"/>
                <a:gd name="T2" fmla="*/ 12 w 24"/>
                <a:gd name="T3" fmla="*/ 0 h 24"/>
                <a:gd name="T4" fmla="*/ 7 w 24"/>
                <a:gd name="T5" fmla="*/ 1 h 24"/>
                <a:gd name="T6" fmla="*/ 3 w 24"/>
                <a:gd name="T7" fmla="*/ 4 h 24"/>
                <a:gd name="T8" fmla="*/ 0 w 24"/>
                <a:gd name="T9" fmla="*/ 7 h 24"/>
                <a:gd name="T10" fmla="*/ 0 w 24"/>
                <a:gd name="T11" fmla="*/ 12 h 24"/>
                <a:gd name="T12" fmla="*/ 0 w 24"/>
                <a:gd name="T13" fmla="*/ 17 h 24"/>
                <a:gd name="T14" fmla="*/ 3 w 24"/>
                <a:gd name="T15" fmla="*/ 21 h 24"/>
                <a:gd name="T16" fmla="*/ 7 w 24"/>
                <a:gd name="T17" fmla="*/ 23 h 24"/>
                <a:gd name="T18" fmla="*/ 7 w 24"/>
                <a:gd name="T19" fmla="*/ 23 h 24"/>
                <a:gd name="T20" fmla="*/ 12 w 24"/>
                <a:gd name="T21" fmla="*/ 24 h 24"/>
                <a:gd name="T22" fmla="*/ 16 w 24"/>
                <a:gd name="T23" fmla="*/ 23 h 24"/>
                <a:gd name="T24" fmla="*/ 20 w 24"/>
                <a:gd name="T25" fmla="*/ 21 h 24"/>
                <a:gd name="T26" fmla="*/ 23 w 24"/>
                <a:gd name="T27" fmla="*/ 17 h 24"/>
                <a:gd name="T28" fmla="*/ 24 w 24"/>
                <a:gd name="T29" fmla="*/ 12 h 24"/>
                <a:gd name="T30" fmla="*/ 23 w 24"/>
                <a:gd name="T31" fmla="*/ 7 h 24"/>
                <a:gd name="T32" fmla="*/ 20 w 24"/>
                <a:gd name="T33" fmla="*/ 4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4"/>
                  </a:lnTo>
                  <a:lnTo>
                    <a:pt x="0" y="7"/>
                  </a:lnTo>
                  <a:lnTo>
                    <a:pt x="0" y="12"/>
                  </a:lnTo>
                  <a:lnTo>
                    <a:pt x="0" y="17"/>
                  </a:lnTo>
                  <a:lnTo>
                    <a:pt x="3" y="21"/>
                  </a:lnTo>
                  <a:lnTo>
                    <a:pt x="7" y="23"/>
                  </a:lnTo>
                  <a:lnTo>
                    <a:pt x="12" y="24"/>
                  </a:lnTo>
                  <a:lnTo>
                    <a:pt x="16" y="23"/>
                  </a:lnTo>
                  <a:lnTo>
                    <a:pt x="20" y="21"/>
                  </a:lnTo>
                  <a:lnTo>
                    <a:pt x="23" y="17"/>
                  </a:lnTo>
                  <a:lnTo>
                    <a:pt x="24" y="12"/>
                  </a:lnTo>
                  <a:lnTo>
                    <a:pt x="23" y="7"/>
                  </a:lnTo>
                  <a:lnTo>
                    <a:pt x="20" y="4"/>
                  </a:lnTo>
                  <a:lnTo>
                    <a:pt x="16" y="1"/>
                  </a:lnTo>
                  <a:close/>
                </a:path>
              </a:pathLst>
            </a:custGeom>
            <a:solidFill>
              <a:srgbClr val="000000"/>
            </a:solidFill>
            <a:ln w="9525">
              <a:noFill/>
              <a:round/>
              <a:headEnd/>
              <a:tailEnd/>
            </a:ln>
          </p:spPr>
          <p:txBody>
            <a:bodyPr/>
            <a:lstStyle/>
            <a:p>
              <a:endParaRPr lang="en-US"/>
            </a:p>
          </p:txBody>
        </p:sp>
        <p:sp>
          <p:nvSpPr>
            <p:cNvPr id="45215" name="Freeform 367"/>
            <p:cNvSpPr>
              <a:spLocks/>
            </p:cNvSpPr>
            <p:nvPr/>
          </p:nvSpPr>
          <p:spPr bwMode="auto">
            <a:xfrm>
              <a:off x="4591" y="2951"/>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7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7"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216" name="Freeform 368"/>
            <p:cNvSpPr>
              <a:spLocks/>
            </p:cNvSpPr>
            <p:nvPr/>
          </p:nvSpPr>
          <p:spPr bwMode="auto">
            <a:xfrm>
              <a:off x="4637" y="2963"/>
              <a:ext cx="24" cy="24"/>
            </a:xfrm>
            <a:custGeom>
              <a:avLst/>
              <a:gdLst>
                <a:gd name="T0" fmla="*/ 17 w 24"/>
                <a:gd name="T1" fmla="*/ 1 h 24"/>
                <a:gd name="T2" fmla="*/ 12 w 24"/>
                <a:gd name="T3" fmla="*/ 0 h 24"/>
                <a:gd name="T4" fmla="*/ 7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217" name="Freeform 369"/>
            <p:cNvSpPr>
              <a:spLocks/>
            </p:cNvSpPr>
            <p:nvPr/>
          </p:nvSpPr>
          <p:spPr bwMode="auto">
            <a:xfrm>
              <a:off x="4683" y="2976"/>
              <a:ext cx="24" cy="24"/>
            </a:xfrm>
            <a:custGeom>
              <a:avLst/>
              <a:gdLst>
                <a:gd name="T0" fmla="*/ 17 w 24"/>
                <a:gd name="T1" fmla="*/ 1 h 24"/>
                <a:gd name="T2" fmla="*/ 12 w 24"/>
                <a:gd name="T3" fmla="*/ 0 h 24"/>
                <a:gd name="T4" fmla="*/ 8 w 24"/>
                <a:gd name="T5" fmla="*/ 1 h 24"/>
                <a:gd name="T6" fmla="*/ 4 w 24"/>
                <a:gd name="T7" fmla="*/ 4 h 24"/>
                <a:gd name="T8" fmla="*/ 1 w 24"/>
                <a:gd name="T9" fmla="*/ 7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4 w 24"/>
                <a:gd name="T27" fmla="*/ 17 h 24"/>
                <a:gd name="T28" fmla="*/ 24 w 24"/>
                <a:gd name="T29" fmla="*/ 12 h 24"/>
                <a:gd name="T30" fmla="*/ 24 w 24"/>
                <a:gd name="T31" fmla="*/ 7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4"/>
                  </a:lnTo>
                  <a:lnTo>
                    <a:pt x="1" y="7"/>
                  </a:lnTo>
                  <a:lnTo>
                    <a:pt x="0" y="12"/>
                  </a:lnTo>
                  <a:lnTo>
                    <a:pt x="1" y="17"/>
                  </a:lnTo>
                  <a:lnTo>
                    <a:pt x="4" y="21"/>
                  </a:lnTo>
                  <a:lnTo>
                    <a:pt x="8" y="23"/>
                  </a:lnTo>
                  <a:lnTo>
                    <a:pt x="12" y="24"/>
                  </a:lnTo>
                  <a:lnTo>
                    <a:pt x="17" y="23"/>
                  </a:lnTo>
                  <a:lnTo>
                    <a:pt x="21" y="21"/>
                  </a:lnTo>
                  <a:lnTo>
                    <a:pt x="24" y="17"/>
                  </a:lnTo>
                  <a:lnTo>
                    <a:pt x="24" y="12"/>
                  </a:lnTo>
                  <a:lnTo>
                    <a:pt x="24" y="7"/>
                  </a:lnTo>
                  <a:lnTo>
                    <a:pt x="21" y="4"/>
                  </a:lnTo>
                  <a:lnTo>
                    <a:pt x="17" y="1"/>
                  </a:lnTo>
                  <a:close/>
                </a:path>
              </a:pathLst>
            </a:custGeom>
            <a:solidFill>
              <a:srgbClr val="000000"/>
            </a:solidFill>
            <a:ln w="9525">
              <a:noFill/>
              <a:round/>
              <a:headEnd/>
              <a:tailEnd/>
            </a:ln>
          </p:spPr>
          <p:txBody>
            <a:bodyPr/>
            <a:lstStyle/>
            <a:p>
              <a:endParaRPr lang="en-US"/>
            </a:p>
          </p:txBody>
        </p:sp>
        <p:sp>
          <p:nvSpPr>
            <p:cNvPr id="45218" name="Freeform 370"/>
            <p:cNvSpPr>
              <a:spLocks/>
            </p:cNvSpPr>
            <p:nvPr/>
          </p:nvSpPr>
          <p:spPr bwMode="auto">
            <a:xfrm>
              <a:off x="4730" y="2989"/>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sp>
          <p:nvSpPr>
            <p:cNvPr id="45219" name="Freeform 371"/>
            <p:cNvSpPr>
              <a:spLocks/>
            </p:cNvSpPr>
            <p:nvPr/>
          </p:nvSpPr>
          <p:spPr bwMode="auto">
            <a:xfrm>
              <a:off x="4776" y="3001"/>
              <a:ext cx="24" cy="24"/>
            </a:xfrm>
            <a:custGeom>
              <a:avLst/>
              <a:gdLst>
                <a:gd name="T0" fmla="*/ 17 w 24"/>
                <a:gd name="T1" fmla="*/ 1 h 24"/>
                <a:gd name="T2" fmla="*/ 12 w 24"/>
                <a:gd name="T3" fmla="*/ 0 h 24"/>
                <a:gd name="T4" fmla="*/ 7 w 24"/>
                <a:gd name="T5" fmla="*/ 1 h 24"/>
                <a:gd name="T6" fmla="*/ 4 w 24"/>
                <a:gd name="T7" fmla="*/ 4 h 24"/>
                <a:gd name="T8" fmla="*/ 1 w 24"/>
                <a:gd name="T9" fmla="*/ 8 h 24"/>
                <a:gd name="T10" fmla="*/ 0 w 24"/>
                <a:gd name="T11" fmla="*/ 12 h 24"/>
                <a:gd name="T12" fmla="*/ 1 w 24"/>
                <a:gd name="T13" fmla="*/ 17 h 24"/>
                <a:gd name="T14" fmla="*/ 4 w 24"/>
                <a:gd name="T15" fmla="*/ 21 h 24"/>
                <a:gd name="T16" fmla="*/ 8 w 24"/>
                <a:gd name="T17" fmla="*/ 23 h 24"/>
                <a:gd name="T18" fmla="*/ 8 w 24"/>
                <a:gd name="T19" fmla="*/ 23 h 24"/>
                <a:gd name="T20" fmla="*/ 12 w 24"/>
                <a:gd name="T21" fmla="*/ 24 h 24"/>
                <a:gd name="T22" fmla="*/ 17 w 24"/>
                <a:gd name="T23" fmla="*/ 23 h 24"/>
                <a:gd name="T24" fmla="*/ 21 w 24"/>
                <a:gd name="T25" fmla="*/ 21 h 24"/>
                <a:gd name="T26" fmla="*/ 23 w 24"/>
                <a:gd name="T27" fmla="*/ 17 h 24"/>
                <a:gd name="T28" fmla="*/ 24 w 24"/>
                <a:gd name="T29" fmla="*/ 12 h 24"/>
                <a:gd name="T30" fmla="*/ 23 w 24"/>
                <a:gd name="T31" fmla="*/ 8 h 24"/>
                <a:gd name="T32" fmla="*/ 21 w 24"/>
                <a:gd name="T33" fmla="*/ 4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7" y="1"/>
                  </a:lnTo>
                  <a:lnTo>
                    <a:pt x="4" y="4"/>
                  </a:lnTo>
                  <a:lnTo>
                    <a:pt x="1" y="8"/>
                  </a:lnTo>
                  <a:lnTo>
                    <a:pt x="0" y="12"/>
                  </a:lnTo>
                  <a:lnTo>
                    <a:pt x="1" y="17"/>
                  </a:lnTo>
                  <a:lnTo>
                    <a:pt x="4" y="21"/>
                  </a:lnTo>
                  <a:lnTo>
                    <a:pt x="8" y="23"/>
                  </a:lnTo>
                  <a:lnTo>
                    <a:pt x="12" y="24"/>
                  </a:lnTo>
                  <a:lnTo>
                    <a:pt x="17" y="23"/>
                  </a:lnTo>
                  <a:lnTo>
                    <a:pt x="21" y="21"/>
                  </a:lnTo>
                  <a:lnTo>
                    <a:pt x="23" y="17"/>
                  </a:lnTo>
                  <a:lnTo>
                    <a:pt x="24" y="12"/>
                  </a:lnTo>
                  <a:lnTo>
                    <a:pt x="23" y="8"/>
                  </a:lnTo>
                  <a:lnTo>
                    <a:pt x="21" y="4"/>
                  </a:lnTo>
                  <a:lnTo>
                    <a:pt x="17" y="1"/>
                  </a:lnTo>
                  <a:close/>
                </a:path>
              </a:pathLst>
            </a:custGeom>
            <a:solidFill>
              <a:srgbClr val="000000"/>
            </a:solidFill>
            <a:ln w="9525">
              <a:noFill/>
              <a:round/>
              <a:headEnd/>
              <a:tailEnd/>
            </a:ln>
          </p:spPr>
          <p:txBody>
            <a:bodyPr/>
            <a:lstStyle/>
            <a:p>
              <a:endParaRPr lang="en-US"/>
            </a:p>
          </p:txBody>
        </p:sp>
        <p:sp>
          <p:nvSpPr>
            <p:cNvPr id="45220" name="Freeform 372"/>
            <p:cNvSpPr>
              <a:spLocks/>
            </p:cNvSpPr>
            <p:nvPr/>
          </p:nvSpPr>
          <p:spPr bwMode="auto">
            <a:xfrm>
              <a:off x="4822" y="3014"/>
              <a:ext cx="24" cy="24"/>
            </a:xfrm>
            <a:custGeom>
              <a:avLst/>
              <a:gdLst>
                <a:gd name="T0" fmla="*/ 17 w 24"/>
                <a:gd name="T1" fmla="*/ 1 h 24"/>
                <a:gd name="T2" fmla="*/ 12 w 24"/>
                <a:gd name="T3" fmla="*/ 0 h 24"/>
                <a:gd name="T4" fmla="*/ 8 w 24"/>
                <a:gd name="T5" fmla="*/ 1 h 24"/>
                <a:gd name="T6" fmla="*/ 4 w 24"/>
                <a:gd name="T7" fmla="*/ 3 h 24"/>
                <a:gd name="T8" fmla="*/ 1 w 24"/>
                <a:gd name="T9" fmla="*/ 7 h 24"/>
                <a:gd name="T10" fmla="*/ 0 w 24"/>
                <a:gd name="T11" fmla="*/ 12 h 24"/>
                <a:gd name="T12" fmla="*/ 1 w 24"/>
                <a:gd name="T13" fmla="*/ 17 h 24"/>
                <a:gd name="T14" fmla="*/ 4 w 24"/>
                <a:gd name="T15" fmla="*/ 20 h 24"/>
                <a:gd name="T16" fmla="*/ 8 w 24"/>
                <a:gd name="T17" fmla="*/ 23 h 24"/>
                <a:gd name="T18" fmla="*/ 8 w 24"/>
                <a:gd name="T19" fmla="*/ 23 h 24"/>
                <a:gd name="T20" fmla="*/ 12 w 24"/>
                <a:gd name="T21" fmla="*/ 24 h 24"/>
                <a:gd name="T22" fmla="*/ 17 w 24"/>
                <a:gd name="T23" fmla="*/ 23 h 24"/>
                <a:gd name="T24" fmla="*/ 21 w 24"/>
                <a:gd name="T25" fmla="*/ 20 h 24"/>
                <a:gd name="T26" fmla="*/ 23 w 24"/>
                <a:gd name="T27" fmla="*/ 17 h 24"/>
                <a:gd name="T28" fmla="*/ 24 w 24"/>
                <a:gd name="T29" fmla="*/ 12 h 24"/>
                <a:gd name="T30" fmla="*/ 23 w 24"/>
                <a:gd name="T31" fmla="*/ 7 h 24"/>
                <a:gd name="T32" fmla="*/ 21 w 24"/>
                <a:gd name="T33" fmla="*/ 3 h 24"/>
                <a:gd name="T34" fmla="*/ 17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7" y="1"/>
                  </a:moveTo>
                  <a:lnTo>
                    <a:pt x="12" y="0"/>
                  </a:lnTo>
                  <a:lnTo>
                    <a:pt x="8" y="1"/>
                  </a:lnTo>
                  <a:lnTo>
                    <a:pt x="4" y="3"/>
                  </a:lnTo>
                  <a:lnTo>
                    <a:pt x="1" y="7"/>
                  </a:lnTo>
                  <a:lnTo>
                    <a:pt x="0" y="12"/>
                  </a:lnTo>
                  <a:lnTo>
                    <a:pt x="1" y="17"/>
                  </a:lnTo>
                  <a:lnTo>
                    <a:pt x="4" y="20"/>
                  </a:lnTo>
                  <a:lnTo>
                    <a:pt x="8" y="23"/>
                  </a:lnTo>
                  <a:lnTo>
                    <a:pt x="12" y="24"/>
                  </a:lnTo>
                  <a:lnTo>
                    <a:pt x="17" y="23"/>
                  </a:lnTo>
                  <a:lnTo>
                    <a:pt x="21" y="20"/>
                  </a:lnTo>
                  <a:lnTo>
                    <a:pt x="23" y="17"/>
                  </a:lnTo>
                  <a:lnTo>
                    <a:pt x="24" y="12"/>
                  </a:lnTo>
                  <a:lnTo>
                    <a:pt x="23" y="7"/>
                  </a:lnTo>
                  <a:lnTo>
                    <a:pt x="21" y="3"/>
                  </a:lnTo>
                  <a:lnTo>
                    <a:pt x="17" y="1"/>
                  </a:lnTo>
                  <a:close/>
                </a:path>
              </a:pathLst>
            </a:custGeom>
            <a:solidFill>
              <a:srgbClr val="000000"/>
            </a:solidFill>
            <a:ln w="9525">
              <a:noFill/>
              <a:round/>
              <a:headEnd/>
              <a:tailEnd/>
            </a:ln>
          </p:spPr>
          <p:txBody>
            <a:bodyPr/>
            <a:lstStyle/>
            <a:p>
              <a:endParaRPr lang="en-US"/>
            </a:p>
          </p:txBody>
        </p:sp>
        <p:sp>
          <p:nvSpPr>
            <p:cNvPr id="45221" name="Freeform 373"/>
            <p:cNvSpPr>
              <a:spLocks/>
            </p:cNvSpPr>
            <p:nvPr/>
          </p:nvSpPr>
          <p:spPr bwMode="auto">
            <a:xfrm>
              <a:off x="4869" y="3027"/>
              <a:ext cx="24" cy="24"/>
            </a:xfrm>
            <a:custGeom>
              <a:avLst/>
              <a:gdLst>
                <a:gd name="T0" fmla="*/ 16 w 24"/>
                <a:gd name="T1" fmla="*/ 1 h 24"/>
                <a:gd name="T2" fmla="*/ 12 w 24"/>
                <a:gd name="T3" fmla="*/ 0 h 24"/>
                <a:gd name="T4" fmla="*/ 7 w 24"/>
                <a:gd name="T5" fmla="*/ 1 h 24"/>
                <a:gd name="T6" fmla="*/ 3 w 24"/>
                <a:gd name="T7" fmla="*/ 3 h 24"/>
                <a:gd name="T8" fmla="*/ 1 w 24"/>
                <a:gd name="T9" fmla="*/ 7 h 24"/>
                <a:gd name="T10" fmla="*/ 0 w 24"/>
                <a:gd name="T11" fmla="*/ 12 h 24"/>
                <a:gd name="T12" fmla="*/ 1 w 24"/>
                <a:gd name="T13" fmla="*/ 16 h 24"/>
                <a:gd name="T14" fmla="*/ 3 w 24"/>
                <a:gd name="T15" fmla="*/ 20 h 24"/>
                <a:gd name="T16" fmla="*/ 7 w 24"/>
                <a:gd name="T17" fmla="*/ 23 h 24"/>
                <a:gd name="T18" fmla="*/ 7 w 24"/>
                <a:gd name="T19" fmla="*/ 23 h 24"/>
                <a:gd name="T20" fmla="*/ 12 w 24"/>
                <a:gd name="T21" fmla="*/ 24 h 24"/>
                <a:gd name="T22" fmla="*/ 16 w 24"/>
                <a:gd name="T23" fmla="*/ 23 h 24"/>
                <a:gd name="T24" fmla="*/ 20 w 24"/>
                <a:gd name="T25" fmla="*/ 20 h 24"/>
                <a:gd name="T26" fmla="*/ 23 w 24"/>
                <a:gd name="T27" fmla="*/ 16 h 24"/>
                <a:gd name="T28" fmla="*/ 24 w 24"/>
                <a:gd name="T29" fmla="*/ 12 h 24"/>
                <a:gd name="T30" fmla="*/ 23 w 24"/>
                <a:gd name="T31" fmla="*/ 7 h 24"/>
                <a:gd name="T32" fmla="*/ 20 w 24"/>
                <a:gd name="T33" fmla="*/ 3 h 24"/>
                <a:gd name="T34" fmla="*/ 16 w 24"/>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4"/>
                <a:gd name="T56" fmla="*/ 24 w 24"/>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4">
                  <a:moveTo>
                    <a:pt x="16" y="1"/>
                  </a:moveTo>
                  <a:lnTo>
                    <a:pt x="12" y="0"/>
                  </a:lnTo>
                  <a:lnTo>
                    <a:pt x="7" y="1"/>
                  </a:lnTo>
                  <a:lnTo>
                    <a:pt x="3" y="3"/>
                  </a:lnTo>
                  <a:lnTo>
                    <a:pt x="1" y="7"/>
                  </a:lnTo>
                  <a:lnTo>
                    <a:pt x="0" y="12"/>
                  </a:lnTo>
                  <a:lnTo>
                    <a:pt x="1" y="16"/>
                  </a:lnTo>
                  <a:lnTo>
                    <a:pt x="3" y="20"/>
                  </a:lnTo>
                  <a:lnTo>
                    <a:pt x="7" y="23"/>
                  </a:lnTo>
                  <a:lnTo>
                    <a:pt x="12" y="24"/>
                  </a:lnTo>
                  <a:lnTo>
                    <a:pt x="16" y="23"/>
                  </a:lnTo>
                  <a:lnTo>
                    <a:pt x="20" y="20"/>
                  </a:lnTo>
                  <a:lnTo>
                    <a:pt x="23" y="16"/>
                  </a:lnTo>
                  <a:lnTo>
                    <a:pt x="24" y="12"/>
                  </a:lnTo>
                  <a:lnTo>
                    <a:pt x="23" y="7"/>
                  </a:lnTo>
                  <a:lnTo>
                    <a:pt x="20" y="3"/>
                  </a:lnTo>
                  <a:lnTo>
                    <a:pt x="16" y="1"/>
                  </a:lnTo>
                  <a:close/>
                </a:path>
              </a:pathLst>
            </a:custGeom>
            <a:solidFill>
              <a:srgbClr val="000000"/>
            </a:solidFill>
            <a:ln w="9525">
              <a:noFill/>
              <a:round/>
              <a:headEnd/>
              <a:tailEnd/>
            </a:ln>
          </p:spPr>
          <p:txBody>
            <a:bodyPr/>
            <a:lstStyle/>
            <a:p>
              <a:endParaRPr lang="en-US"/>
            </a:p>
          </p:txBody>
        </p:sp>
      </p:grpSp>
      <p:sp>
        <p:nvSpPr>
          <p:cNvPr id="45152" name="Rectangle 375"/>
          <p:cNvSpPr>
            <a:spLocks noChangeArrowheads="1"/>
          </p:cNvSpPr>
          <p:nvPr/>
        </p:nvSpPr>
        <p:spPr bwMode="auto">
          <a:xfrm>
            <a:off x="5692775" y="4257675"/>
            <a:ext cx="785813" cy="458788"/>
          </a:xfrm>
          <a:prstGeom prst="rect">
            <a:avLst/>
          </a:prstGeom>
          <a:noFill/>
          <a:ln w="9525">
            <a:noFill/>
            <a:miter lim="800000"/>
            <a:headEnd/>
            <a:tailEnd/>
          </a:ln>
        </p:spPr>
        <p:txBody>
          <a:bodyPr/>
          <a:lstStyle/>
          <a:p>
            <a:endParaRPr lang="en-US"/>
          </a:p>
        </p:txBody>
      </p:sp>
      <p:sp>
        <p:nvSpPr>
          <p:cNvPr id="75128" name="Rectangle 376"/>
          <p:cNvSpPr>
            <a:spLocks noChangeArrowheads="1"/>
          </p:cNvSpPr>
          <p:nvPr/>
        </p:nvSpPr>
        <p:spPr bwMode="auto">
          <a:xfrm>
            <a:off x="6110288" y="4297363"/>
            <a:ext cx="134937" cy="347662"/>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defRPr/>
            </a:pPr>
            <a:r>
              <a:rPr lang="en-US" b="1">
                <a:solidFill>
                  <a:srgbClr val="000000"/>
                </a:solidFill>
                <a:latin typeface="Symbol" pitchFamily="18" charset="2"/>
                <a:cs typeface="+mn-cs"/>
              </a:rPr>
              <a:t>?</a:t>
            </a:r>
            <a:endParaRPr lang="en-US" sz="1600">
              <a:effectLst>
                <a:outerShdw blurRad="38100" dist="38100" dir="2700000" algn="tl">
                  <a:srgbClr val="C0C0C0"/>
                </a:outerShdw>
              </a:effectLst>
              <a:latin typeface="Impact" pitchFamily="34" charset="0"/>
              <a:cs typeface="+mn-cs"/>
            </a:endParaRPr>
          </a:p>
        </p:txBody>
      </p:sp>
      <p:sp>
        <p:nvSpPr>
          <p:cNvPr id="45154" name="Line 377"/>
          <p:cNvSpPr>
            <a:spLocks noChangeShapeType="1"/>
          </p:cNvSpPr>
          <p:nvPr/>
        </p:nvSpPr>
        <p:spPr bwMode="auto">
          <a:xfrm>
            <a:off x="2759075" y="2387600"/>
            <a:ext cx="0" cy="317500"/>
          </a:xfrm>
          <a:prstGeom prst="line">
            <a:avLst/>
          </a:prstGeom>
          <a:noFill/>
          <a:ln w="28575">
            <a:solidFill>
              <a:srgbClr val="000000"/>
            </a:solidFill>
            <a:round/>
            <a:headEnd/>
            <a:tailEnd/>
          </a:ln>
        </p:spPr>
        <p:txBody>
          <a:bodyPr wrap="none" lIns="45720" rIns="45720" anchor="ctr"/>
          <a:lstStyle/>
          <a:p>
            <a:endParaRPr lang="en-US"/>
          </a:p>
        </p:txBody>
      </p:sp>
      <p:sp>
        <p:nvSpPr>
          <p:cNvPr id="45155" name="Line 379"/>
          <p:cNvSpPr>
            <a:spLocks noChangeShapeType="1"/>
          </p:cNvSpPr>
          <p:nvPr/>
        </p:nvSpPr>
        <p:spPr bwMode="auto">
          <a:xfrm rot="5400000">
            <a:off x="2767013" y="2381250"/>
            <a:ext cx="0" cy="317500"/>
          </a:xfrm>
          <a:prstGeom prst="line">
            <a:avLst/>
          </a:prstGeom>
          <a:noFill/>
          <a:ln w="38100">
            <a:solidFill>
              <a:srgbClr val="000000"/>
            </a:solidFill>
            <a:round/>
            <a:headEnd/>
            <a:tailEnd/>
          </a:ln>
        </p:spPr>
        <p:txBody>
          <a:bodyPr wrap="none" lIns="45720" rIns="45720" anchor="ctr"/>
          <a:lstStyle/>
          <a:p>
            <a:endParaRPr lang="en-US"/>
          </a:p>
        </p:txBody>
      </p:sp>
      <p:sp>
        <p:nvSpPr>
          <p:cNvPr id="45156" name="Line 380"/>
          <p:cNvSpPr>
            <a:spLocks noChangeShapeType="1"/>
          </p:cNvSpPr>
          <p:nvPr/>
        </p:nvSpPr>
        <p:spPr bwMode="auto">
          <a:xfrm>
            <a:off x="2889250" y="2473325"/>
            <a:ext cx="0" cy="173038"/>
          </a:xfrm>
          <a:prstGeom prst="line">
            <a:avLst/>
          </a:prstGeom>
          <a:noFill/>
          <a:ln w="28575">
            <a:solidFill>
              <a:srgbClr val="000000"/>
            </a:solidFill>
            <a:round/>
            <a:headEnd/>
            <a:tailEnd/>
          </a:ln>
        </p:spPr>
        <p:txBody>
          <a:bodyPr wrap="none" lIns="45720" rIns="45720" anchor="ctr"/>
          <a:lstStyle/>
          <a:p>
            <a:endParaRPr lang="en-US"/>
          </a:p>
        </p:txBody>
      </p:sp>
      <p:sp>
        <p:nvSpPr>
          <p:cNvPr id="45157" name="Line 381"/>
          <p:cNvSpPr>
            <a:spLocks noChangeShapeType="1"/>
          </p:cNvSpPr>
          <p:nvPr/>
        </p:nvSpPr>
        <p:spPr bwMode="auto">
          <a:xfrm>
            <a:off x="2586038" y="2487613"/>
            <a:ext cx="0" cy="115887"/>
          </a:xfrm>
          <a:prstGeom prst="line">
            <a:avLst/>
          </a:prstGeom>
          <a:noFill/>
          <a:ln w="12700">
            <a:solidFill>
              <a:srgbClr val="000000"/>
            </a:solidFill>
            <a:round/>
            <a:headEnd/>
            <a:tailEnd/>
          </a:ln>
        </p:spPr>
        <p:txBody>
          <a:bodyPr wrap="none" lIns="45720" rIns="45720" anchor="ctr"/>
          <a:lstStyle/>
          <a:p>
            <a:endParaRPr lang="en-US"/>
          </a:p>
        </p:txBody>
      </p:sp>
      <p:pic>
        <p:nvPicPr>
          <p:cNvPr id="376" name="Picture 11" descr="MEATBAL"/>
          <p:cNvPicPr>
            <a:picLocks noChangeAspect="1" noChangeArrowheads="1"/>
          </p:cNvPicPr>
          <p:nvPr/>
        </p:nvPicPr>
        <p:blipFill>
          <a:blip r:embed="rId3"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0"/>
            <a:ext cx="9144000" cy="7985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79874" name="Text Box 2"/>
          <p:cNvSpPr txBox="1">
            <a:spLocks noChangeArrowheads="1"/>
          </p:cNvSpPr>
          <p:nvPr/>
        </p:nvSpPr>
        <p:spPr bwMode="auto">
          <a:xfrm>
            <a:off x="0" y="143260"/>
            <a:ext cx="9144000" cy="577081"/>
          </a:xfrm>
          <a:prstGeom prst="rect">
            <a:avLst/>
          </a:prstGeom>
          <a:noFill/>
          <a:ln w="12700">
            <a:noFill/>
            <a:miter lim="800000"/>
            <a:headEnd/>
            <a:tailEnd/>
          </a:ln>
        </p:spPr>
        <p:txBody>
          <a:bodyPr lIns="45720" rIns="45720" anchor="ctr" anchorCtr="1">
            <a:spAutoFit/>
          </a:bodyPr>
          <a:lstStyle/>
          <a:p>
            <a:pPr algn="ctr" eaLnBrk="0" hangingPunct="0">
              <a:lnSpc>
                <a:spcPct val="85000"/>
              </a:lnSpc>
              <a:spcBef>
                <a:spcPct val="20000"/>
              </a:spcBef>
              <a:defRPr/>
            </a:pPr>
            <a:r>
              <a:rPr lang="en-US" sz="3600" dirty="0" smtClean="0">
                <a:solidFill>
                  <a:schemeClr val="bg2"/>
                </a:solidFill>
                <a:effectLst>
                  <a:outerShdw blurRad="38100" dist="38100" dir="2700000" algn="tl">
                    <a:srgbClr val="000000">
                      <a:alpha val="43137"/>
                    </a:srgbClr>
                  </a:outerShdw>
                </a:effectLst>
                <a:latin typeface="Cambria" pitchFamily="18" charset="0"/>
              </a:rPr>
              <a:t>Exercise on ISS</a:t>
            </a:r>
            <a:endParaRPr lang="en-US" sz="3600" dirty="0">
              <a:solidFill>
                <a:schemeClr val="bg2"/>
              </a:solidFill>
              <a:effectLst>
                <a:outerShdw blurRad="38100" dist="38100" dir="2700000" algn="tl">
                  <a:srgbClr val="000000">
                    <a:alpha val="43137"/>
                  </a:srgbClr>
                </a:outerShdw>
              </a:effectLst>
              <a:latin typeface="Cambria" pitchFamily="18" charset="0"/>
            </a:endParaRPr>
          </a:p>
        </p:txBody>
      </p:sp>
      <p:pic>
        <p:nvPicPr>
          <p:cNvPr id="83971" name="Picture 17" descr="edlu_wo3 Rus 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875" y="2500850"/>
            <a:ext cx="1435100" cy="30353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3972" name="Text Box 19"/>
          <p:cNvSpPr txBox="1">
            <a:spLocks noChangeArrowheads="1"/>
          </p:cNvSpPr>
          <p:nvPr/>
        </p:nvSpPr>
        <p:spPr bwMode="auto">
          <a:xfrm>
            <a:off x="6135863" y="2137312"/>
            <a:ext cx="19177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SzPct val="100000"/>
            </a:pPr>
            <a:r>
              <a:rPr lang="en-US" sz="1800">
                <a:latin typeface="Helvetica" charset="0"/>
                <a:cs typeface="Times New Roman" charset="0"/>
              </a:rPr>
              <a:t>Aerobic Exercise</a:t>
            </a:r>
          </a:p>
        </p:txBody>
      </p:sp>
      <p:pic>
        <p:nvPicPr>
          <p:cNvPr id="83976" name="Picture 18" descr="edlu_wo1 US ergom"/>
          <p:cNvPicPr>
            <a:picLocks noChangeAspect="1" noChangeArrowheads="1"/>
          </p:cNvPicPr>
          <p:nvPr/>
        </p:nvPicPr>
        <p:blipFill>
          <a:blip r:embed="rId4">
            <a:extLst>
              <a:ext uri="{28A0092B-C50C-407E-A947-70E740481C1C}">
                <a14:useLocalDpi xmlns:a14="http://schemas.microsoft.com/office/drawing/2010/main" val="0"/>
              </a:ext>
            </a:extLst>
          </a:blip>
          <a:srcRect l="15434" r="12862" b="8511"/>
          <a:stretch>
            <a:fillRect/>
          </a:stretch>
        </p:blipFill>
        <p:spPr bwMode="auto">
          <a:xfrm>
            <a:off x="5524675" y="2500850"/>
            <a:ext cx="1590675" cy="306546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83979" name="Picture 11" descr="MEAT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0"/>
            <a:ext cx="8080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Picture 2" descr="Aki ARE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120156" y="3531931"/>
            <a:ext cx="1722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1" name="Picture 3" descr="ared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975" y="1527712"/>
            <a:ext cx="2651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Text Box 9"/>
          <p:cNvSpPr txBox="1">
            <a:spLocks noChangeArrowheads="1"/>
          </p:cNvSpPr>
          <p:nvPr/>
        </p:nvSpPr>
        <p:spPr bwMode="auto">
          <a:xfrm>
            <a:off x="685975" y="3585112"/>
            <a:ext cx="2695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SzPct val="100000"/>
            </a:pPr>
            <a:r>
              <a:rPr lang="en-US" sz="1800" dirty="0">
                <a:latin typeface="Helvetica" charset="0"/>
                <a:cs typeface="Times New Roman" charset="0"/>
              </a:rPr>
              <a:t>Resistive Exercise</a:t>
            </a:r>
          </a:p>
        </p:txBody>
      </p:sp>
      <p:pic>
        <p:nvPicPr>
          <p:cNvPr id="83983"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9175" y="2213512"/>
            <a:ext cx="1873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7180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7815"/>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35842" name="Slide Number Placeholder 5"/>
          <p:cNvSpPr txBox="1">
            <a:spLocks noGrp="1"/>
          </p:cNvSpPr>
          <p:nvPr/>
        </p:nvSpPr>
        <p:spPr bwMode="auto">
          <a:xfrm>
            <a:off x="6553200" y="6005513"/>
            <a:ext cx="2133600" cy="457200"/>
          </a:xfrm>
          <a:prstGeom prst="rect">
            <a:avLst/>
          </a:prstGeom>
          <a:noFill/>
          <a:ln w="9525">
            <a:noFill/>
            <a:miter lim="800000"/>
            <a:headEnd/>
            <a:tailEnd/>
          </a:ln>
        </p:spPr>
        <p:txBody>
          <a:bodyPr/>
          <a:lstStyle/>
          <a:p>
            <a:pPr algn="r"/>
            <a:fld id="{43E7ABE5-BAC6-4D79-A394-308B3276A208}" type="slidenum">
              <a:rPr lang="en-US" sz="1400">
                <a:latin typeface="Times New Roman" pitchFamily="18" charset="0"/>
              </a:rPr>
              <a:pPr algn="r"/>
              <a:t>3</a:t>
            </a:fld>
            <a:endParaRPr lang="en-US" sz="1400">
              <a:latin typeface="Times New Roman" pitchFamily="18" charset="0"/>
            </a:endParaRPr>
          </a:p>
        </p:txBody>
      </p:sp>
      <p:sp>
        <p:nvSpPr>
          <p:cNvPr id="35844" name="Title 1"/>
          <p:cNvSpPr txBox="1">
            <a:spLocks/>
          </p:cNvSpPr>
          <p:nvPr/>
        </p:nvSpPr>
        <p:spPr bwMode="auto">
          <a:xfrm>
            <a:off x="0" y="72050"/>
            <a:ext cx="9144000" cy="584775"/>
          </a:xfrm>
          <a:prstGeom prst="rect">
            <a:avLst/>
          </a:prstGeom>
          <a:noFill/>
          <a:ln w="9525">
            <a:noFill/>
            <a:miter lim="800000"/>
            <a:headEnd/>
            <a:tailEnd/>
          </a:ln>
        </p:spPr>
        <p:txBody>
          <a:bodyPr wrap="square">
            <a:spAutoFit/>
          </a:bodyPr>
          <a:lstStyle/>
          <a:p>
            <a:pPr algn="ctr"/>
            <a:r>
              <a:rPr lang="en-US" sz="3200" spc="-150" dirty="0">
                <a:solidFill>
                  <a:schemeClr val="bg2"/>
                </a:solidFill>
                <a:effectLst>
                  <a:outerShdw blurRad="38100" dist="38100" dir="2700000" algn="tl">
                    <a:srgbClr val="000000">
                      <a:alpha val="43137"/>
                    </a:srgbClr>
                  </a:outerShdw>
                </a:effectLst>
                <a:latin typeface="Cambria" pitchFamily="18" charset="0"/>
              </a:rPr>
              <a:t>How do astronauts get to ISS without Shuttle?</a:t>
            </a:r>
          </a:p>
        </p:txBody>
      </p:sp>
      <p:pic>
        <p:nvPicPr>
          <p:cNvPr id="16" name="Picture 15" descr="russia_rocket_graphic.gif"/>
          <p:cNvPicPr>
            <a:picLocks noChangeAspect="1"/>
          </p:cNvPicPr>
          <p:nvPr/>
        </p:nvPicPr>
        <p:blipFill>
          <a:blip r:embed="rId3" cstate="print"/>
          <a:stretch>
            <a:fillRect/>
          </a:stretch>
        </p:blipFill>
        <p:spPr>
          <a:xfrm>
            <a:off x="404937" y="3493475"/>
            <a:ext cx="1208840" cy="2833930"/>
          </a:xfrm>
          <a:prstGeom prst="rect">
            <a:avLst/>
          </a:prstGeom>
          <a:ln>
            <a:solidFill>
              <a:srgbClr val="FF0000"/>
            </a:solidFill>
          </a:ln>
        </p:spPr>
      </p:pic>
      <p:pic>
        <p:nvPicPr>
          <p:cNvPr id="188419" name="Picture 3" descr="http://13pt.com/images/nytimes/081014.jpg"/>
          <p:cNvPicPr>
            <a:picLocks noChangeAspect="1" noChangeArrowheads="1"/>
          </p:cNvPicPr>
          <p:nvPr/>
        </p:nvPicPr>
        <p:blipFill>
          <a:blip r:embed="rId4" cstate="print"/>
          <a:srcRect/>
          <a:stretch>
            <a:fillRect/>
          </a:stretch>
        </p:blipFill>
        <p:spPr bwMode="auto">
          <a:xfrm>
            <a:off x="414215" y="916313"/>
            <a:ext cx="4196863" cy="2560087"/>
          </a:xfrm>
          <a:prstGeom prst="rect">
            <a:avLst/>
          </a:prstGeom>
          <a:noFill/>
          <a:ln>
            <a:solidFill>
              <a:srgbClr val="FF0000"/>
            </a:solidFill>
          </a:ln>
        </p:spPr>
      </p:pic>
      <p:sp>
        <p:nvSpPr>
          <p:cNvPr id="18" name="Text Placeholder 12"/>
          <p:cNvSpPr>
            <a:spLocks noGrp="1"/>
          </p:cNvSpPr>
          <p:nvPr>
            <p:ph type="body" sz="quarter" idx="3"/>
          </p:nvPr>
        </p:nvSpPr>
        <p:spPr>
          <a:xfrm>
            <a:off x="6635261" y="3359655"/>
            <a:ext cx="2344615" cy="3170099"/>
          </a:xfrm>
          <a:solidFill>
            <a:srgbClr val="FF0000"/>
          </a:solidFill>
          <a:ln>
            <a:solidFill>
              <a:srgbClr val="FF0000"/>
            </a:solidFill>
          </a:ln>
        </p:spPr>
        <p:txBody>
          <a:bodyPr wrap="square">
            <a:spAutoFit/>
          </a:bodyPr>
          <a:lstStyle/>
          <a:p>
            <a:pPr>
              <a:spcBef>
                <a:spcPts val="0"/>
              </a:spcBef>
            </a:pPr>
            <a:r>
              <a:rPr lang="en-US" sz="2000" b="0" u="sng" dirty="0">
                <a:latin typeface="Cambria" pitchFamily="18" charset="0"/>
              </a:rPr>
              <a:t>Soyuz (RSC Energiya)</a:t>
            </a:r>
          </a:p>
          <a:p>
            <a:pPr marL="227013" indent="-227013">
              <a:spcBef>
                <a:spcPts val="0"/>
              </a:spcBef>
              <a:buFont typeface="Wingdings" pitchFamily="2" charset="2"/>
              <a:buChar char="ü"/>
            </a:pPr>
            <a:r>
              <a:rPr lang="en-US" sz="2000" b="0" dirty="0">
                <a:latin typeface="Cambria" pitchFamily="18" charset="0"/>
              </a:rPr>
              <a:t>First test flight : 1966</a:t>
            </a:r>
          </a:p>
          <a:p>
            <a:pPr marL="227013" indent="-227013">
              <a:spcBef>
                <a:spcPts val="0"/>
              </a:spcBef>
              <a:buFont typeface="Wingdings" pitchFamily="2" charset="2"/>
              <a:buChar char="ü"/>
            </a:pPr>
            <a:r>
              <a:rPr lang="en-US" sz="2000" b="0" dirty="0" smtClean="0">
                <a:latin typeface="Cambria" pitchFamily="18" charset="0"/>
              </a:rPr>
              <a:t>129 </a:t>
            </a:r>
            <a:r>
              <a:rPr lang="en-US" sz="2000" b="0" dirty="0">
                <a:latin typeface="Cambria" pitchFamily="18" charset="0"/>
              </a:rPr>
              <a:t>have launched manned since 1967</a:t>
            </a:r>
          </a:p>
          <a:p>
            <a:pPr marL="227013" indent="-227013">
              <a:spcBef>
                <a:spcPts val="0"/>
              </a:spcBef>
              <a:buFont typeface="Wingdings" pitchFamily="2" charset="2"/>
              <a:buChar char="ü"/>
            </a:pPr>
            <a:r>
              <a:rPr lang="en-US" sz="2000" b="0" dirty="0" smtClean="0">
                <a:latin typeface="Cambria" pitchFamily="18" charset="0"/>
              </a:rPr>
              <a:t>45 </a:t>
            </a:r>
            <a:r>
              <a:rPr lang="en-US" sz="2000" b="0" dirty="0">
                <a:latin typeface="Cambria" pitchFamily="18" charset="0"/>
              </a:rPr>
              <a:t>have gone to ISS </a:t>
            </a:r>
            <a:r>
              <a:rPr lang="en-US" sz="2000" b="0" dirty="0" smtClean="0">
                <a:latin typeface="Cambria" pitchFamily="18" charset="0"/>
              </a:rPr>
              <a:t>as of March 2016</a:t>
            </a:r>
            <a:endParaRPr lang="en-US" sz="2000" b="0" dirty="0">
              <a:latin typeface="Cambria" pitchFamily="18" charset="0"/>
            </a:endParaRPr>
          </a:p>
        </p:txBody>
      </p:sp>
      <p:pic>
        <p:nvPicPr>
          <p:cNvPr id="37890" name="Picture 2" descr="C:\Users\jcharles\Pictures\space\FSU\flight programs\Soyuz\module BO\2005-04-19 TMA-6 crew in OM.jpg"/>
          <p:cNvPicPr>
            <a:picLocks noChangeAspect="1" noChangeArrowheads="1"/>
          </p:cNvPicPr>
          <p:nvPr/>
        </p:nvPicPr>
        <p:blipFill>
          <a:blip r:embed="rId5" cstate="print"/>
          <a:srcRect/>
          <a:stretch>
            <a:fillRect/>
          </a:stretch>
        </p:blipFill>
        <p:spPr bwMode="auto">
          <a:xfrm>
            <a:off x="4652770" y="614568"/>
            <a:ext cx="4339807" cy="2827826"/>
          </a:xfrm>
          <a:prstGeom prst="rect">
            <a:avLst/>
          </a:prstGeom>
          <a:noFill/>
        </p:spPr>
      </p:pic>
      <p:pic>
        <p:nvPicPr>
          <p:cNvPr id="37891" name="Picture 3" descr="C:\Users\jcharles\Pictures\space\FSU\flight programs\Soyuz\module SA\cockpit\2007-10-11 Sheikh Soyuz T+TBDmin.jpg"/>
          <p:cNvPicPr>
            <a:picLocks noChangeAspect="1" noChangeArrowheads="1"/>
          </p:cNvPicPr>
          <p:nvPr/>
        </p:nvPicPr>
        <p:blipFill>
          <a:blip r:embed="rId6" cstate="print"/>
          <a:srcRect/>
          <a:stretch>
            <a:fillRect/>
          </a:stretch>
        </p:blipFill>
        <p:spPr bwMode="auto">
          <a:xfrm>
            <a:off x="1635370" y="3680631"/>
            <a:ext cx="2475523" cy="1790628"/>
          </a:xfrm>
          <a:prstGeom prst="rect">
            <a:avLst/>
          </a:prstGeom>
          <a:noFill/>
        </p:spPr>
      </p:pic>
      <p:pic>
        <p:nvPicPr>
          <p:cNvPr id="37892" name="Picture 4" descr="C:\Users\jcharles\Pictures\space\FSU\flight programs\Soyuz\module SA\cockpit\2007-10-11 Malenchenko &amp; Whitson Soyuz T+8min.jpg"/>
          <p:cNvPicPr>
            <a:picLocks noChangeAspect="1" noChangeArrowheads="1"/>
          </p:cNvPicPr>
          <p:nvPr/>
        </p:nvPicPr>
        <p:blipFill>
          <a:blip r:embed="rId7" cstate="print"/>
          <a:srcRect/>
          <a:stretch>
            <a:fillRect/>
          </a:stretch>
        </p:blipFill>
        <p:spPr bwMode="auto">
          <a:xfrm>
            <a:off x="4136292" y="3681047"/>
            <a:ext cx="2475523" cy="1856642"/>
          </a:xfrm>
          <a:prstGeom prst="rect">
            <a:avLst/>
          </a:prstGeom>
          <a:noFill/>
        </p:spPr>
      </p:pic>
      <p:sp>
        <p:nvSpPr>
          <p:cNvPr id="2" name="TextBox 1"/>
          <p:cNvSpPr txBox="1"/>
          <p:nvPr/>
        </p:nvSpPr>
        <p:spPr>
          <a:xfrm>
            <a:off x="2447471" y="5549481"/>
            <a:ext cx="3442168" cy="1015663"/>
          </a:xfrm>
          <a:prstGeom prst="rect">
            <a:avLst/>
          </a:prstGeom>
          <a:solidFill>
            <a:schemeClr val="tx2"/>
          </a:solidFill>
          <a:ln>
            <a:solidFill>
              <a:schemeClr val="accent1"/>
            </a:solidFill>
          </a:ln>
        </p:spPr>
        <p:txBody>
          <a:bodyPr wrap="square" rtlCol="0">
            <a:spAutoFit/>
          </a:bodyPr>
          <a:lstStyle/>
          <a:p>
            <a:r>
              <a:rPr lang="en-US" sz="2000" dirty="0"/>
              <a:t>Lifetime in orbit</a:t>
            </a:r>
          </a:p>
          <a:p>
            <a:pPr marL="342900" indent="-342900">
              <a:buFont typeface="Arial"/>
              <a:buChar char="•"/>
            </a:pPr>
            <a:r>
              <a:rPr lang="en-US" sz="2000" dirty="0"/>
              <a:t>180 days nominally</a:t>
            </a:r>
          </a:p>
          <a:p>
            <a:pPr marL="342900" indent="-342900">
              <a:buFont typeface="Arial"/>
              <a:buChar char="•"/>
            </a:pPr>
            <a:r>
              <a:rPr lang="en-US" sz="2000" dirty="0"/>
              <a:t>+ 30 days reserve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endParaRPr lang="en-US">
              <a:latin typeface="Arial" charset="0"/>
            </a:endParaRPr>
          </a:p>
        </p:txBody>
      </p:sp>
      <p:pic>
        <p:nvPicPr>
          <p:cNvPr id="86018" name="Content Placeholder 4" descr="Screenshot 2016-06-01 20.13.50.png"/>
          <p:cNvPicPr>
            <a:picLocks noGrp="1" noChangeAspect="1"/>
          </p:cNvPicPr>
          <p:nvPr>
            <p:ph idx="1"/>
          </p:nvPr>
        </p:nvPicPr>
        <p:blipFill>
          <a:blip r:embed="rId2">
            <a:extLst>
              <a:ext uri="{28A0092B-C50C-407E-A947-70E740481C1C}">
                <a14:useLocalDpi xmlns:a14="http://schemas.microsoft.com/office/drawing/2010/main" val="0"/>
              </a:ext>
            </a:extLst>
          </a:blip>
          <a:srcRect l="4057" t="6390" r="4448" b="8134"/>
          <a:stretch>
            <a:fillRect/>
          </a:stretch>
        </p:blipFill>
        <p:spPr>
          <a:xfrm>
            <a:off x="0" y="0"/>
            <a:ext cx="9156700" cy="6858000"/>
          </a:xfrm>
        </p:spPr>
      </p:pic>
    </p:spTree>
    <p:extLst>
      <p:ext uri="{BB962C8B-B14F-4D97-AF65-F5344CB8AC3E}">
        <p14:creationId xmlns:p14="http://schemas.microsoft.com/office/powerpoint/2010/main" val="31002131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astronauts-of-ridley-scotts-the-martian-movie-introduce-themselves-in-new-viral-trail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20000" cy="4064000"/>
          </a:xfrm>
          <a:prstGeom prst="rect">
            <a:avLst/>
          </a:prstGeom>
        </p:spPr>
      </p:pic>
      <p:pic>
        <p:nvPicPr>
          <p:cNvPr id="3" name="Picture 2" descr="wired_nasa-scientists-fact-check-the-martian.jpg"/>
          <p:cNvPicPr>
            <a:picLocks noChangeAspect="1"/>
          </p:cNvPicPr>
          <p:nvPr/>
        </p:nvPicPr>
        <p:blipFill rotWithShape="1">
          <a:blip r:embed="rId3">
            <a:extLst>
              <a:ext uri="{28A0092B-C50C-407E-A947-70E740481C1C}">
                <a14:useLocalDpi xmlns:a14="http://schemas.microsoft.com/office/drawing/2010/main" val="0"/>
              </a:ext>
            </a:extLst>
          </a:blip>
          <a:srcRect l="21001" t="8887" r="35001" b="14134"/>
          <a:stretch/>
        </p:blipFill>
        <p:spPr>
          <a:xfrm>
            <a:off x="5305770" y="3080834"/>
            <a:ext cx="3838229" cy="3777166"/>
          </a:xfrm>
          <a:prstGeom prst="rect">
            <a:avLst/>
          </a:prstGeom>
        </p:spPr>
      </p:pic>
    </p:spTree>
    <p:extLst>
      <p:ext uri="{BB962C8B-B14F-4D97-AF65-F5344CB8AC3E}">
        <p14:creationId xmlns:p14="http://schemas.microsoft.com/office/powerpoint/2010/main" val="28496547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pic>
        <p:nvPicPr>
          <p:cNvPr id="81922" name="Picture 2" descr="fire baton octagonal"/>
          <p:cNvPicPr>
            <a:picLocks noChangeAspect="1" noChangeArrowheads="1"/>
          </p:cNvPicPr>
          <p:nvPr/>
        </p:nvPicPr>
        <p:blipFill>
          <a:blip r:embed="rId3" cstate="print"/>
          <a:srcRect l="21333" b="2668"/>
          <a:stretch>
            <a:fillRect/>
          </a:stretch>
        </p:blipFill>
        <p:spPr bwMode="auto">
          <a:xfrm>
            <a:off x="5525885" y="706056"/>
            <a:ext cx="3618115" cy="5967369"/>
          </a:xfrm>
          <a:prstGeom prst="rect">
            <a:avLst/>
          </a:prstGeom>
          <a:noFill/>
          <a:ln w="9525">
            <a:noFill/>
            <a:miter lim="800000"/>
            <a:headEnd/>
            <a:tailEnd/>
          </a:ln>
        </p:spPr>
      </p:pic>
      <p:sp>
        <p:nvSpPr>
          <p:cNvPr id="81924" name="Arc 4"/>
          <p:cNvSpPr>
            <a:spLocks/>
          </p:cNvSpPr>
          <p:nvPr/>
        </p:nvSpPr>
        <p:spPr bwMode="auto">
          <a:xfrm rot="-9636469">
            <a:off x="6165313" y="2507375"/>
            <a:ext cx="1219200" cy="2438400"/>
          </a:xfrm>
          <a:custGeom>
            <a:avLst/>
            <a:gdLst>
              <a:gd name="T0" fmla="*/ 504986361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796" y="27409"/>
                </a:moveTo>
                <a:cubicBezTo>
                  <a:pt x="267" y="25518"/>
                  <a:pt x="0" y="23563"/>
                  <a:pt x="0" y="21600"/>
                </a:cubicBezTo>
                <a:cubicBezTo>
                  <a:pt x="0" y="9670"/>
                  <a:pt x="9670" y="0"/>
                  <a:pt x="21600" y="0"/>
                </a:cubicBezTo>
                <a:cubicBezTo>
                  <a:pt x="33529" y="0"/>
                  <a:pt x="43200" y="9670"/>
                  <a:pt x="43200" y="21600"/>
                </a:cubicBezTo>
                <a:cubicBezTo>
                  <a:pt x="43200" y="33529"/>
                  <a:pt x="33529" y="43200"/>
                  <a:pt x="21600" y="43200"/>
                </a:cubicBezTo>
                <a:cubicBezTo>
                  <a:pt x="14907" y="43200"/>
                  <a:pt x="8592" y="40097"/>
                  <a:pt x="4502" y="34799"/>
                </a:cubicBezTo>
              </a:path>
              <a:path w="43200" h="43200" stroke="0" extrusionOk="0">
                <a:moveTo>
                  <a:pt x="796" y="27409"/>
                </a:moveTo>
                <a:cubicBezTo>
                  <a:pt x="267" y="25518"/>
                  <a:pt x="0" y="23563"/>
                  <a:pt x="0" y="21600"/>
                </a:cubicBezTo>
                <a:cubicBezTo>
                  <a:pt x="0" y="9670"/>
                  <a:pt x="9670" y="0"/>
                  <a:pt x="21600" y="0"/>
                </a:cubicBezTo>
                <a:cubicBezTo>
                  <a:pt x="33529" y="0"/>
                  <a:pt x="43200" y="9670"/>
                  <a:pt x="43200" y="21600"/>
                </a:cubicBezTo>
                <a:cubicBezTo>
                  <a:pt x="43200" y="33529"/>
                  <a:pt x="33529" y="43200"/>
                  <a:pt x="21600" y="43200"/>
                </a:cubicBezTo>
                <a:cubicBezTo>
                  <a:pt x="14907" y="43200"/>
                  <a:pt x="8592" y="40097"/>
                  <a:pt x="4502" y="34799"/>
                </a:cubicBezTo>
                <a:lnTo>
                  <a:pt x="21600" y="21600"/>
                </a:lnTo>
                <a:close/>
              </a:path>
            </a:pathLst>
          </a:custGeom>
          <a:noFill/>
          <a:ln w="9525">
            <a:solidFill>
              <a:schemeClr val="tx1"/>
            </a:solidFill>
            <a:prstDash val="dash"/>
            <a:round/>
            <a:headEnd type="triangle" w="med" len="med"/>
            <a:tailEnd/>
          </a:ln>
        </p:spPr>
        <p:txBody>
          <a:bodyPr wrap="none" lIns="92075" tIns="46038" rIns="92075" bIns="46038" anchor="ctr"/>
          <a:lstStyle/>
          <a:p>
            <a:endParaRPr lang="en-US"/>
          </a:p>
        </p:txBody>
      </p:sp>
      <p:sp>
        <p:nvSpPr>
          <p:cNvPr id="81925" name="Text Box 5"/>
          <p:cNvSpPr txBox="1">
            <a:spLocks noChangeArrowheads="1"/>
          </p:cNvSpPr>
          <p:nvPr/>
        </p:nvSpPr>
        <p:spPr bwMode="auto">
          <a:xfrm>
            <a:off x="7036588" y="3239213"/>
            <a:ext cx="857250" cy="336550"/>
          </a:xfrm>
          <a:prstGeom prst="rect">
            <a:avLst/>
          </a:prstGeom>
          <a:noFill/>
          <a:ln w="9525">
            <a:noFill/>
            <a:miter lim="800000"/>
            <a:headEnd/>
            <a:tailEnd/>
          </a:ln>
        </p:spPr>
        <p:txBody>
          <a:bodyPr wrap="none" lIns="92075" tIns="46038" rIns="92075" bIns="46038">
            <a:spAutoFit/>
          </a:bodyPr>
          <a:lstStyle/>
          <a:p>
            <a:pPr eaLnBrk="0" hangingPunct="0">
              <a:spcBef>
                <a:spcPct val="20000"/>
              </a:spcBef>
            </a:pPr>
            <a:r>
              <a:rPr lang="en-US" sz="1600" b="1" dirty="0">
                <a:latin typeface="Arial" pitchFamily="34" charset="0"/>
              </a:rPr>
              <a:t>~4 rpm</a:t>
            </a:r>
          </a:p>
        </p:txBody>
      </p:sp>
      <p:sp>
        <p:nvSpPr>
          <p:cNvPr id="81926" name="Line 6"/>
          <p:cNvSpPr>
            <a:spLocks noChangeShapeType="1"/>
          </p:cNvSpPr>
          <p:nvPr/>
        </p:nvSpPr>
        <p:spPr bwMode="auto">
          <a:xfrm flipH="1">
            <a:off x="6562725" y="1377386"/>
            <a:ext cx="1921518" cy="5220263"/>
          </a:xfrm>
          <a:prstGeom prst="line">
            <a:avLst/>
          </a:prstGeom>
          <a:noFill/>
          <a:ln w="9525">
            <a:solidFill>
              <a:schemeClr val="tx1"/>
            </a:solidFill>
            <a:round/>
            <a:headEnd type="triangle" w="med" len="med"/>
            <a:tailEnd type="triangle" w="med" len="med"/>
          </a:ln>
        </p:spPr>
        <p:txBody>
          <a:bodyPr lIns="92075" tIns="46038" rIns="92075" bIns="46038"/>
          <a:lstStyle/>
          <a:p>
            <a:endParaRPr lang="en-US"/>
          </a:p>
        </p:txBody>
      </p:sp>
      <p:sp>
        <p:nvSpPr>
          <p:cNvPr id="81927" name="Text Box 7"/>
          <p:cNvSpPr txBox="1">
            <a:spLocks noChangeArrowheads="1"/>
          </p:cNvSpPr>
          <p:nvPr/>
        </p:nvSpPr>
        <p:spPr bwMode="auto">
          <a:xfrm rot="-4247716">
            <a:off x="7224125" y="4068076"/>
            <a:ext cx="879475" cy="336550"/>
          </a:xfrm>
          <a:prstGeom prst="rect">
            <a:avLst/>
          </a:prstGeom>
          <a:noFill/>
          <a:ln w="9525">
            <a:noFill/>
            <a:miter lim="800000"/>
            <a:headEnd/>
            <a:tailEnd/>
          </a:ln>
        </p:spPr>
        <p:txBody>
          <a:bodyPr wrap="none" lIns="92075" tIns="46038" rIns="92075" bIns="46038">
            <a:spAutoFit/>
          </a:bodyPr>
          <a:lstStyle/>
          <a:p>
            <a:pPr eaLnBrk="0" hangingPunct="0">
              <a:spcBef>
                <a:spcPct val="20000"/>
              </a:spcBef>
            </a:pPr>
            <a:r>
              <a:rPr lang="en-US" sz="1600" b="1" dirty="0">
                <a:latin typeface="Arial" pitchFamily="34" charset="0"/>
              </a:rPr>
              <a:t>~125 m</a:t>
            </a:r>
          </a:p>
        </p:txBody>
      </p:sp>
      <p:sp>
        <p:nvSpPr>
          <p:cNvPr id="81928" name="Text Box 8"/>
          <p:cNvSpPr txBox="1">
            <a:spLocks noChangeArrowheads="1"/>
          </p:cNvSpPr>
          <p:nvPr/>
        </p:nvSpPr>
        <p:spPr bwMode="auto">
          <a:xfrm>
            <a:off x="6015950" y="6362038"/>
            <a:ext cx="479425" cy="244475"/>
          </a:xfrm>
          <a:prstGeom prst="rect">
            <a:avLst/>
          </a:prstGeom>
          <a:noFill/>
          <a:ln w="9525">
            <a:noFill/>
            <a:miter lim="800000"/>
            <a:headEnd/>
            <a:tailEnd/>
          </a:ln>
        </p:spPr>
        <p:txBody>
          <a:bodyPr wrap="none" lIns="92075" tIns="46038" rIns="92075" bIns="46038">
            <a:spAutoFit/>
          </a:bodyPr>
          <a:lstStyle/>
          <a:p>
            <a:pPr eaLnBrk="0" hangingPunct="0">
              <a:spcBef>
                <a:spcPct val="20000"/>
              </a:spcBef>
            </a:pPr>
            <a:r>
              <a:rPr lang="en-US" sz="1000" b="1" dirty="0">
                <a:latin typeface="Arial" pitchFamily="34" charset="0"/>
              </a:rPr>
              <a:t>1.0-g</a:t>
            </a:r>
          </a:p>
        </p:txBody>
      </p:sp>
      <p:pic>
        <p:nvPicPr>
          <p:cNvPr id="81929" name="Picture 9" descr="1969 NASA transit ships linked for AG"/>
          <p:cNvPicPr>
            <a:picLocks noChangeAspect="1" noChangeArrowheads="1"/>
          </p:cNvPicPr>
          <p:nvPr/>
        </p:nvPicPr>
        <p:blipFill>
          <a:blip r:embed="rId4" cstate="print"/>
          <a:srcRect/>
          <a:stretch>
            <a:fillRect/>
          </a:stretch>
        </p:blipFill>
        <p:spPr bwMode="auto">
          <a:xfrm>
            <a:off x="1308794" y="3692328"/>
            <a:ext cx="3171512" cy="2673752"/>
          </a:xfrm>
          <a:prstGeom prst="rect">
            <a:avLst/>
          </a:prstGeom>
          <a:noFill/>
          <a:ln w="9525">
            <a:noFill/>
            <a:miter lim="800000"/>
            <a:headEnd/>
            <a:tailEnd/>
          </a:ln>
        </p:spPr>
      </p:pic>
      <p:pic>
        <p:nvPicPr>
          <p:cNvPr id="81930" name="Picture 10" descr="BNTR"/>
          <p:cNvPicPr>
            <a:picLocks noChangeAspect="1" noChangeArrowheads="1"/>
          </p:cNvPicPr>
          <p:nvPr/>
        </p:nvPicPr>
        <p:blipFill>
          <a:blip r:embed="rId5" cstate="print"/>
          <a:srcRect/>
          <a:stretch>
            <a:fillRect/>
          </a:stretch>
        </p:blipFill>
        <p:spPr bwMode="auto">
          <a:xfrm>
            <a:off x="589344" y="869006"/>
            <a:ext cx="3894828" cy="2626548"/>
          </a:xfrm>
          <a:prstGeom prst="rect">
            <a:avLst/>
          </a:prstGeom>
          <a:noFill/>
          <a:ln w="9525">
            <a:noFill/>
            <a:miter lim="800000"/>
            <a:headEnd/>
            <a:tailEnd/>
          </a:ln>
        </p:spPr>
      </p:pic>
      <p:sp>
        <p:nvSpPr>
          <p:cNvPr id="221195" name="Rectangle 11"/>
          <p:cNvSpPr>
            <a:spLocks noGrp="1" noChangeArrowheads="1"/>
          </p:cNvSpPr>
          <p:nvPr>
            <p:ph type="title"/>
          </p:nvPr>
        </p:nvSpPr>
        <p:spPr>
          <a:xfrm>
            <a:off x="0" y="9206"/>
            <a:ext cx="9143999" cy="707886"/>
          </a:xfrm>
          <a:gradFill>
            <a:gsLst>
              <a:gs pos="0">
                <a:schemeClr val="tx1">
                  <a:lumMod val="20000"/>
                  <a:lumOff val="80000"/>
                </a:schemeClr>
              </a:gs>
              <a:gs pos="100000">
                <a:srgbClr val="FFFFFF"/>
              </a:gs>
            </a:gsLst>
            <a:lin ang="0" scaled="1"/>
          </a:gradFill>
          <a:effectLst/>
        </p:spPr>
        <p:txBody>
          <a:bodyPr wrap="square">
            <a:spAutoFit/>
          </a:bodyPr>
          <a:lstStyle/>
          <a:p>
            <a:pPr>
              <a:defRPr/>
            </a:pPr>
            <a:r>
              <a:rPr lang="en-US" sz="4000" dirty="0">
                <a:solidFill>
                  <a:srgbClr val="C0534E"/>
                </a:solidFill>
                <a:latin typeface="Cambria" pitchFamily="18" charset="0"/>
              </a:rPr>
              <a:t>Artificial Gravity Option</a:t>
            </a:r>
          </a:p>
        </p:txBody>
      </p:sp>
      <p:sp>
        <p:nvSpPr>
          <p:cNvPr id="221196" name="Text Box 12"/>
          <p:cNvSpPr txBox="1">
            <a:spLocks noChangeArrowheads="1"/>
          </p:cNvSpPr>
          <p:nvPr/>
        </p:nvSpPr>
        <p:spPr bwMode="black">
          <a:xfrm>
            <a:off x="1312897" y="6083713"/>
            <a:ext cx="1125886" cy="267766"/>
          </a:xfrm>
          <a:prstGeom prst="rect">
            <a:avLst/>
          </a:prstGeom>
          <a:noFill/>
          <a:ln w="0" cap="rnd">
            <a:solidFill>
              <a:schemeClr val="tx1"/>
            </a:solidFill>
            <a:miter lim="800000"/>
            <a:headEnd/>
            <a:tailEnd/>
          </a:ln>
          <a:effectLst/>
        </p:spPr>
        <p:txBody>
          <a:bodyPr wrap="none">
            <a:spAutoFit/>
          </a:bodyPr>
          <a:lstStyle/>
          <a:p>
            <a:pPr eaLnBrk="0" hangingPunct="0">
              <a:lnSpc>
                <a:spcPct val="95000"/>
              </a:lnSpc>
              <a:spcBef>
                <a:spcPct val="50000"/>
              </a:spcBef>
              <a:defRPr/>
            </a:pPr>
            <a:r>
              <a:rPr lang="en-US" sz="1200" dirty="0">
                <a:solidFill>
                  <a:schemeClr val="bg2"/>
                </a:solidFill>
                <a:effectLst>
                  <a:outerShdw blurRad="38100" dist="38100" dir="2700000" algn="tl">
                    <a:srgbClr val="C0C0C0"/>
                  </a:outerShdw>
                </a:effectLst>
                <a:latin typeface="Helvetica" pitchFamily="34" charset="0"/>
                <a:cs typeface="+mn-cs"/>
              </a:rPr>
              <a:t>1969: NERVA</a:t>
            </a:r>
          </a:p>
        </p:txBody>
      </p:sp>
      <p:sp>
        <p:nvSpPr>
          <p:cNvPr id="221197" name="Text Box 13"/>
          <p:cNvSpPr txBox="1">
            <a:spLocks noChangeArrowheads="1"/>
          </p:cNvSpPr>
          <p:nvPr/>
        </p:nvSpPr>
        <p:spPr bwMode="black">
          <a:xfrm>
            <a:off x="783422" y="1299299"/>
            <a:ext cx="1523174" cy="267766"/>
          </a:xfrm>
          <a:prstGeom prst="rect">
            <a:avLst/>
          </a:prstGeom>
          <a:noFill/>
          <a:ln w="0" cap="rnd">
            <a:solidFill>
              <a:schemeClr val="tx1"/>
            </a:solidFill>
            <a:miter lim="800000"/>
            <a:headEnd/>
            <a:tailEnd/>
          </a:ln>
          <a:effectLst/>
        </p:spPr>
        <p:txBody>
          <a:bodyPr wrap="none">
            <a:spAutoFit/>
          </a:bodyPr>
          <a:lstStyle/>
          <a:p>
            <a:pPr eaLnBrk="0" hangingPunct="0">
              <a:lnSpc>
                <a:spcPct val="95000"/>
              </a:lnSpc>
              <a:spcBef>
                <a:spcPct val="50000"/>
              </a:spcBef>
              <a:defRPr/>
            </a:pPr>
            <a:r>
              <a:rPr lang="en-US" sz="1200" dirty="0">
                <a:solidFill>
                  <a:schemeClr val="bg2"/>
                </a:solidFill>
                <a:effectLst>
                  <a:outerShdw blurRad="38100" dist="38100" dir="2700000" algn="tl">
                    <a:srgbClr val="C0C0C0"/>
                  </a:outerShdw>
                </a:effectLst>
                <a:latin typeface="Helvetica" pitchFamily="34" charset="0"/>
                <a:cs typeface="+mn-cs"/>
              </a:rPr>
              <a:t>1999: Bimodal NTR</a:t>
            </a:r>
          </a:p>
        </p:txBody>
      </p:sp>
      <p:sp>
        <p:nvSpPr>
          <p:cNvPr id="221198" name="Text Box 14"/>
          <p:cNvSpPr txBox="1">
            <a:spLocks noChangeArrowheads="1"/>
          </p:cNvSpPr>
          <p:nvPr/>
        </p:nvSpPr>
        <p:spPr bwMode="black">
          <a:xfrm>
            <a:off x="5660945" y="1339568"/>
            <a:ext cx="919163" cy="265113"/>
          </a:xfrm>
          <a:prstGeom prst="rect">
            <a:avLst/>
          </a:prstGeom>
          <a:noFill/>
          <a:ln w="0" cap="rnd">
            <a:solidFill>
              <a:schemeClr val="tx1"/>
            </a:solidFill>
            <a:miter lim="800000"/>
            <a:headEnd/>
            <a:tailEnd/>
          </a:ln>
          <a:effectLst/>
        </p:spPr>
        <p:txBody>
          <a:bodyPr wrap="none">
            <a:spAutoFit/>
          </a:bodyPr>
          <a:lstStyle/>
          <a:p>
            <a:pPr eaLnBrk="0" hangingPunct="0">
              <a:lnSpc>
                <a:spcPct val="95000"/>
              </a:lnSpc>
              <a:spcBef>
                <a:spcPct val="50000"/>
              </a:spcBef>
              <a:defRPr/>
            </a:pPr>
            <a:r>
              <a:rPr lang="en-US" sz="1200" dirty="0">
                <a:effectLst>
                  <a:outerShdw blurRad="38100" dist="38100" dir="2700000" algn="tl">
                    <a:srgbClr val="C0C0C0"/>
                  </a:outerShdw>
                </a:effectLst>
                <a:latin typeface="Helvetica" pitchFamily="34" charset="0"/>
                <a:cs typeface="+mn-cs"/>
              </a:rPr>
              <a:t>2002: NEP</a:t>
            </a:r>
          </a:p>
        </p:txBody>
      </p:sp>
      <p:pic>
        <p:nvPicPr>
          <p:cNvPr id="16" name="Picture 11" descr="MEATBAL"/>
          <p:cNvPicPr>
            <a:picLocks noChangeAspect="1" noChangeArrowheads="1"/>
          </p:cNvPicPr>
          <p:nvPr/>
        </p:nvPicPr>
        <p:blipFill>
          <a:blip r:embed="rId6"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17" descr="edlu_wo3 Rus 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172" y="2196585"/>
            <a:ext cx="1344682" cy="2844061"/>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3972" name="Text Box 19"/>
          <p:cNvSpPr txBox="1">
            <a:spLocks noChangeArrowheads="1"/>
          </p:cNvSpPr>
          <p:nvPr/>
        </p:nvSpPr>
        <p:spPr bwMode="auto">
          <a:xfrm>
            <a:off x="6221742" y="1833047"/>
            <a:ext cx="19177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SzPct val="100000"/>
            </a:pPr>
            <a:r>
              <a:rPr lang="en-US" sz="1800">
                <a:solidFill>
                  <a:srgbClr val="FFFFFF"/>
                </a:solidFill>
                <a:latin typeface="Helvetica" charset="0"/>
                <a:cs typeface="Times New Roman" charset="0"/>
              </a:rPr>
              <a:t>Aerobic Exercise</a:t>
            </a:r>
          </a:p>
        </p:txBody>
      </p:sp>
      <p:sp>
        <p:nvSpPr>
          <p:cNvPr id="83973" name="Text Box 21"/>
          <p:cNvSpPr txBox="1">
            <a:spLocks noChangeArrowheads="1"/>
          </p:cNvSpPr>
          <p:nvPr/>
        </p:nvSpPr>
        <p:spPr bwMode="auto">
          <a:xfrm>
            <a:off x="609060" y="156647"/>
            <a:ext cx="2829794" cy="49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5720" rIns="45720"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0000"/>
              </a:lnSpc>
              <a:spcBef>
                <a:spcPts val="0"/>
              </a:spcBef>
            </a:pPr>
            <a:r>
              <a:rPr lang="en-US" sz="1800" dirty="0">
                <a:solidFill>
                  <a:schemeClr val="bg1"/>
                </a:solidFill>
                <a:latin typeface="Helvetica" charset="0"/>
              </a:rPr>
              <a:t>Artificial </a:t>
            </a:r>
            <a:r>
              <a:rPr lang="en-US" sz="1800" dirty="0" smtClean="0">
                <a:solidFill>
                  <a:schemeClr val="bg1"/>
                </a:solidFill>
                <a:latin typeface="Helvetica" charset="0"/>
              </a:rPr>
              <a:t>Gravity</a:t>
            </a:r>
          </a:p>
          <a:p>
            <a:pPr algn="r">
              <a:lnSpc>
                <a:spcPct val="70000"/>
              </a:lnSpc>
              <a:spcBef>
                <a:spcPts val="0"/>
              </a:spcBef>
            </a:pPr>
            <a:r>
              <a:rPr lang="en-US" sz="1800" dirty="0" smtClean="0">
                <a:solidFill>
                  <a:schemeClr val="bg1"/>
                </a:solidFill>
                <a:latin typeface="Helvetica" charset="0"/>
              </a:rPr>
              <a:t>(</a:t>
            </a:r>
            <a:r>
              <a:rPr lang="en-US" sz="1800" dirty="0">
                <a:solidFill>
                  <a:schemeClr val="bg1"/>
                </a:solidFill>
                <a:latin typeface="Helvetica" charset="0"/>
              </a:rPr>
              <a:t>Short-Radius Centrifuge)</a:t>
            </a:r>
          </a:p>
        </p:txBody>
      </p:sp>
      <p:pic>
        <p:nvPicPr>
          <p:cNvPr id="83975" name="Picture 24" descr="zentrifugste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3515054" y="156647"/>
            <a:ext cx="21907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18" descr="edlu_wo1 US ergom"/>
          <p:cNvPicPr>
            <a:picLocks noChangeAspect="1" noChangeArrowheads="1"/>
          </p:cNvPicPr>
          <p:nvPr/>
        </p:nvPicPr>
        <p:blipFill>
          <a:blip r:embed="rId5">
            <a:extLst>
              <a:ext uri="{28A0092B-C50C-407E-A947-70E740481C1C}">
                <a14:useLocalDpi xmlns:a14="http://schemas.microsoft.com/office/drawing/2010/main" val="0"/>
              </a:ext>
            </a:extLst>
          </a:blip>
          <a:srcRect l="15434" r="12862" b="8511"/>
          <a:stretch>
            <a:fillRect/>
          </a:stretch>
        </p:blipFill>
        <p:spPr bwMode="auto">
          <a:xfrm>
            <a:off x="5759059" y="2196585"/>
            <a:ext cx="1442170" cy="2779271"/>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83977"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054" y="156647"/>
            <a:ext cx="28321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Picture 2" descr="Aki AR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04315" y="2709347"/>
            <a:ext cx="17224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1" name="Picture 3" descr="ared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5340" y="769919"/>
            <a:ext cx="2651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Text Box 9"/>
          <p:cNvSpPr txBox="1">
            <a:spLocks noChangeArrowheads="1"/>
          </p:cNvSpPr>
          <p:nvPr/>
        </p:nvSpPr>
        <p:spPr bwMode="auto">
          <a:xfrm>
            <a:off x="331257" y="2814360"/>
            <a:ext cx="2695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SzPct val="100000"/>
            </a:pPr>
            <a:r>
              <a:rPr lang="en-US" sz="1800" dirty="0">
                <a:solidFill>
                  <a:schemeClr val="bg1"/>
                </a:solidFill>
                <a:latin typeface="Helvetica" charset="0"/>
                <a:cs typeface="Times New Roman" charset="0"/>
              </a:rPr>
              <a:t>Resistive Exercise</a:t>
            </a:r>
          </a:p>
        </p:txBody>
      </p:sp>
      <p:pic>
        <p:nvPicPr>
          <p:cNvPr id="8398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15054" y="1909247"/>
            <a:ext cx="1873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0" y="5015986"/>
            <a:ext cx="9144000" cy="1816100"/>
          </a:xfrm>
          <a:prstGeom prst="rect">
            <a:avLst/>
          </a:prstGeom>
          <a:solidFill>
            <a:sysClr val="window" lastClr="FFFFFF"/>
          </a:solidFill>
          <a:ln w="25400" cap="flat" cmpd="sng" algn="ctr">
            <a:solidFill>
              <a:sysClr val="windowText" lastClr="000000"/>
            </a:solidFill>
            <a:prstDash val="solid"/>
          </a:ln>
          <a:effectLst/>
        </p:spPr>
        <p:txBody>
          <a:bodyPr wrap="square">
            <a:spAutoFit/>
          </a:bodyPr>
          <a:lstStyle/>
          <a:p>
            <a:pPr algn="ctr" fontAlgn="auto">
              <a:spcBef>
                <a:spcPts val="0"/>
              </a:spcBef>
              <a:spcAft>
                <a:spcPts val="0"/>
              </a:spcAft>
              <a:defRPr/>
            </a:pPr>
            <a:r>
              <a:rPr lang="en-US" sz="1600" kern="0" dirty="0">
                <a:solidFill>
                  <a:prstClr val="black"/>
                </a:solidFill>
                <a:latin typeface="Calibri"/>
              </a:rPr>
              <a:t>For a Mars Mission – based on today’s best practices – </a:t>
            </a:r>
          </a:p>
          <a:p>
            <a:pPr marL="225425" indent="-225425" fontAlgn="auto">
              <a:spcBef>
                <a:spcPts val="0"/>
              </a:spcBef>
              <a:spcAft>
                <a:spcPts val="0"/>
              </a:spcAft>
              <a:defRPr/>
            </a:pPr>
            <a:r>
              <a:rPr lang="en-US" sz="1600" kern="0" dirty="0">
                <a:solidFill>
                  <a:prstClr val="black"/>
                </a:solidFill>
                <a:latin typeface="Calibri"/>
              </a:rPr>
              <a:t>1.  Exercise on ISS is mostly effective (not perfect) on maintaining functionality for a gravity environment.  Crew individual sensitivities need to be better understood.</a:t>
            </a:r>
          </a:p>
          <a:p>
            <a:pPr marL="225425" indent="-225425" fontAlgn="auto">
              <a:spcBef>
                <a:spcPts val="0"/>
              </a:spcBef>
              <a:spcAft>
                <a:spcPts val="0"/>
              </a:spcAft>
              <a:defRPr/>
            </a:pPr>
            <a:r>
              <a:rPr lang="en-US" sz="1600" kern="0" dirty="0">
                <a:solidFill>
                  <a:prstClr val="black"/>
                </a:solidFill>
                <a:latin typeface="Calibri"/>
              </a:rPr>
              <a:t>2. Exercise will be essential for a long duration micro-gravity mission</a:t>
            </a:r>
          </a:p>
          <a:p>
            <a:pPr marL="225425" indent="-225425" fontAlgn="auto">
              <a:spcBef>
                <a:spcPts val="0"/>
              </a:spcBef>
              <a:spcAft>
                <a:spcPts val="0"/>
              </a:spcAft>
              <a:defRPr/>
            </a:pPr>
            <a:r>
              <a:rPr lang="en-US" sz="1600" kern="0" dirty="0">
                <a:solidFill>
                  <a:prstClr val="black"/>
                </a:solidFill>
                <a:latin typeface="Calibri"/>
              </a:rPr>
              <a:t>3. Reduced mass hardware is needed</a:t>
            </a:r>
          </a:p>
          <a:p>
            <a:pPr marL="225425" indent="-225425" fontAlgn="auto">
              <a:spcBef>
                <a:spcPts val="0"/>
              </a:spcBef>
              <a:spcAft>
                <a:spcPts val="0"/>
              </a:spcAft>
              <a:defRPr/>
            </a:pPr>
            <a:r>
              <a:rPr lang="en-US" sz="1600" kern="0" dirty="0">
                <a:solidFill>
                  <a:prstClr val="black"/>
                </a:solidFill>
                <a:latin typeface="Calibri"/>
              </a:rPr>
              <a:t>4. If bone/muscle/aerobic capacity is not maintained the crew will have limited functionality on a planetary/gravity environment and will affect long term health</a:t>
            </a:r>
          </a:p>
        </p:txBody>
      </p:sp>
    </p:spTree>
    <p:extLst>
      <p:ext uri="{BB962C8B-B14F-4D97-AF65-F5344CB8AC3E}">
        <p14:creationId xmlns:p14="http://schemas.microsoft.com/office/powerpoint/2010/main" val="8481359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0" y="0"/>
            <a:ext cx="9144000" cy="671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pic>
        <p:nvPicPr>
          <p:cNvPr id="224258" name="Picture 2" descr="Step on Mars w duststorm PRawlings SciAm Mar00"/>
          <p:cNvPicPr>
            <a:picLocks noChangeAspect="1" noChangeArrowheads="1"/>
          </p:cNvPicPr>
          <p:nvPr/>
        </p:nvPicPr>
        <p:blipFill>
          <a:blip r:embed="rId3" cstate="print"/>
          <a:srcRect/>
          <a:stretch>
            <a:fillRect/>
          </a:stretch>
        </p:blipFill>
        <p:spPr bwMode="auto">
          <a:xfrm>
            <a:off x="489825" y="666463"/>
            <a:ext cx="8174038" cy="4471987"/>
          </a:xfrm>
          <a:prstGeom prst="rect">
            <a:avLst/>
          </a:prstGeom>
          <a:noFill/>
          <a:ln w="9525">
            <a:solidFill>
              <a:srgbClr val="FFFF00"/>
            </a:solidFill>
            <a:miter lim="800000"/>
            <a:headEnd/>
            <a:tailEnd/>
          </a:ln>
          <a:effectLst>
            <a:outerShdw dist="35921" dir="2700000" algn="ctr" rotWithShape="0">
              <a:srgbClr val="808080"/>
            </a:outerShdw>
          </a:effectLst>
        </p:spPr>
      </p:pic>
      <p:sp>
        <p:nvSpPr>
          <p:cNvPr id="98307" name="Rectangle 3"/>
          <p:cNvSpPr>
            <a:spLocks noGrp="1" noChangeArrowheads="1"/>
          </p:cNvSpPr>
          <p:nvPr>
            <p:ph type="title"/>
          </p:nvPr>
        </p:nvSpPr>
        <p:spPr>
          <a:xfrm>
            <a:off x="1003300" y="10207"/>
            <a:ext cx="7673975" cy="707886"/>
          </a:xfrm>
        </p:spPr>
        <p:txBody>
          <a:bodyPr anchorCtr="1">
            <a:spAutoFit/>
          </a:bodyPr>
          <a:lstStyle/>
          <a:p>
            <a:pPr algn="l"/>
            <a:r>
              <a:rPr lang="en-US" sz="4000" dirty="0">
                <a:solidFill>
                  <a:srgbClr val="FFDC45"/>
                </a:solidFill>
                <a:effectLst>
                  <a:outerShdw blurRad="38100" dist="38100" dir="2700000" algn="tl">
                    <a:srgbClr val="000000">
                      <a:alpha val="43137"/>
                    </a:srgbClr>
                  </a:outerShdw>
                </a:effectLst>
                <a:latin typeface="Cambria" pitchFamily="18" charset="0"/>
              </a:rPr>
              <a:t>Environmental Hazards</a:t>
            </a:r>
          </a:p>
        </p:txBody>
      </p:sp>
      <p:pic>
        <p:nvPicPr>
          <p:cNvPr id="98308" name="Picture 9" descr="Mars 2001 dust storm"/>
          <p:cNvPicPr>
            <a:picLocks noChangeAspect="1" noChangeArrowheads="1"/>
          </p:cNvPicPr>
          <p:nvPr/>
        </p:nvPicPr>
        <p:blipFill>
          <a:blip r:embed="rId4" cstate="print"/>
          <a:srcRect/>
          <a:stretch>
            <a:fillRect/>
          </a:stretch>
        </p:blipFill>
        <p:spPr bwMode="auto">
          <a:xfrm>
            <a:off x="599163" y="4548700"/>
            <a:ext cx="4014787" cy="2278063"/>
          </a:xfrm>
          <a:prstGeom prst="rect">
            <a:avLst/>
          </a:prstGeom>
          <a:noFill/>
          <a:ln w="0">
            <a:solidFill>
              <a:schemeClr val="bg2"/>
            </a:solidFill>
            <a:miter lim="800000"/>
            <a:headEnd/>
            <a:tailEnd/>
          </a:ln>
        </p:spPr>
      </p:pic>
      <p:sp>
        <p:nvSpPr>
          <p:cNvPr id="90116" name="AutoShape 4"/>
          <p:cNvSpPr>
            <a:spLocks noGrp="1" noChangeArrowheads="1"/>
          </p:cNvSpPr>
          <p:nvPr>
            <p:ph type="body" idx="1"/>
          </p:nvPr>
        </p:nvSpPr>
        <p:spPr bwMode="ltGray">
          <a:xfrm>
            <a:off x="4676172" y="4168038"/>
            <a:ext cx="4187503" cy="2649457"/>
          </a:xfrm>
          <a:prstGeom prst="roundRect">
            <a:avLst>
              <a:gd name="adj" fmla="val 6681"/>
            </a:avLst>
          </a:prstGeom>
          <a:solidFill>
            <a:srgbClr val="2D66B3">
              <a:alpha val="50195"/>
            </a:srgbClr>
          </a:solidFill>
          <a:ln>
            <a:solidFill>
              <a:schemeClr val="bg2"/>
            </a:solidFill>
            <a:round/>
            <a:headEnd/>
            <a:tailEnd/>
          </a:ln>
          <a:effectLst>
            <a:outerShdw blurRad="50800" dist="38100" dir="2700000" algn="tl" rotWithShape="0">
              <a:prstClr val="black">
                <a:alpha val="40000"/>
              </a:prstClr>
            </a:outerShdw>
          </a:effectLst>
        </p:spPr>
        <p:txBody>
          <a:bodyPr vert="horz" wrap="square" lIns="92075" tIns="46038" rIns="92075" bIns="46038" numCol="1" anchor="t" anchorCtr="0" compatLnSpc="1">
            <a:prstTxWarp prst="textNoShape">
              <a:avLst/>
            </a:prstTxWarp>
          </a:bodyPr>
          <a:lstStyle/>
          <a:p>
            <a:pPr>
              <a:spcBef>
                <a:spcPts val="0"/>
              </a:spcBef>
              <a:defRPr/>
            </a:pPr>
            <a:r>
              <a:rPr lang="en-US" dirty="0">
                <a:solidFill>
                  <a:srgbClr val="FFDC45"/>
                </a:solidFill>
                <a:effectLst>
                  <a:outerShdw blurRad="38100" dist="38100" dir="2700000" algn="tl">
                    <a:srgbClr val="000000">
                      <a:alpha val="43137"/>
                    </a:srgbClr>
                  </a:outerShdw>
                </a:effectLst>
                <a:latin typeface="Helvetica" pitchFamily="34" charset="0"/>
              </a:rPr>
              <a:t>Dust</a:t>
            </a:r>
          </a:p>
          <a:p>
            <a:pPr lvl="1">
              <a:spcBef>
                <a:spcPts val="0"/>
              </a:spcBef>
              <a:defRPr/>
            </a:pPr>
            <a:r>
              <a:rPr lang="en-US" sz="2000" dirty="0">
                <a:solidFill>
                  <a:srgbClr val="FFDC45"/>
                </a:solidFill>
                <a:effectLst>
                  <a:outerShdw blurRad="38100" dist="38100" dir="2700000" algn="tl">
                    <a:srgbClr val="000000">
                      <a:alpha val="43137"/>
                    </a:srgbClr>
                  </a:outerShdw>
                </a:effectLst>
                <a:latin typeface="Helvetica" pitchFamily="34" charset="0"/>
              </a:rPr>
              <a:t>Mechanical impacts</a:t>
            </a:r>
          </a:p>
          <a:p>
            <a:pPr lvl="1">
              <a:spcBef>
                <a:spcPts val="0"/>
              </a:spcBef>
              <a:defRPr/>
            </a:pPr>
            <a:r>
              <a:rPr lang="en-US" sz="2000" dirty="0">
                <a:solidFill>
                  <a:srgbClr val="FFDC45"/>
                </a:solidFill>
                <a:effectLst>
                  <a:outerShdw blurRad="38100" dist="38100" dir="2700000" algn="tl">
                    <a:srgbClr val="000000">
                      <a:alpha val="43137"/>
                    </a:srgbClr>
                  </a:outerShdw>
                </a:effectLst>
                <a:latin typeface="Helvetica" pitchFamily="34" charset="0"/>
              </a:rPr>
              <a:t>Medical risk if inhaled</a:t>
            </a:r>
          </a:p>
          <a:p>
            <a:pPr>
              <a:spcBef>
                <a:spcPts val="0"/>
              </a:spcBef>
              <a:defRPr/>
            </a:pPr>
            <a:r>
              <a:rPr lang="en-US" dirty="0">
                <a:solidFill>
                  <a:srgbClr val="FFDC45"/>
                </a:solidFill>
                <a:effectLst>
                  <a:outerShdw blurRad="38100" dist="38100" dir="2700000" algn="tl">
                    <a:srgbClr val="000000">
                      <a:alpha val="43137"/>
                    </a:srgbClr>
                  </a:outerShdw>
                </a:effectLst>
                <a:latin typeface="Helvetica" pitchFamily="34" charset="0"/>
              </a:rPr>
              <a:t>Biohazards</a:t>
            </a:r>
          </a:p>
          <a:p>
            <a:pPr lvl="1">
              <a:spcBef>
                <a:spcPts val="0"/>
              </a:spcBef>
              <a:defRPr/>
            </a:pPr>
            <a:r>
              <a:rPr lang="en-US" sz="2000" dirty="0">
                <a:solidFill>
                  <a:srgbClr val="FFDC45"/>
                </a:solidFill>
                <a:effectLst>
                  <a:outerShdw blurRad="38100" dist="38100" dir="2700000" algn="tl">
                    <a:srgbClr val="000000">
                      <a:alpha val="43137"/>
                    </a:srgbClr>
                  </a:outerShdw>
                </a:effectLst>
                <a:latin typeface="Helvetica" pitchFamily="34" charset="0"/>
              </a:rPr>
              <a:t>Possible threat to crew (maybe not)</a:t>
            </a:r>
          </a:p>
          <a:p>
            <a:pPr lvl="1">
              <a:spcBef>
                <a:spcPts val="0"/>
              </a:spcBef>
              <a:defRPr/>
            </a:pPr>
            <a:r>
              <a:rPr lang="en-US" sz="2000" dirty="0">
                <a:solidFill>
                  <a:srgbClr val="FFDC45"/>
                </a:solidFill>
                <a:effectLst>
                  <a:outerShdw blurRad="38100" dist="38100" dir="2700000" algn="tl">
                    <a:srgbClr val="000000">
                      <a:alpha val="43137"/>
                    </a:srgbClr>
                  </a:outerShdw>
                </a:effectLst>
                <a:latin typeface="Helvetica" pitchFamily="34" charset="0"/>
              </a:rPr>
              <a:t>Planetary protection issues (Mars as well as Earth)</a:t>
            </a:r>
            <a:endParaRPr lang="en-US" sz="2000" dirty="0">
              <a:solidFill>
                <a:schemeClr val="tx2"/>
              </a:solidFill>
              <a:effectLst>
                <a:outerShdw blurRad="38100" dist="38100" dir="2700000" algn="tl">
                  <a:srgbClr val="000000">
                    <a:alpha val="43137"/>
                  </a:srgbClr>
                </a:outerShdw>
              </a:effectLst>
              <a:latin typeface="Helvetica" pitchFamily="34" charset="0"/>
            </a:endParaRPr>
          </a:p>
        </p:txBody>
      </p:sp>
      <p:pic>
        <p:nvPicPr>
          <p:cNvPr id="6" name="Picture 2" descr="nuclear radiation from planetary surface"/>
          <p:cNvPicPr>
            <a:picLocks noChangeAspect="1" noChangeArrowheads="1"/>
          </p:cNvPicPr>
          <p:nvPr/>
        </p:nvPicPr>
        <p:blipFill>
          <a:blip r:embed="rId5" cstate="print"/>
          <a:srcRect/>
          <a:stretch>
            <a:fillRect/>
          </a:stretch>
        </p:blipFill>
        <p:spPr bwMode="auto">
          <a:xfrm>
            <a:off x="5408246" y="1136845"/>
            <a:ext cx="3453790" cy="2763032"/>
          </a:xfrm>
          <a:prstGeom prst="rect">
            <a:avLst/>
          </a:prstGeom>
          <a:noFill/>
          <a:ln w="9525">
            <a:noFill/>
            <a:miter lim="800000"/>
            <a:headEnd/>
            <a:tailEnd/>
          </a:ln>
        </p:spPr>
      </p:pic>
      <p:pic>
        <p:nvPicPr>
          <p:cNvPr id="8" name="Picture 11" descr="MEATBAL"/>
          <p:cNvPicPr>
            <a:picLocks noChangeAspect="1" noChangeArrowheads="1"/>
          </p:cNvPicPr>
          <p:nvPr/>
        </p:nvPicPr>
        <p:blipFill>
          <a:blip r:embed="rId6"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pic>
        <p:nvPicPr>
          <p:cNvPr id="11" name="Picture 1026" descr="inflatable hab hookup jfa"/>
          <p:cNvPicPr>
            <a:picLocks noChangeAspect="1" noChangeArrowheads="1"/>
          </p:cNvPicPr>
          <p:nvPr/>
        </p:nvPicPr>
        <p:blipFill>
          <a:blip r:embed="rId3" cstate="print"/>
          <a:srcRect/>
          <a:stretch>
            <a:fillRect/>
          </a:stretch>
        </p:blipFill>
        <p:spPr bwMode="auto">
          <a:xfrm>
            <a:off x="4436818" y="0"/>
            <a:ext cx="4707182" cy="3556373"/>
          </a:xfrm>
          <a:prstGeom prst="rect">
            <a:avLst/>
          </a:prstGeom>
          <a:noFill/>
          <a:ln w="9525">
            <a:noFill/>
            <a:miter lim="800000"/>
            <a:headEnd/>
            <a:tailEnd/>
          </a:ln>
        </p:spPr>
      </p:pic>
      <p:pic>
        <p:nvPicPr>
          <p:cNvPr id="8"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pic>
        <p:nvPicPr>
          <p:cNvPr id="101378" name="Picture 2" descr="base camp jfa"/>
          <p:cNvPicPr>
            <a:picLocks noChangeAspect="1" noChangeArrowheads="1"/>
          </p:cNvPicPr>
          <p:nvPr/>
        </p:nvPicPr>
        <p:blipFill>
          <a:blip r:embed="rId5" cstate="print"/>
          <a:srcRect/>
          <a:stretch>
            <a:fillRect/>
          </a:stretch>
        </p:blipFill>
        <p:spPr bwMode="auto">
          <a:xfrm>
            <a:off x="0" y="0"/>
            <a:ext cx="4834101" cy="3619701"/>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12" name="Picture 11" descr="martian-gallery11.jpg"/>
          <p:cNvPicPr>
            <a:picLocks noChangeAspect="1"/>
          </p:cNvPicPr>
          <p:nvPr/>
        </p:nvPicPr>
        <p:blipFill rotWithShape="1">
          <a:blip r:embed="rId6">
            <a:extLst>
              <a:ext uri="{28A0092B-C50C-407E-A947-70E740481C1C}">
                <a14:useLocalDpi xmlns:a14="http://schemas.microsoft.com/office/drawing/2010/main" val="0"/>
              </a:ext>
            </a:extLst>
          </a:blip>
          <a:srcRect l="13514" r="16482"/>
          <a:stretch/>
        </p:blipFill>
        <p:spPr>
          <a:xfrm>
            <a:off x="4910328" y="3570481"/>
            <a:ext cx="4261104" cy="3274944"/>
          </a:xfrm>
          <a:prstGeom prst="rect">
            <a:avLst/>
          </a:prstGeom>
        </p:spPr>
      </p:pic>
      <p:pic>
        <p:nvPicPr>
          <p:cNvPr id="10" name="Picture 1026" descr="Salute jfa"/>
          <p:cNvPicPr>
            <a:picLocks noChangeAspect="1" noChangeArrowheads="1"/>
          </p:cNvPicPr>
          <p:nvPr/>
        </p:nvPicPr>
        <p:blipFill>
          <a:blip r:embed="rId7" cstate="print"/>
          <a:srcRect/>
          <a:stretch>
            <a:fillRect/>
          </a:stretch>
        </p:blipFill>
        <p:spPr bwMode="auto">
          <a:xfrm>
            <a:off x="-14052" y="3183038"/>
            <a:ext cx="4907480" cy="3674962"/>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0" y="11575"/>
            <a:ext cx="9144000" cy="671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pic>
        <p:nvPicPr>
          <p:cNvPr id="330754" name="Picture 2" descr="DistShor"/>
          <p:cNvPicPr>
            <a:picLocks noChangeAspect="1" noChangeArrowheads="1"/>
          </p:cNvPicPr>
          <p:nvPr/>
        </p:nvPicPr>
        <p:blipFill>
          <a:blip r:embed="rId3" cstate="print"/>
          <a:srcRect/>
          <a:stretch>
            <a:fillRect/>
          </a:stretch>
        </p:blipFill>
        <p:spPr bwMode="auto">
          <a:xfrm>
            <a:off x="-2901" y="694481"/>
            <a:ext cx="9146901" cy="6163519"/>
          </a:xfrm>
          <a:prstGeom prst="rect">
            <a:avLst/>
          </a:prstGeom>
          <a:noFill/>
          <a:ln w="9525">
            <a:solidFill>
              <a:srgbClr val="FF9933"/>
            </a:solidFill>
            <a:miter lim="800000"/>
            <a:headEnd/>
            <a:tailEnd/>
          </a:ln>
          <a:effectLst>
            <a:outerShdw dist="35921" dir="2700000" algn="ctr" rotWithShape="0">
              <a:schemeClr val="tx1"/>
            </a:outerShdw>
          </a:effectLst>
        </p:spPr>
      </p:pic>
      <p:sp>
        <p:nvSpPr>
          <p:cNvPr id="87043" name="Line 3"/>
          <p:cNvSpPr>
            <a:spLocks noChangeShapeType="1"/>
          </p:cNvSpPr>
          <p:nvPr/>
        </p:nvSpPr>
        <p:spPr bwMode="auto">
          <a:xfrm flipH="1">
            <a:off x="1093788" y="1103325"/>
            <a:ext cx="0" cy="642938"/>
          </a:xfrm>
          <a:prstGeom prst="line">
            <a:avLst/>
          </a:prstGeom>
          <a:noFill/>
          <a:ln w="28575">
            <a:solidFill>
              <a:srgbClr val="FFFFCC"/>
            </a:solidFill>
            <a:round/>
            <a:headEnd/>
            <a:tailEnd/>
          </a:ln>
        </p:spPr>
        <p:txBody>
          <a:bodyPr/>
          <a:lstStyle/>
          <a:p>
            <a:endParaRPr lang="en-US"/>
          </a:p>
        </p:txBody>
      </p:sp>
      <p:sp>
        <p:nvSpPr>
          <p:cNvPr id="87044" name="Line 4"/>
          <p:cNvSpPr>
            <a:spLocks noChangeShapeType="1"/>
          </p:cNvSpPr>
          <p:nvPr/>
        </p:nvSpPr>
        <p:spPr bwMode="auto">
          <a:xfrm>
            <a:off x="3141663" y="1103325"/>
            <a:ext cx="0" cy="550863"/>
          </a:xfrm>
          <a:prstGeom prst="line">
            <a:avLst/>
          </a:prstGeom>
          <a:noFill/>
          <a:ln w="28575">
            <a:solidFill>
              <a:srgbClr val="FFFFCC"/>
            </a:solidFill>
            <a:round/>
            <a:headEnd/>
            <a:tailEnd/>
          </a:ln>
        </p:spPr>
        <p:txBody>
          <a:bodyPr/>
          <a:lstStyle/>
          <a:p>
            <a:endParaRPr lang="en-US"/>
          </a:p>
        </p:txBody>
      </p:sp>
      <p:sp>
        <p:nvSpPr>
          <p:cNvPr id="330757" name="Text Box 5"/>
          <p:cNvSpPr txBox="1">
            <a:spLocks noChangeArrowheads="1"/>
          </p:cNvSpPr>
          <p:nvPr/>
        </p:nvSpPr>
        <p:spPr bwMode="auto">
          <a:xfrm>
            <a:off x="1349375" y="954700"/>
            <a:ext cx="1112838" cy="274638"/>
          </a:xfrm>
          <a:prstGeom prst="rect">
            <a:avLst/>
          </a:prstGeom>
          <a:noFill/>
          <a:ln w="9525">
            <a:noFill/>
            <a:miter lim="800000"/>
            <a:headEnd/>
            <a:tailEnd/>
          </a:ln>
          <a:effectLst/>
        </p:spPr>
        <p:txBody>
          <a:bodyPr wrap="none">
            <a:spAutoFit/>
          </a:bodyPr>
          <a:lstStyle/>
          <a:p>
            <a:pPr>
              <a:defRPr/>
            </a:pPr>
            <a:r>
              <a:rPr lang="en-US" sz="1200" dirty="0">
                <a:solidFill>
                  <a:srgbClr val="FFFFCC"/>
                </a:solidFill>
                <a:effectLst>
                  <a:outerShdw blurRad="38100" dist="38100" dir="2700000" algn="tl">
                    <a:srgbClr val="000000">
                      <a:alpha val="43137"/>
                    </a:srgbClr>
                  </a:outerShdw>
                </a:effectLst>
                <a:latin typeface="Arial" charset="0"/>
                <a:cs typeface="+mn-cs"/>
              </a:rPr>
              <a:t>approx 500 m</a:t>
            </a:r>
          </a:p>
        </p:txBody>
      </p:sp>
      <p:sp>
        <p:nvSpPr>
          <p:cNvPr id="87046" name="AutoShape 6"/>
          <p:cNvSpPr>
            <a:spLocks noChangeArrowheads="1"/>
          </p:cNvSpPr>
          <p:nvPr/>
        </p:nvSpPr>
        <p:spPr bwMode="auto">
          <a:xfrm>
            <a:off x="1447800" y="1446825"/>
            <a:ext cx="1219200" cy="457200"/>
          </a:xfrm>
          <a:prstGeom prst="wedgeRectCallout">
            <a:avLst>
              <a:gd name="adj1" fmla="val -64194"/>
              <a:gd name="adj2" fmla="val 52778"/>
            </a:avLst>
          </a:prstGeom>
          <a:noFill/>
          <a:ln w="9525">
            <a:solidFill>
              <a:srgbClr val="FFFFCC"/>
            </a:solidFill>
            <a:miter lim="800000"/>
            <a:headEnd/>
            <a:tailEnd/>
          </a:ln>
        </p:spPr>
        <p:txBody>
          <a:bodyPr/>
          <a:lstStyle/>
          <a:p>
            <a:pPr algn="ctr"/>
            <a:r>
              <a:rPr lang="en-US" sz="1800" dirty="0">
                <a:solidFill>
                  <a:schemeClr val="bg1"/>
                </a:solidFill>
                <a:effectLst>
                  <a:outerShdw blurRad="38100" dist="38100" dir="2700000" algn="tl">
                    <a:srgbClr val="000000">
                      <a:alpha val="43137"/>
                    </a:srgbClr>
                  </a:outerShdw>
                </a:effectLst>
                <a:latin typeface="Arial" pitchFamily="34" charset="0"/>
              </a:rPr>
              <a:t>Habitat</a:t>
            </a:r>
          </a:p>
        </p:txBody>
      </p:sp>
      <p:sp>
        <p:nvSpPr>
          <p:cNvPr id="87047" name="AutoShape 7"/>
          <p:cNvSpPr>
            <a:spLocks noChangeArrowheads="1"/>
          </p:cNvSpPr>
          <p:nvPr/>
        </p:nvSpPr>
        <p:spPr bwMode="auto">
          <a:xfrm>
            <a:off x="3276600" y="994450"/>
            <a:ext cx="2192338" cy="461963"/>
          </a:xfrm>
          <a:prstGeom prst="wedgeRectCallout">
            <a:avLst>
              <a:gd name="adj1" fmla="val -50144"/>
              <a:gd name="adj2" fmla="val 104639"/>
            </a:avLst>
          </a:prstGeom>
          <a:noFill/>
          <a:ln w="9525">
            <a:solidFill>
              <a:srgbClr val="FFFFCC"/>
            </a:solidFill>
            <a:miter lim="800000"/>
            <a:headEnd/>
            <a:tailEnd/>
          </a:ln>
        </p:spPr>
        <p:txBody>
          <a:bodyPr/>
          <a:lstStyle/>
          <a:p>
            <a:pPr algn="ctr"/>
            <a:r>
              <a:rPr lang="en-US" sz="1800" dirty="0">
                <a:solidFill>
                  <a:schemeClr val="bg1"/>
                </a:solidFill>
                <a:effectLst>
                  <a:outerShdw blurRad="38100" dist="38100" dir="2700000" algn="tl">
                    <a:srgbClr val="000000">
                      <a:alpha val="43137"/>
                    </a:srgbClr>
                  </a:outerShdw>
                </a:effectLst>
                <a:latin typeface="Arial" pitchFamily="34" charset="0"/>
              </a:rPr>
              <a:t>Ascent vehicle</a:t>
            </a:r>
          </a:p>
        </p:txBody>
      </p:sp>
      <p:sp>
        <p:nvSpPr>
          <p:cNvPr id="87048" name="Line 8"/>
          <p:cNvSpPr>
            <a:spLocks noChangeShapeType="1"/>
          </p:cNvSpPr>
          <p:nvPr/>
        </p:nvSpPr>
        <p:spPr bwMode="auto">
          <a:xfrm>
            <a:off x="1177925" y="1365863"/>
            <a:ext cx="1879600" cy="0"/>
          </a:xfrm>
          <a:prstGeom prst="line">
            <a:avLst/>
          </a:prstGeom>
          <a:noFill/>
          <a:ln w="9525">
            <a:solidFill>
              <a:srgbClr val="FFFFCC"/>
            </a:solidFill>
            <a:round/>
            <a:headEnd type="triangle" w="med" len="med"/>
            <a:tailEnd type="triangle" w="med" len="med"/>
          </a:ln>
        </p:spPr>
        <p:txBody>
          <a:bodyPr/>
          <a:lstStyle/>
          <a:p>
            <a:endParaRPr lang="en-US"/>
          </a:p>
        </p:txBody>
      </p:sp>
      <p:sp>
        <p:nvSpPr>
          <p:cNvPr id="330762" name="Rectangle 10"/>
          <p:cNvSpPr>
            <a:spLocks noChangeArrowheads="1"/>
          </p:cNvSpPr>
          <p:nvPr/>
        </p:nvSpPr>
        <p:spPr bwMode="auto">
          <a:xfrm>
            <a:off x="152400" y="22964"/>
            <a:ext cx="8763000" cy="707886"/>
          </a:xfrm>
          <a:prstGeom prst="rect">
            <a:avLst/>
          </a:prstGeom>
          <a:noFill/>
          <a:ln w="9525">
            <a:noFill/>
            <a:miter lim="800000"/>
            <a:headEnd/>
            <a:tailEnd/>
          </a:ln>
          <a:effectLst>
            <a:outerShdw dist="17961" dir="2700000" algn="ctr" rotWithShape="0">
              <a:schemeClr val="tx1"/>
            </a:outerShdw>
          </a:effectLst>
        </p:spPr>
        <p:txBody>
          <a:bodyPr anchor="ctr">
            <a:spAutoFit/>
          </a:bodyPr>
          <a:lstStyle/>
          <a:p>
            <a:pPr algn="ctr" eaLnBrk="0" hangingPunct="0">
              <a:defRPr/>
            </a:pPr>
            <a:r>
              <a:rPr lang="en-US" sz="4000" dirty="0">
                <a:solidFill>
                  <a:schemeClr val="bg2"/>
                </a:solidFill>
                <a:latin typeface="Cambria" pitchFamily="18" charset="0"/>
                <a:cs typeface="+mn-cs"/>
              </a:rPr>
              <a:t>Surface Architecture and Activities</a:t>
            </a:r>
          </a:p>
        </p:txBody>
      </p:sp>
      <p:pic>
        <p:nvPicPr>
          <p:cNvPr id="12"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pic>
        <p:nvPicPr>
          <p:cNvPr id="15" name="Picture 2" descr="Mars astronaut sample collection at pole JF&amp;A nlt 2002-09"/>
          <p:cNvPicPr>
            <a:picLocks noChangeAspect="1" noChangeArrowheads="1"/>
          </p:cNvPicPr>
          <p:nvPr/>
        </p:nvPicPr>
        <p:blipFill>
          <a:blip r:embed="rId5" cstate="print"/>
          <a:srcRect/>
          <a:stretch>
            <a:fillRect/>
          </a:stretch>
        </p:blipFill>
        <p:spPr bwMode="auto">
          <a:xfrm>
            <a:off x="150471" y="5612591"/>
            <a:ext cx="1557157" cy="1245409"/>
          </a:xfrm>
          <a:prstGeom prst="rect">
            <a:avLst/>
          </a:prstGeom>
          <a:noFill/>
          <a:ln w="9525">
            <a:solidFill>
              <a:schemeClr val="tx1"/>
            </a:solidFill>
            <a:miter lim="800000"/>
            <a:headEnd/>
            <a:tailEnd/>
          </a:ln>
          <a:effectLst>
            <a:outerShdw dist="35921" dir="2700000" algn="ctr" rotWithShape="0">
              <a:schemeClr val="tx1"/>
            </a:outerShdw>
          </a:effectLst>
        </p:spPr>
      </p:pic>
      <p:pic>
        <p:nvPicPr>
          <p:cNvPr id="16" name="Picture 3" descr="Mars astronaut sample collection JF&amp;A nlt 2002-09"/>
          <p:cNvPicPr>
            <a:picLocks noChangeAspect="1" noChangeArrowheads="1"/>
          </p:cNvPicPr>
          <p:nvPr/>
        </p:nvPicPr>
        <p:blipFill>
          <a:blip r:embed="rId6" cstate="print"/>
          <a:srcRect/>
          <a:stretch>
            <a:fillRect/>
          </a:stretch>
        </p:blipFill>
        <p:spPr bwMode="auto">
          <a:xfrm>
            <a:off x="1878957" y="5277897"/>
            <a:ext cx="1974931" cy="1580103"/>
          </a:xfrm>
          <a:prstGeom prst="rect">
            <a:avLst/>
          </a:prstGeom>
          <a:noFill/>
          <a:ln w="9525">
            <a:solidFill>
              <a:schemeClr val="tx1"/>
            </a:solidFill>
            <a:miter lim="800000"/>
            <a:headEnd/>
            <a:tailEnd/>
          </a:ln>
          <a:effectLst>
            <a:outerShdw dist="35921" dir="2700000" algn="ctr" rotWithShape="0">
              <a:schemeClr val="tx1"/>
            </a:outerShdw>
          </a:effectLst>
        </p:spPr>
      </p:pic>
      <p:pic>
        <p:nvPicPr>
          <p:cNvPr id="17" name="Picture 4" descr="Mars astronaut sample rock analysis JF&amp;A nlt 2002-09"/>
          <p:cNvPicPr>
            <a:picLocks noChangeAspect="1" noChangeArrowheads="1"/>
          </p:cNvPicPr>
          <p:nvPr/>
        </p:nvPicPr>
        <p:blipFill>
          <a:blip r:embed="rId7" cstate="print"/>
          <a:srcRect/>
          <a:stretch>
            <a:fillRect/>
          </a:stretch>
        </p:blipFill>
        <p:spPr bwMode="auto">
          <a:xfrm>
            <a:off x="0" y="4236232"/>
            <a:ext cx="1443219" cy="1154417"/>
          </a:xfrm>
          <a:prstGeom prst="rect">
            <a:avLst/>
          </a:prstGeom>
          <a:noFill/>
          <a:ln w="9525">
            <a:solidFill>
              <a:schemeClr val="tx1"/>
            </a:solidFill>
            <a:miter lim="800000"/>
            <a:headEnd/>
            <a:tailEnd/>
          </a:ln>
          <a:effectLst>
            <a:outerShdw dist="35921" dir="2700000" algn="ctr" rotWithShape="0">
              <a:schemeClr val="tx1"/>
            </a:outerShdw>
          </a:effectLst>
        </p:spPr>
      </p:pic>
      <p:pic>
        <p:nvPicPr>
          <p:cNvPr id="18" name="Picture 5" descr="Mars astronaut sample analysis JF&amp;A nlt 2002-09"/>
          <p:cNvPicPr>
            <a:picLocks noChangeAspect="1" noChangeArrowheads="1"/>
          </p:cNvPicPr>
          <p:nvPr/>
        </p:nvPicPr>
        <p:blipFill>
          <a:blip r:embed="rId8" cstate="print"/>
          <a:srcRect/>
          <a:stretch>
            <a:fillRect/>
          </a:stretch>
        </p:blipFill>
        <p:spPr bwMode="auto">
          <a:xfrm>
            <a:off x="1938759" y="3831663"/>
            <a:ext cx="1519178" cy="1215342"/>
          </a:xfrm>
          <a:prstGeom prst="rect">
            <a:avLst/>
          </a:prstGeom>
          <a:noFill/>
          <a:ln w="9525">
            <a:solidFill>
              <a:schemeClr val="tx1"/>
            </a:solidFill>
            <a:miter lim="800000"/>
            <a:headEnd/>
            <a:tailEnd/>
          </a:ln>
          <a:effectLst>
            <a:outerShdw dist="35921" dir="2700000" algn="ctr" rotWithShape="0">
              <a:schemeClr val="tx1"/>
            </a:outerShdw>
          </a:effectLst>
        </p:spPr>
      </p:pic>
      <p:pic>
        <p:nvPicPr>
          <p:cNvPr id="19" name="Picture 6" descr="Mars astronaut sample drill JF&amp;A nlt 2002-09"/>
          <p:cNvPicPr>
            <a:picLocks noChangeAspect="1" noChangeArrowheads="1"/>
          </p:cNvPicPr>
          <p:nvPr/>
        </p:nvPicPr>
        <p:blipFill>
          <a:blip r:embed="rId9" cstate="print"/>
          <a:srcRect/>
          <a:stretch>
            <a:fillRect/>
          </a:stretch>
        </p:blipFill>
        <p:spPr bwMode="auto">
          <a:xfrm>
            <a:off x="289368" y="2763835"/>
            <a:ext cx="1633116" cy="1306335"/>
          </a:xfrm>
          <a:prstGeom prst="rect">
            <a:avLst/>
          </a:prstGeom>
          <a:noFill/>
          <a:ln w="9525">
            <a:solidFill>
              <a:schemeClr val="tx1"/>
            </a:solidFill>
            <a:miter lim="800000"/>
            <a:headEnd/>
            <a:tailEnd/>
          </a:ln>
          <a:effectLst>
            <a:outerShdw dist="35921" dir="2700000" algn="ctr" rotWithShape="0">
              <a:schemeClr val="tx1"/>
            </a:outerShdw>
          </a:effec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pic>
        <p:nvPicPr>
          <p:cNvPr id="88066" name="Picture 2"/>
          <p:cNvPicPr>
            <a:picLocks noChangeAspect="1" noChangeArrowheads="1"/>
          </p:cNvPicPr>
          <p:nvPr/>
        </p:nvPicPr>
        <p:blipFill>
          <a:blip r:embed="rId3" cstate="print"/>
          <a:srcRect l="3334" t="5000" r="3334" b="5000"/>
          <a:stretch>
            <a:fillRect/>
          </a:stretch>
        </p:blipFill>
        <p:spPr bwMode="auto">
          <a:xfrm>
            <a:off x="3750197" y="2957457"/>
            <a:ext cx="5393803" cy="3900543"/>
          </a:xfrm>
          <a:prstGeom prst="rect">
            <a:avLst/>
          </a:prstGeom>
          <a:noFill/>
          <a:ln w="38100">
            <a:solidFill>
              <a:schemeClr val="bg2"/>
            </a:solidFill>
            <a:miter lim="800000"/>
            <a:headEnd type="none" w="sm" len="sm"/>
            <a:tailEnd/>
          </a:ln>
          <a:effectLst>
            <a:outerShdw blurRad="50800" dist="38100" dir="2700000" algn="tl" rotWithShape="0">
              <a:prstClr val="black">
                <a:alpha val="40000"/>
              </a:prstClr>
            </a:outerShdw>
          </a:effectLst>
        </p:spPr>
      </p:pic>
      <p:pic>
        <p:nvPicPr>
          <p:cNvPr id="7"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pic>
        <p:nvPicPr>
          <p:cNvPr id="9" name="Picture 2" descr="EI at Mars jfa"/>
          <p:cNvPicPr>
            <a:picLocks noChangeAspect="1" noChangeArrowheads="1"/>
          </p:cNvPicPr>
          <p:nvPr/>
        </p:nvPicPr>
        <p:blipFill>
          <a:blip r:embed="rId5" cstate="print"/>
          <a:srcRect l="13500" t="9844" r="21375" b="37969"/>
          <a:stretch>
            <a:fillRect/>
          </a:stretch>
        </p:blipFill>
        <p:spPr bwMode="auto">
          <a:xfrm>
            <a:off x="0" y="2017822"/>
            <a:ext cx="4399484" cy="2663594"/>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8" name="Picture 3" descr="2003-05-03 TM-1 Pettit stretcher ldg site APphoto"/>
          <p:cNvPicPr>
            <a:picLocks noChangeAspect="1" noChangeArrowheads="1"/>
          </p:cNvPicPr>
          <p:nvPr/>
        </p:nvPicPr>
        <p:blipFill>
          <a:blip r:embed="rId6" cstate="print"/>
          <a:srcRect/>
          <a:stretch>
            <a:fillRect/>
          </a:stretch>
        </p:blipFill>
        <p:spPr bwMode="auto">
          <a:xfrm>
            <a:off x="4818444" y="1082604"/>
            <a:ext cx="3228803" cy="2152966"/>
          </a:xfrm>
          <a:prstGeom prst="rect">
            <a:avLst/>
          </a:prstGeom>
          <a:noFill/>
          <a:effectLst>
            <a:outerShdw dist="35921" dir="2700000" algn="ctr" rotWithShape="0">
              <a:schemeClr val="tx1"/>
            </a:outerShdw>
          </a:effectLst>
        </p:spPr>
      </p:pic>
      <p:pic>
        <p:nvPicPr>
          <p:cNvPr id="11" name="Picture 4" descr="2003-05-03 TM-1 Bowersox hefted at ldg site APphoto"/>
          <p:cNvPicPr>
            <a:picLocks noChangeAspect="1" noChangeArrowheads="1"/>
          </p:cNvPicPr>
          <p:nvPr/>
        </p:nvPicPr>
        <p:blipFill>
          <a:blip r:embed="rId7" cstate="print"/>
          <a:srcRect/>
          <a:stretch>
            <a:fillRect/>
          </a:stretch>
        </p:blipFill>
        <p:spPr bwMode="auto">
          <a:xfrm>
            <a:off x="6984145" y="883138"/>
            <a:ext cx="2011363" cy="2514600"/>
          </a:xfrm>
          <a:prstGeom prst="rect">
            <a:avLst/>
          </a:prstGeom>
          <a:noFill/>
          <a:effectLst>
            <a:outerShdw dist="35921" dir="2700000" algn="ctr" rotWithShape="0">
              <a:schemeClr val="tx1"/>
            </a:outerShdw>
          </a:effectLst>
        </p:spPr>
      </p:pic>
      <p:sp>
        <p:nvSpPr>
          <p:cNvPr id="12" name="Text Box 7"/>
          <p:cNvSpPr txBox="1">
            <a:spLocks noChangeArrowheads="1"/>
          </p:cNvSpPr>
          <p:nvPr/>
        </p:nvSpPr>
        <p:spPr bwMode="auto">
          <a:xfrm>
            <a:off x="6118974" y="999442"/>
            <a:ext cx="1103187" cy="400110"/>
          </a:xfrm>
          <a:prstGeom prst="rect">
            <a:avLst/>
          </a:prstGeom>
          <a:solidFill>
            <a:schemeClr val="folHlink">
              <a:alpha val="50000"/>
            </a:schemeClr>
          </a:solidFill>
          <a:ln w="9525">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outerShdw>
                </a:effectLst>
                <a:latin typeface="Times New Roman" pitchFamily="18" charset="0"/>
                <a:cs typeface="+mn-cs"/>
              </a:rPr>
              <a:t>162 days</a:t>
            </a:r>
          </a:p>
        </p:txBody>
      </p:sp>
      <p:sp>
        <p:nvSpPr>
          <p:cNvPr id="331779" name="Rectangle 3"/>
          <p:cNvSpPr>
            <a:spLocks noGrp="1" noChangeArrowheads="1"/>
          </p:cNvSpPr>
          <p:nvPr>
            <p:ph type="title"/>
          </p:nvPr>
        </p:nvSpPr>
        <p:spPr>
          <a:xfrm>
            <a:off x="931063" y="16573"/>
            <a:ext cx="7248525" cy="646331"/>
          </a:xfrm>
          <a:effectLst>
            <a:outerShdw dist="17961" dir="2700000" algn="ctr" rotWithShape="0">
              <a:schemeClr val="tx1"/>
            </a:outerShdw>
          </a:effectLst>
        </p:spPr>
        <p:txBody>
          <a:bodyPr>
            <a:spAutoFit/>
          </a:bodyPr>
          <a:lstStyle/>
          <a:p>
            <a:pPr>
              <a:defRPr/>
            </a:pPr>
            <a:r>
              <a:rPr lang="en-US" sz="3600" dirty="0">
                <a:solidFill>
                  <a:schemeClr val="bg2"/>
                </a:solidFill>
                <a:effectLst>
                  <a:outerShdw blurRad="38100" dist="38100" dir="2700000" algn="tl">
                    <a:srgbClr val="000000">
                      <a:alpha val="43137"/>
                    </a:srgbClr>
                  </a:outerShdw>
                </a:effectLst>
                <a:latin typeface="Cambria" pitchFamily="18" charset="0"/>
              </a:rPr>
              <a:t>Crew Performance for Mars Landing</a:t>
            </a:r>
          </a:p>
        </p:txBody>
      </p:sp>
      <p:pic>
        <p:nvPicPr>
          <p:cNvPr id="13" name="Picture 10" descr="Russian Postflight 3"/>
          <p:cNvPicPr>
            <a:picLocks noChangeAspect="1" noChangeArrowheads="1"/>
          </p:cNvPicPr>
          <p:nvPr/>
        </p:nvPicPr>
        <p:blipFill>
          <a:blip r:embed="rId8" cstate="print"/>
          <a:srcRect/>
          <a:stretch>
            <a:fillRect/>
          </a:stretch>
        </p:blipFill>
        <p:spPr bwMode="auto">
          <a:xfrm>
            <a:off x="109415" y="4699611"/>
            <a:ext cx="3532188" cy="2060575"/>
          </a:xfrm>
          <a:prstGeom prst="rect">
            <a:avLst/>
          </a:prstGeom>
          <a:noFill/>
          <a:ln w="9525">
            <a:solidFill>
              <a:srgbClr val="FF9933"/>
            </a:solidFill>
            <a:miter lim="800000"/>
            <a:headEnd/>
            <a:tailEnd/>
          </a:ln>
        </p:spPr>
      </p:pic>
      <p:sp>
        <p:nvSpPr>
          <p:cNvPr id="14" name="Text Box 11"/>
          <p:cNvSpPr txBox="1">
            <a:spLocks noChangeArrowheads="1"/>
          </p:cNvSpPr>
          <p:nvPr/>
        </p:nvSpPr>
        <p:spPr bwMode="auto">
          <a:xfrm>
            <a:off x="2357315" y="4774223"/>
            <a:ext cx="1189038" cy="579438"/>
          </a:xfrm>
          <a:prstGeom prst="rect">
            <a:avLst/>
          </a:prstGeom>
          <a:solidFill>
            <a:schemeClr val="folHlink">
              <a:alpha val="50000"/>
            </a:schemeClr>
          </a:solidFill>
          <a:ln w="9525">
            <a:noFill/>
            <a:miter lim="800000"/>
            <a:headEnd/>
            <a:tailEnd/>
          </a:ln>
          <a:effectLst/>
        </p:spPr>
        <p:txBody>
          <a:bodyPr wrap="none">
            <a:spAutoFit/>
          </a:bodyPr>
          <a:lstStyle/>
          <a:p>
            <a:pPr>
              <a:defRPr/>
            </a:pPr>
            <a:r>
              <a:rPr lang="en-US" sz="3200">
                <a:solidFill>
                  <a:schemeClr val="bg1"/>
                </a:solidFill>
                <a:effectLst>
                  <a:outerShdw blurRad="38100" dist="38100" dir="2700000" algn="tl">
                    <a:srgbClr val="000000"/>
                  </a:outerShdw>
                </a:effectLst>
                <a:latin typeface="Times New Roman" pitchFamily="18" charset="0"/>
                <a:cs typeface="+mn-cs"/>
              </a:rPr>
              <a:t>1 year</a:t>
            </a:r>
          </a:p>
        </p:txBody>
      </p:sp>
      <p:pic>
        <p:nvPicPr>
          <p:cNvPr id="15" name="Picture 5" descr="russia-musabayev-landingchair-bg 88-08-25 AFP"/>
          <p:cNvPicPr>
            <a:picLocks noChangeAspect="1" noChangeArrowheads="1"/>
          </p:cNvPicPr>
          <p:nvPr/>
        </p:nvPicPr>
        <p:blipFill>
          <a:blip r:embed="rId9" cstate="print"/>
          <a:srcRect/>
          <a:stretch>
            <a:fillRect/>
          </a:stretch>
        </p:blipFill>
        <p:spPr bwMode="auto">
          <a:xfrm>
            <a:off x="2026565" y="605692"/>
            <a:ext cx="2504403" cy="2254739"/>
          </a:xfrm>
          <a:prstGeom prst="rect">
            <a:avLst/>
          </a:prstGeom>
          <a:noFill/>
          <a:effectLst>
            <a:outerShdw dist="35921" dir="2700000" algn="ctr" rotWithShape="0">
              <a:schemeClr val="tx1"/>
            </a:outerShdw>
          </a:effectLst>
        </p:spPr>
      </p:pic>
      <p:sp>
        <p:nvSpPr>
          <p:cNvPr id="16" name="Text Box 6"/>
          <p:cNvSpPr txBox="1">
            <a:spLocks noChangeArrowheads="1"/>
          </p:cNvSpPr>
          <p:nvPr/>
        </p:nvSpPr>
        <p:spPr bwMode="auto">
          <a:xfrm>
            <a:off x="3440723" y="2434492"/>
            <a:ext cx="1103187" cy="400110"/>
          </a:xfrm>
          <a:prstGeom prst="rect">
            <a:avLst/>
          </a:prstGeom>
          <a:solidFill>
            <a:schemeClr val="folHlink">
              <a:alpha val="50000"/>
            </a:schemeClr>
          </a:solidFill>
          <a:ln w="9525">
            <a:noFill/>
            <a:miter lim="800000"/>
            <a:headEnd/>
            <a:tailEnd/>
          </a:ln>
          <a:effectLst/>
        </p:spPr>
        <p:txBody>
          <a:bodyPr wrap="none">
            <a:spAutoFit/>
          </a:bodyPr>
          <a:lstStyle/>
          <a:p>
            <a:pPr>
              <a:defRPr/>
            </a:pPr>
            <a:r>
              <a:rPr lang="en-US" sz="2000" dirty="0">
                <a:solidFill>
                  <a:schemeClr val="bg1"/>
                </a:solidFill>
                <a:effectLst>
                  <a:outerShdw blurRad="38100" dist="38100" dir="2700000" algn="tl">
                    <a:srgbClr val="000000"/>
                  </a:outerShdw>
                </a:effectLst>
                <a:latin typeface="Times New Roman" pitchFamily="18" charset="0"/>
                <a:cs typeface="+mn-cs"/>
              </a:rPr>
              <a:t>125 days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551" y="162730"/>
            <a:ext cx="8229600" cy="605294"/>
          </a:xfrm>
        </p:spPr>
        <p:txBody>
          <a:bodyPr>
            <a:spAutoFit/>
          </a:bodyPr>
          <a:lstStyle/>
          <a:p>
            <a:pPr>
              <a:lnSpc>
                <a:spcPct val="80000"/>
              </a:lnSpc>
            </a:pPr>
            <a:r>
              <a:rPr lang="en-US" sz="4000" b="1" dirty="0" smtClean="0">
                <a:effectLst>
                  <a:outerShdw blurRad="38100" dist="38100" dir="2700000" algn="tl">
                    <a:schemeClr val="tx1"/>
                  </a:outerShdw>
                </a:effectLst>
                <a:latin typeface="Calibri"/>
                <a:cs typeface="Calibri"/>
              </a:rPr>
              <a:t>Field Test Investigation</a:t>
            </a:r>
            <a:endParaRPr lang="en-US" sz="4000" b="1" dirty="0">
              <a:effectLst>
                <a:outerShdw blurRad="38100" dist="38100" dir="2700000" algn="tl">
                  <a:schemeClr val="tx1"/>
                </a:outerShdw>
              </a:effectLst>
              <a:latin typeface="Calibri"/>
              <a:cs typeface="Calibri"/>
            </a:endParaRPr>
          </a:p>
        </p:txBody>
      </p:sp>
      <p:pic>
        <p:nvPicPr>
          <p:cNvPr id="4" name="Picture 3" descr="12771963_1019746634748182_1518752811860851469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431" y="3873261"/>
            <a:ext cx="3163168" cy="2107955"/>
          </a:xfrm>
          <a:prstGeom prst="rect">
            <a:avLst/>
          </a:prstGeom>
          <a:ln>
            <a:solidFill>
              <a:schemeClr val="accent1"/>
            </a:solidFill>
          </a:ln>
        </p:spPr>
      </p:pic>
      <p:sp>
        <p:nvSpPr>
          <p:cNvPr id="10" name="Content Placeholder 2"/>
          <p:cNvSpPr>
            <a:spLocks noGrp="1"/>
          </p:cNvSpPr>
          <p:nvPr>
            <p:ph idx="1"/>
          </p:nvPr>
        </p:nvSpPr>
        <p:spPr>
          <a:xfrm>
            <a:off x="66490" y="792565"/>
            <a:ext cx="9077510" cy="318036"/>
          </a:xfrm>
        </p:spPr>
        <p:txBody>
          <a:bodyPr wrap="square">
            <a:spAutoFit/>
          </a:bodyPr>
          <a:lstStyle/>
          <a:p>
            <a:pPr marL="0" indent="0" algn="ctr">
              <a:lnSpc>
                <a:spcPct val="90000"/>
              </a:lnSpc>
              <a:spcBef>
                <a:spcPts val="0"/>
              </a:spcBef>
              <a:buNone/>
            </a:pPr>
            <a:r>
              <a:rPr lang="en-US" sz="1600" b="0" dirty="0" smtClean="0">
                <a:solidFill>
                  <a:schemeClr val="bg2"/>
                </a:solidFill>
                <a:effectLst>
                  <a:outerShdw blurRad="50800" dist="38100" dir="2700000" algn="tl" rotWithShape="0">
                    <a:srgbClr val="000000">
                      <a:alpha val="43000"/>
                    </a:srgbClr>
                  </a:outerShdw>
                </a:effectLst>
                <a:cs typeface="Arial Narrow"/>
              </a:rPr>
              <a:t>M. Reschke (NASA), I. Kozlovskaya (RAS IBMP)</a:t>
            </a:r>
            <a:endParaRPr lang="en-US" sz="1600" b="0" dirty="0">
              <a:solidFill>
                <a:schemeClr val="bg2"/>
              </a:solidFill>
              <a:effectLst>
                <a:outerShdw blurRad="50800" dist="38100" dir="2700000" algn="tl" rotWithShape="0">
                  <a:srgbClr val="000000">
                    <a:alpha val="43000"/>
                  </a:srgbClr>
                </a:outerShdw>
              </a:effectLst>
              <a:cs typeface="Arial Narrow"/>
            </a:endParaRPr>
          </a:p>
        </p:txBody>
      </p:sp>
      <p:pic>
        <p:nvPicPr>
          <p:cNvPr id="8" name="Picture 7" descr="Field Test Medical Tent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692" y="1473919"/>
            <a:ext cx="3123305" cy="2342479"/>
          </a:xfrm>
          <a:prstGeom prst="rect">
            <a:avLst/>
          </a:prstGeom>
          <a:ln>
            <a:solidFill>
              <a:schemeClr val="accent1"/>
            </a:solidFill>
          </a:ln>
        </p:spPr>
      </p:pic>
      <p:pic>
        <p:nvPicPr>
          <p:cNvPr id="13" name="Picture 12" descr="12795462_1019744348081744_3819724270089221297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846" y="3287298"/>
            <a:ext cx="1955192" cy="2937377"/>
          </a:xfrm>
          <a:prstGeom prst="rect">
            <a:avLst/>
          </a:prstGeom>
          <a:ln>
            <a:solidFill>
              <a:schemeClr val="accent1"/>
            </a:solidFill>
          </a:ln>
        </p:spPr>
      </p:pic>
      <p:pic>
        <p:nvPicPr>
          <p:cNvPr id="16" name="Picture 2" descr="Step on Mars w duststorm PRawlings SciAm Mar00"/>
          <p:cNvPicPr>
            <a:picLocks noChangeAspect="1" noChangeArrowheads="1"/>
          </p:cNvPicPr>
          <p:nvPr/>
        </p:nvPicPr>
        <p:blipFill rotWithShape="1">
          <a:blip r:embed="rId6" cstate="print"/>
          <a:srcRect l="1" r="99"/>
          <a:stretch/>
        </p:blipFill>
        <p:spPr bwMode="auto">
          <a:xfrm>
            <a:off x="4937569" y="4171718"/>
            <a:ext cx="3904923" cy="2138498"/>
          </a:xfrm>
          <a:prstGeom prst="rect">
            <a:avLst/>
          </a:prstGeom>
          <a:noFill/>
          <a:ln w="9525">
            <a:solidFill>
              <a:schemeClr val="accent1"/>
            </a:solidFill>
            <a:miter lim="800000"/>
            <a:headEnd/>
            <a:tailEnd/>
          </a:ln>
          <a:effectLst/>
        </p:spPr>
      </p:pic>
      <p:pic>
        <p:nvPicPr>
          <p:cNvPr id="14" name="Picture 13" descr="12823508_1019745694748276_6168793367759571868_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093" y="1250198"/>
            <a:ext cx="2804175" cy="1868720"/>
          </a:xfrm>
          <a:prstGeom prst="rect">
            <a:avLst/>
          </a:prstGeom>
          <a:ln>
            <a:solidFill>
              <a:schemeClr val="accent1"/>
            </a:solidFill>
          </a:ln>
        </p:spPr>
      </p:pic>
      <p:pic>
        <p:nvPicPr>
          <p:cNvPr id="5" name="Picture 4" descr="12829461_1019746251414887_6832821031814065943_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1206" y="1787121"/>
            <a:ext cx="2867377" cy="1910838"/>
          </a:xfrm>
          <a:prstGeom prst="rect">
            <a:avLst/>
          </a:prstGeom>
          <a:ln>
            <a:solidFill>
              <a:schemeClr val="accent1"/>
            </a:solidFill>
          </a:ln>
        </p:spPr>
      </p:pic>
    </p:spTree>
    <p:extLst>
      <p:ext uri="{BB962C8B-B14F-4D97-AF65-F5344CB8AC3E}">
        <p14:creationId xmlns:p14="http://schemas.microsoft.com/office/powerpoint/2010/main" val="29581293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loyd outburst Maroo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7"/>
            <a:ext cx="9144000" cy="6813974"/>
          </a:xfrm>
          <a:prstGeom prst="rect">
            <a:avLst/>
          </a:prstGeom>
        </p:spPr>
      </p:pic>
      <p:pic>
        <p:nvPicPr>
          <p:cNvPr id="3" name="Picture 2" descr="meatball best"/>
          <p:cNvPicPr>
            <a:picLocks noChangeAspect="1" noChangeArrowheads="1"/>
          </p:cNvPicPr>
          <p:nvPr/>
        </p:nvPicPr>
        <p:blipFill>
          <a:blip r:embed="rId3" cstate="print"/>
          <a:srcRect/>
          <a:stretch>
            <a:fillRect/>
          </a:stretch>
        </p:blipFill>
        <p:spPr bwMode="auto">
          <a:xfrm>
            <a:off x="21495" y="11848"/>
            <a:ext cx="838200" cy="738187"/>
          </a:xfrm>
          <a:prstGeom prst="rect">
            <a:avLst/>
          </a:prstGeom>
          <a:noFill/>
          <a:ln w="9525">
            <a:noFill/>
            <a:miter lim="800000"/>
            <a:headEnd/>
            <a:tailEnd/>
          </a:ln>
        </p:spPr>
      </p:pic>
      <p:sp>
        <p:nvSpPr>
          <p:cNvPr id="5" name="TextBox 4"/>
          <p:cNvSpPr txBox="1"/>
          <p:nvPr/>
        </p:nvSpPr>
        <p:spPr>
          <a:xfrm>
            <a:off x="967170" y="9795"/>
            <a:ext cx="7185877" cy="646331"/>
          </a:xfrm>
          <a:prstGeom prst="rect">
            <a:avLst/>
          </a:prstGeom>
          <a:solidFill>
            <a:schemeClr val="accent5">
              <a:alpha val="50000"/>
            </a:schemeClr>
          </a:solidFill>
        </p:spPr>
        <p:txBody>
          <a:bodyPr wrap="none" rtlCol="0">
            <a:spAutoFit/>
          </a:bodyPr>
          <a:lstStyle/>
          <a:p>
            <a:pPr algn="ctr"/>
            <a:r>
              <a:rPr lang="en-US" sz="3600" dirty="0">
                <a:solidFill>
                  <a:schemeClr val="bg2"/>
                </a:solidFill>
                <a:effectLst>
                  <a:outerShdw blurRad="38100" dist="38100" dir="2700000" algn="tl">
                    <a:srgbClr val="000000">
                      <a:alpha val="43137"/>
                    </a:srgbClr>
                  </a:outerShdw>
                </a:effectLst>
                <a:latin typeface="Cambria" pitchFamily="18" charset="0"/>
              </a:rPr>
              <a:t>Behavioral Health and Performance</a:t>
            </a:r>
          </a:p>
        </p:txBody>
      </p:sp>
      <p:sp>
        <p:nvSpPr>
          <p:cNvPr id="6" name="Freeform 5"/>
          <p:cNvSpPr/>
          <p:nvPr/>
        </p:nvSpPr>
        <p:spPr>
          <a:xfrm>
            <a:off x="157270" y="2243015"/>
            <a:ext cx="2418457" cy="4548527"/>
          </a:xfrm>
          <a:custGeom>
            <a:avLst/>
            <a:gdLst>
              <a:gd name="connsiteX0" fmla="*/ 0 w 2418457"/>
              <a:gd name="connsiteY0" fmla="*/ 241846 h 5257800"/>
              <a:gd name="connsiteX1" fmla="*/ 70835 w 2418457"/>
              <a:gd name="connsiteY1" fmla="*/ 70835 h 5257800"/>
              <a:gd name="connsiteX2" fmla="*/ 241846 w 2418457"/>
              <a:gd name="connsiteY2" fmla="*/ 0 h 5257800"/>
              <a:gd name="connsiteX3" fmla="*/ 2176611 w 2418457"/>
              <a:gd name="connsiteY3" fmla="*/ 0 h 5257800"/>
              <a:gd name="connsiteX4" fmla="*/ 2347622 w 2418457"/>
              <a:gd name="connsiteY4" fmla="*/ 70835 h 5257800"/>
              <a:gd name="connsiteX5" fmla="*/ 2418457 w 2418457"/>
              <a:gd name="connsiteY5" fmla="*/ 241846 h 5257800"/>
              <a:gd name="connsiteX6" fmla="*/ 2418457 w 2418457"/>
              <a:gd name="connsiteY6" fmla="*/ 5015954 h 5257800"/>
              <a:gd name="connsiteX7" fmla="*/ 2347622 w 2418457"/>
              <a:gd name="connsiteY7" fmla="*/ 5186965 h 5257800"/>
              <a:gd name="connsiteX8" fmla="*/ 2176611 w 2418457"/>
              <a:gd name="connsiteY8" fmla="*/ 5257800 h 5257800"/>
              <a:gd name="connsiteX9" fmla="*/ 241846 w 2418457"/>
              <a:gd name="connsiteY9" fmla="*/ 5257800 h 5257800"/>
              <a:gd name="connsiteX10" fmla="*/ 70835 w 2418457"/>
              <a:gd name="connsiteY10" fmla="*/ 5186965 h 5257800"/>
              <a:gd name="connsiteX11" fmla="*/ 0 w 2418457"/>
              <a:gd name="connsiteY11" fmla="*/ 5015954 h 5257800"/>
              <a:gd name="connsiteX12" fmla="*/ 0 w 2418457"/>
              <a:gd name="connsiteY12" fmla="*/ 241846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457" h="5257800">
                <a:moveTo>
                  <a:pt x="0" y="241846"/>
                </a:moveTo>
                <a:cubicBezTo>
                  <a:pt x="0" y="177704"/>
                  <a:pt x="25480" y="116190"/>
                  <a:pt x="70835" y="70835"/>
                </a:cubicBezTo>
                <a:cubicBezTo>
                  <a:pt x="116190" y="25480"/>
                  <a:pt x="177705" y="0"/>
                  <a:pt x="241846" y="0"/>
                </a:cubicBezTo>
                <a:lnTo>
                  <a:pt x="2176611" y="0"/>
                </a:lnTo>
                <a:cubicBezTo>
                  <a:pt x="2240753" y="0"/>
                  <a:pt x="2302267" y="25480"/>
                  <a:pt x="2347622" y="70835"/>
                </a:cubicBezTo>
                <a:cubicBezTo>
                  <a:pt x="2392977" y="116190"/>
                  <a:pt x="2418457" y="177705"/>
                  <a:pt x="2418457" y="241846"/>
                </a:cubicBezTo>
                <a:lnTo>
                  <a:pt x="2418457" y="5015954"/>
                </a:lnTo>
                <a:cubicBezTo>
                  <a:pt x="2418457" y="5080096"/>
                  <a:pt x="2392977" y="5141610"/>
                  <a:pt x="2347622" y="5186965"/>
                </a:cubicBezTo>
                <a:cubicBezTo>
                  <a:pt x="2302267" y="5232320"/>
                  <a:pt x="2240753" y="5257800"/>
                  <a:pt x="2176611" y="5257800"/>
                </a:cubicBezTo>
                <a:lnTo>
                  <a:pt x="241846" y="5257800"/>
                </a:lnTo>
                <a:cubicBezTo>
                  <a:pt x="177704" y="5257800"/>
                  <a:pt x="116190" y="5232320"/>
                  <a:pt x="70835" y="5186965"/>
                </a:cubicBezTo>
                <a:cubicBezTo>
                  <a:pt x="25480" y="5141610"/>
                  <a:pt x="0" y="5080095"/>
                  <a:pt x="0" y="5015954"/>
                </a:cubicBezTo>
                <a:lnTo>
                  <a:pt x="0" y="241846"/>
                </a:lnTo>
                <a:close/>
              </a:path>
            </a:pathLst>
          </a:custGeom>
          <a:solidFill>
            <a:schemeClr val="tx1">
              <a:lumMod val="20000"/>
              <a:lumOff val="80000"/>
            </a:schemeClr>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802380" numCol="1" spcCol="1270" anchor="ctr" anchorCtr="0">
            <a:noAutofit/>
          </a:bodyPr>
          <a:lstStyle/>
          <a:p>
            <a:pPr lvl="0" algn="ctr" defTabSz="1422400">
              <a:lnSpc>
                <a:spcPct val="90000"/>
              </a:lnSpc>
              <a:spcBef>
                <a:spcPct val="0"/>
              </a:spcBef>
              <a:spcAft>
                <a:spcPct val="35000"/>
              </a:spcAft>
            </a:pPr>
            <a:r>
              <a:rPr lang="en-US" b="0" kern="1200" dirty="0">
                <a:latin typeface="+mn-lt"/>
              </a:rPr>
              <a:t>Behavioral Medicine Risks</a:t>
            </a:r>
          </a:p>
        </p:txBody>
      </p:sp>
      <p:sp>
        <p:nvSpPr>
          <p:cNvPr id="7" name="Freeform 6"/>
          <p:cNvSpPr/>
          <p:nvPr/>
        </p:nvSpPr>
        <p:spPr>
          <a:xfrm>
            <a:off x="399115" y="3112623"/>
            <a:ext cx="1934765" cy="1585298"/>
          </a:xfrm>
          <a:custGeom>
            <a:avLst/>
            <a:gdLst>
              <a:gd name="connsiteX0" fmla="*/ 0 w 1934765"/>
              <a:gd name="connsiteY0" fmla="*/ 158530 h 1585298"/>
              <a:gd name="connsiteX1" fmla="*/ 46433 w 1934765"/>
              <a:gd name="connsiteY1" fmla="*/ 46432 h 1585298"/>
              <a:gd name="connsiteX2" fmla="*/ 158531 w 1934765"/>
              <a:gd name="connsiteY2" fmla="*/ 0 h 1585298"/>
              <a:gd name="connsiteX3" fmla="*/ 1776235 w 1934765"/>
              <a:gd name="connsiteY3" fmla="*/ 0 h 1585298"/>
              <a:gd name="connsiteX4" fmla="*/ 1888333 w 1934765"/>
              <a:gd name="connsiteY4" fmla="*/ 46433 h 1585298"/>
              <a:gd name="connsiteX5" fmla="*/ 1934765 w 1934765"/>
              <a:gd name="connsiteY5" fmla="*/ 158531 h 1585298"/>
              <a:gd name="connsiteX6" fmla="*/ 1934765 w 1934765"/>
              <a:gd name="connsiteY6" fmla="*/ 1426768 h 1585298"/>
              <a:gd name="connsiteX7" fmla="*/ 1888333 w 1934765"/>
              <a:gd name="connsiteY7" fmla="*/ 1538866 h 1585298"/>
              <a:gd name="connsiteX8" fmla="*/ 1776235 w 1934765"/>
              <a:gd name="connsiteY8" fmla="*/ 1585298 h 1585298"/>
              <a:gd name="connsiteX9" fmla="*/ 158530 w 1934765"/>
              <a:gd name="connsiteY9" fmla="*/ 1585298 h 1585298"/>
              <a:gd name="connsiteX10" fmla="*/ 46432 w 1934765"/>
              <a:gd name="connsiteY10" fmla="*/ 1538866 h 1585298"/>
              <a:gd name="connsiteX11" fmla="*/ 0 w 1934765"/>
              <a:gd name="connsiteY11" fmla="*/ 1426768 h 1585298"/>
              <a:gd name="connsiteX12" fmla="*/ 0 w 1934765"/>
              <a:gd name="connsiteY12" fmla="*/ 158530 h 158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1585298">
                <a:moveTo>
                  <a:pt x="0" y="158530"/>
                </a:moveTo>
                <a:cubicBezTo>
                  <a:pt x="0" y="116485"/>
                  <a:pt x="16702" y="76162"/>
                  <a:pt x="46433" y="46432"/>
                </a:cubicBezTo>
                <a:cubicBezTo>
                  <a:pt x="76163" y="16702"/>
                  <a:pt x="116486" y="0"/>
                  <a:pt x="158531" y="0"/>
                </a:cubicBezTo>
                <a:lnTo>
                  <a:pt x="1776235" y="0"/>
                </a:lnTo>
                <a:cubicBezTo>
                  <a:pt x="1818280" y="0"/>
                  <a:pt x="1858603" y="16702"/>
                  <a:pt x="1888333" y="46433"/>
                </a:cubicBezTo>
                <a:cubicBezTo>
                  <a:pt x="1918063" y="76163"/>
                  <a:pt x="1934765" y="116486"/>
                  <a:pt x="1934765" y="158531"/>
                </a:cubicBezTo>
                <a:lnTo>
                  <a:pt x="1934765" y="1426768"/>
                </a:lnTo>
                <a:cubicBezTo>
                  <a:pt x="1934765" y="1468813"/>
                  <a:pt x="1918063" y="1509136"/>
                  <a:pt x="1888333" y="1538866"/>
                </a:cubicBezTo>
                <a:cubicBezTo>
                  <a:pt x="1858603" y="1568596"/>
                  <a:pt x="1818280" y="1585298"/>
                  <a:pt x="1776235" y="1585298"/>
                </a:cubicBezTo>
                <a:lnTo>
                  <a:pt x="158530" y="1585298"/>
                </a:lnTo>
                <a:cubicBezTo>
                  <a:pt x="116485" y="1585298"/>
                  <a:pt x="76162" y="1568596"/>
                  <a:pt x="46432" y="1538866"/>
                </a:cubicBezTo>
                <a:cubicBezTo>
                  <a:pt x="16702" y="1509136"/>
                  <a:pt x="0" y="1468813"/>
                  <a:pt x="0" y="1426768"/>
                </a:cubicBezTo>
                <a:lnTo>
                  <a:pt x="0" y="158530"/>
                </a:lnTo>
                <a:close/>
              </a:path>
            </a:pathLst>
          </a:cu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97232" tIns="84532" rIns="97232" bIns="84532" numCol="1" spcCol="1270" anchor="ctr" anchorCtr="0">
            <a:noAutofit/>
          </a:bodyPr>
          <a:lstStyle/>
          <a:p>
            <a:pPr lvl="0" defTabSz="889000">
              <a:lnSpc>
                <a:spcPct val="90000"/>
              </a:lnSpc>
              <a:spcBef>
                <a:spcPct val="0"/>
              </a:spcBef>
              <a:spcAft>
                <a:spcPct val="35000"/>
              </a:spcAft>
            </a:pPr>
            <a:r>
              <a:rPr lang="en-US" sz="2000" b="0" kern="1200" dirty="0">
                <a:latin typeface="+mn-lt"/>
              </a:rPr>
              <a:t>Risk of Adverse Behavioral Conditions</a:t>
            </a:r>
          </a:p>
          <a:p>
            <a:pPr lvl="0" algn="r" defTabSz="889000">
              <a:lnSpc>
                <a:spcPct val="90000"/>
              </a:lnSpc>
              <a:spcBef>
                <a:spcPct val="0"/>
              </a:spcBef>
              <a:spcAft>
                <a:spcPct val="35000"/>
              </a:spcAft>
            </a:pPr>
            <a:endParaRPr lang="en-US" sz="2000" b="0" kern="1200" dirty="0">
              <a:latin typeface="+mn-lt"/>
            </a:endParaRPr>
          </a:p>
        </p:txBody>
      </p:sp>
      <p:sp>
        <p:nvSpPr>
          <p:cNvPr id="8" name="Freeform 7"/>
          <p:cNvSpPr/>
          <p:nvPr/>
        </p:nvSpPr>
        <p:spPr>
          <a:xfrm>
            <a:off x="399115" y="4941814"/>
            <a:ext cx="1934765" cy="1585298"/>
          </a:xfrm>
          <a:custGeom>
            <a:avLst/>
            <a:gdLst>
              <a:gd name="connsiteX0" fmla="*/ 0 w 1934765"/>
              <a:gd name="connsiteY0" fmla="*/ 158530 h 1585298"/>
              <a:gd name="connsiteX1" fmla="*/ 46433 w 1934765"/>
              <a:gd name="connsiteY1" fmla="*/ 46432 h 1585298"/>
              <a:gd name="connsiteX2" fmla="*/ 158531 w 1934765"/>
              <a:gd name="connsiteY2" fmla="*/ 0 h 1585298"/>
              <a:gd name="connsiteX3" fmla="*/ 1776235 w 1934765"/>
              <a:gd name="connsiteY3" fmla="*/ 0 h 1585298"/>
              <a:gd name="connsiteX4" fmla="*/ 1888333 w 1934765"/>
              <a:gd name="connsiteY4" fmla="*/ 46433 h 1585298"/>
              <a:gd name="connsiteX5" fmla="*/ 1934765 w 1934765"/>
              <a:gd name="connsiteY5" fmla="*/ 158531 h 1585298"/>
              <a:gd name="connsiteX6" fmla="*/ 1934765 w 1934765"/>
              <a:gd name="connsiteY6" fmla="*/ 1426768 h 1585298"/>
              <a:gd name="connsiteX7" fmla="*/ 1888333 w 1934765"/>
              <a:gd name="connsiteY7" fmla="*/ 1538866 h 1585298"/>
              <a:gd name="connsiteX8" fmla="*/ 1776235 w 1934765"/>
              <a:gd name="connsiteY8" fmla="*/ 1585298 h 1585298"/>
              <a:gd name="connsiteX9" fmla="*/ 158530 w 1934765"/>
              <a:gd name="connsiteY9" fmla="*/ 1585298 h 1585298"/>
              <a:gd name="connsiteX10" fmla="*/ 46432 w 1934765"/>
              <a:gd name="connsiteY10" fmla="*/ 1538866 h 1585298"/>
              <a:gd name="connsiteX11" fmla="*/ 0 w 1934765"/>
              <a:gd name="connsiteY11" fmla="*/ 1426768 h 1585298"/>
              <a:gd name="connsiteX12" fmla="*/ 0 w 1934765"/>
              <a:gd name="connsiteY12" fmla="*/ 158530 h 158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765" h="1585298">
                <a:moveTo>
                  <a:pt x="0" y="158530"/>
                </a:moveTo>
                <a:cubicBezTo>
                  <a:pt x="0" y="116485"/>
                  <a:pt x="16702" y="76162"/>
                  <a:pt x="46433" y="46432"/>
                </a:cubicBezTo>
                <a:cubicBezTo>
                  <a:pt x="76163" y="16702"/>
                  <a:pt x="116486" y="0"/>
                  <a:pt x="158531" y="0"/>
                </a:cubicBezTo>
                <a:lnTo>
                  <a:pt x="1776235" y="0"/>
                </a:lnTo>
                <a:cubicBezTo>
                  <a:pt x="1818280" y="0"/>
                  <a:pt x="1858603" y="16702"/>
                  <a:pt x="1888333" y="46433"/>
                </a:cubicBezTo>
                <a:cubicBezTo>
                  <a:pt x="1918063" y="76163"/>
                  <a:pt x="1934765" y="116486"/>
                  <a:pt x="1934765" y="158531"/>
                </a:cubicBezTo>
                <a:lnTo>
                  <a:pt x="1934765" y="1426768"/>
                </a:lnTo>
                <a:cubicBezTo>
                  <a:pt x="1934765" y="1468813"/>
                  <a:pt x="1918063" y="1509136"/>
                  <a:pt x="1888333" y="1538866"/>
                </a:cubicBezTo>
                <a:cubicBezTo>
                  <a:pt x="1858603" y="1568596"/>
                  <a:pt x="1818280" y="1585298"/>
                  <a:pt x="1776235" y="1585298"/>
                </a:cubicBezTo>
                <a:lnTo>
                  <a:pt x="158530" y="1585298"/>
                </a:lnTo>
                <a:cubicBezTo>
                  <a:pt x="116485" y="1585298"/>
                  <a:pt x="76162" y="1568596"/>
                  <a:pt x="46432" y="1538866"/>
                </a:cubicBezTo>
                <a:cubicBezTo>
                  <a:pt x="16702" y="1509136"/>
                  <a:pt x="0" y="1468813"/>
                  <a:pt x="0" y="1426768"/>
                </a:cubicBezTo>
                <a:lnTo>
                  <a:pt x="0" y="158530"/>
                </a:lnTo>
                <a:close/>
              </a:path>
            </a:pathLst>
          </a:cu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97232" tIns="84532" rIns="97232" bIns="84532" numCol="1" spcCol="1270" anchor="ctr" anchorCtr="0">
            <a:noAutofit/>
          </a:bodyPr>
          <a:lstStyle/>
          <a:p>
            <a:pPr lvl="0" algn="r" defTabSz="889000">
              <a:lnSpc>
                <a:spcPct val="90000"/>
              </a:lnSpc>
              <a:spcBef>
                <a:spcPct val="0"/>
              </a:spcBef>
              <a:spcAft>
                <a:spcPct val="35000"/>
              </a:spcAft>
            </a:pPr>
            <a:endParaRPr lang="en-US" sz="2000" b="0" kern="1200" dirty="0">
              <a:latin typeface="+mn-lt"/>
            </a:endParaRPr>
          </a:p>
          <a:p>
            <a:pPr lvl="0" algn="r" defTabSz="889000">
              <a:lnSpc>
                <a:spcPct val="90000"/>
              </a:lnSpc>
              <a:spcBef>
                <a:spcPct val="0"/>
              </a:spcBef>
              <a:spcAft>
                <a:spcPct val="35000"/>
              </a:spcAft>
            </a:pPr>
            <a:r>
              <a:rPr lang="en-US" sz="2000" b="0" kern="1200" dirty="0">
                <a:latin typeface="+mn-lt"/>
              </a:rPr>
              <a:t>Risk of Psychiatric Disorders</a:t>
            </a:r>
          </a:p>
        </p:txBody>
      </p:sp>
      <p:pic>
        <p:nvPicPr>
          <p:cNvPr id="9" name="Picture 13" descr="Theta parameters on face"/>
          <p:cNvPicPr>
            <a:picLocks noChangeAspect="1" noChangeArrowheads="1"/>
          </p:cNvPicPr>
          <p:nvPr/>
        </p:nvPicPr>
        <p:blipFill>
          <a:blip r:embed="rId4" cstate="print">
            <a:lum bright="12000" contrast="30000"/>
          </a:blip>
          <a:srcRect/>
          <a:stretch>
            <a:fillRect/>
          </a:stretch>
        </p:blipFill>
        <p:spPr bwMode="auto">
          <a:xfrm>
            <a:off x="1709051" y="3723082"/>
            <a:ext cx="883851" cy="1057976"/>
          </a:xfrm>
          <a:prstGeom prst="rect">
            <a:avLst/>
          </a:prstGeom>
          <a:noFill/>
          <a:ln w="9525">
            <a:solidFill>
              <a:srgbClr val="2D66B3"/>
            </a:solidFill>
            <a:miter lim="800000"/>
            <a:headEnd/>
            <a:tailEnd/>
          </a:ln>
          <a:effectLst>
            <a:outerShdw blurRad="50800" dist="38100" dir="2700000" algn="tl" rotWithShape="0">
              <a:prstClr val="black">
                <a:alpha val="40000"/>
              </a:prstClr>
            </a:outerShdw>
          </a:effectLst>
        </p:spPr>
      </p:pic>
      <p:pic>
        <p:nvPicPr>
          <p:cNvPr id="10" name="Picture 9" descr="nin.jpg"/>
          <p:cNvPicPr>
            <a:picLocks noChangeAspect="1"/>
          </p:cNvPicPr>
          <p:nvPr/>
        </p:nvPicPr>
        <p:blipFill>
          <a:blip r:embed="rId5" cstate="print"/>
          <a:stretch>
            <a:fillRect/>
          </a:stretch>
        </p:blipFill>
        <p:spPr>
          <a:xfrm>
            <a:off x="351692" y="4579812"/>
            <a:ext cx="1019927" cy="1150544"/>
          </a:xfrm>
          <a:prstGeom prst="rect">
            <a:avLst/>
          </a:prstGeom>
          <a:ln>
            <a:solidFill>
              <a:srgbClr val="2D66B3"/>
            </a:solidFill>
          </a:ln>
          <a:effectLst>
            <a:outerShdw blurRad="50800" dist="38100" dir="2700000" algn="tl" rotWithShape="0">
              <a:prstClr val="black">
                <a:alpha val="40000"/>
              </a:prstClr>
            </a:outerShdw>
          </a:effectLst>
        </p:spPr>
      </p:pic>
      <p:sp>
        <p:nvSpPr>
          <p:cNvPr id="11" name="Freeform 10"/>
          <p:cNvSpPr/>
          <p:nvPr/>
        </p:nvSpPr>
        <p:spPr>
          <a:xfrm>
            <a:off x="6669872" y="2141415"/>
            <a:ext cx="2418457" cy="4665758"/>
          </a:xfrm>
          <a:custGeom>
            <a:avLst/>
            <a:gdLst>
              <a:gd name="connsiteX0" fmla="*/ 0 w 2418457"/>
              <a:gd name="connsiteY0" fmla="*/ 241846 h 5257800"/>
              <a:gd name="connsiteX1" fmla="*/ 70835 w 2418457"/>
              <a:gd name="connsiteY1" fmla="*/ 70835 h 5257800"/>
              <a:gd name="connsiteX2" fmla="*/ 241846 w 2418457"/>
              <a:gd name="connsiteY2" fmla="*/ 0 h 5257800"/>
              <a:gd name="connsiteX3" fmla="*/ 2176611 w 2418457"/>
              <a:gd name="connsiteY3" fmla="*/ 0 h 5257800"/>
              <a:gd name="connsiteX4" fmla="*/ 2347622 w 2418457"/>
              <a:gd name="connsiteY4" fmla="*/ 70835 h 5257800"/>
              <a:gd name="connsiteX5" fmla="*/ 2418457 w 2418457"/>
              <a:gd name="connsiteY5" fmla="*/ 241846 h 5257800"/>
              <a:gd name="connsiteX6" fmla="*/ 2418457 w 2418457"/>
              <a:gd name="connsiteY6" fmla="*/ 5015954 h 5257800"/>
              <a:gd name="connsiteX7" fmla="*/ 2347622 w 2418457"/>
              <a:gd name="connsiteY7" fmla="*/ 5186965 h 5257800"/>
              <a:gd name="connsiteX8" fmla="*/ 2176611 w 2418457"/>
              <a:gd name="connsiteY8" fmla="*/ 5257800 h 5257800"/>
              <a:gd name="connsiteX9" fmla="*/ 241846 w 2418457"/>
              <a:gd name="connsiteY9" fmla="*/ 5257800 h 5257800"/>
              <a:gd name="connsiteX10" fmla="*/ 70835 w 2418457"/>
              <a:gd name="connsiteY10" fmla="*/ 5186965 h 5257800"/>
              <a:gd name="connsiteX11" fmla="*/ 0 w 2418457"/>
              <a:gd name="connsiteY11" fmla="*/ 5015954 h 5257800"/>
              <a:gd name="connsiteX12" fmla="*/ 0 w 2418457"/>
              <a:gd name="connsiteY12" fmla="*/ 241846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457" h="5257800">
                <a:moveTo>
                  <a:pt x="0" y="241846"/>
                </a:moveTo>
                <a:cubicBezTo>
                  <a:pt x="0" y="177704"/>
                  <a:pt x="25480" y="116190"/>
                  <a:pt x="70835" y="70835"/>
                </a:cubicBezTo>
                <a:cubicBezTo>
                  <a:pt x="116190" y="25480"/>
                  <a:pt x="177705" y="0"/>
                  <a:pt x="241846" y="0"/>
                </a:cubicBezTo>
                <a:lnTo>
                  <a:pt x="2176611" y="0"/>
                </a:lnTo>
                <a:cubicBezTo>
                  <a:pt x="2240753" y="0"/>
                  <a:pt x="2302267" y="25480"/>
                  <a:pt x="2347622" y="70835"/>
                </a:cubicBezTo>
                <a:cubicBezTo>
                  <a:pt x="2392977" y="116190"/>
                  <a:pt x="2418457" y="177705"/>
                  <a:pt x="2418457" y="241846"/>
                </a:cubicBezTo>
                <a:lnTo>
                  <a:pt x="2418457" y="5015954"/>
                </a:lnTo>
                <a:cubicBezTo>
                  <a:pt x="2418457" y="5080096"/>
                  <a:pt x="2392977" y="5141610"/>
                  <a:pt x="2347622" y="5186965"/>
                </a:cubicBezTo>
                <a:cubicBezTo>
                  <a:pt x="2302267" y="5232320"/>
                  <a:pt x="2240753" y="5257800"/>
                  <a:pt x="2176611" y="5257800"/>
                </a:cubicBezTo>
                <a:lnTo>
                  <a:pt x="241846" y="5257800"/>
                </a:lnTo>
                <a:cubicBezTo>
                  <a:pt x="177704" y="5257800"/>
                  <a:pt x="116190" y="5232320"/>
                  <a:pt x="70835" y="5186965"/>
                </a:cubicBezTo>
                <a:cubicBezTo>
                  <a:pt x="25480" y="5141610"/>
                  <a:pt x="0" y="5080095"/>
                  <a:pt x="0" y="5015954"/>
                </a:cubicBezTo>
                <a:lnTo>
                  <a:pt x="0" y="241846"/>
                </a:lnTo>
                <a:close/>
              </a:path>
            </a:pathLst>
          </a:custGeom>
          <a:solidFill>
            <a:schemeClr val="tx1">
              <a:lumMod val="20000"/>
              <a:lumOff val="80000"/>
            </a:schemeClr>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802380" numCol="1" spcCol="1270" anchor="ctr" anchorCtr="0">
            <a:noAutofit/>
          </a:bodyPr>
          <a:lstStyle/>
          <a:p>
            <a:pPr lvl="0" algn="ctr" defTabSz="1422400">
              <a:lnSpc>
                <a:spcPct val="90000"/>
              </a:lnSpc>
              <a:spcBef>
                <a:spcPct val="0"/>
              </a:spcBef>
              <a:spcAft>
                <a:spcPct val="35000"/>
              </a:spcAft>
            </a:pPr>
            <a:r>
              <a:rPr lang="en-US" b="0" kern="1200" dirty="0">
                <a:latin typeface="+mn-lt"/>
              </a:rPr>
              <a:t>Sleep Risk</a:t>
            </a:r>
          </a:p>
        </p:txBody>
      </p:sp>
      <p:sp>
        <p:nvSpPr>
          <p:cNvPr id="12" name="Freeform 11"/>
          <p:cNvSpPr/>
          <p:nvPr/>
        </p:nvSpPr>
        <p:spPr>
          <a:xfrm>
            <a:off x="6764193" y="3269046"/>
            <a:ext cx="1903070" cy="3414242"/>
          </a:xfrm>
          <a:custGeom>
            <a:avLst/>
            <a:gdLst>
              <a:gd name="connsiteX0" fmla="*/ 0 w 2229817"/>
              <a:gd name="connsiteY0" fmla="*/ 222982 h 3414242"/>
              <a:gd name="connsiteX1" fmla="*/ 65310 w 2229817"/>
              <a:gd name="connsiteY1" fmla="*/ 65310 h 3414242"/>
              <a:gd name="connsiteX2" fmla="*/ 222982 w 2229817"/>
              <a:gd name="connsiteY2" fmla="*/ 0 h 3414242"/>
              <a:gd name="connsiteX3" fmla="*/ 2006835 w 2229817"/>
              <a:gd name="connsiteY3" fmla="*/ 0 h 3414242"/>
              <a:gd name="connsiteX4" fmla="*/ 2164507 w 2229817"/>
              <a:gd name="connsiteY4" fmla="*/ 65310 h 3414242"/>
              <a:gd name="connsiteX5" fmla="*/ 2229817 w 2229817"/>
              <a:gd name="connsiteY5" fmla="*/ 222982 h 3414242"/>
              <a:gd name="connsiteX6" fmla="*/ 2229817 w 2229817"/>
              <a:gd name="connsiteY6" fmla="*/ 3191260 h 3414242"/>
              <a:gd name="connsiteX7" fmla="*/ 2164507 w 2229817"/>
              <a:gd name="connsiteY7" fmla="*/ 3348932 h 3414242"/>
              <a:gd name="connsiteX8" fmla="*/ 2006835 w 2229817"/>
              <a:gd name="connsiteY8" fmla="*/ 3414242 h 3414242"/>
              <a:gd name="connsiteX9" fmla="*/ 222982 w 2229817"/>
              <a:gd name="connsiteY9" fmla="*/ 3414242 h 3414242"/>
              <a:gd name="connsiteX10" fmla="*/ 65310 w 2229817"/>
              <a:gd name="connsiteY10" fmla="*/ 3348932 h 3414242"/>
              <a:gd name="connsiteX11" fmla="*/ 0 w 2229817"/>
              <a:gd name="connsiteY11" fmla="*/ 3191260 h 3414242"/>
              <a:gd name="connsiteX12" fmla="*/ 0 w 2229817"/>
              <a:gd name="connsiteY12" fmla="*/ 222982 h 341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9817" h="3414242">
                <a:moveTo>
                  <a:pt x="0" y="222982"/>
                </a:moveTo>
                <a:cubicBezTo>
                  <a:pt x="0" y="163843"/>
                  <a:pt x="23493" y="107127"/>
                  <a:pt x="65310" y="65310"/>
                </a:cubicBezTo>
                <a:cubicBezTo>
                  <a:pt x="107127" y="23493"/>
                  <a:pt x="163844" y="0"/>
                  <a:pt x="222982" y="0"/>
                </a:cubicBezTo>
                <a:lnTo>
                  <a:pt x="2006835" y="0"/>
                </a:lnTo>
                <a:cubicBezTo>
                  <a:pt x="2065974" y="0"/>
                  <a:pt x="2122690" y="23493"/>
                  <a:pt x="2164507" y="65310"/>
                </a:cubicBezTo>
                <a:cubicBezTo>
                  <a:pt x="2206324" y="107127"/>
                  <a:pt x="2229817" y="163844"/>
                  <a:pt x="2229817" y="222982"/>
                </a:cubicBezTo>
                <a:lnTo>
                  <a:pt x="2229817" y="3191260"/>
                </a:lnTo>
                <a:cubicBezTo>
                  <a:pt x="2229817" y="3250399"/>
                  <a:pt x="2206324" y="3307115"/>
                  <a:pt x="2164507" y="3348932"/>
                </a:cubicBezTo>
                <a:cubicBezTo>
                  <a:pt x="2122690" y="3390749"/>
                  <a:pt x="2065973" y="3414242"/>
                  <a:pt x="2006835" y="3414242"/>
                </a:cubicBezTo>
                <a:lnTo>
                  <a:pt x="222982" y="3414242"/>
                </a:lnTo>
                <a:cubicBezTo>
                  <a:pt x="163843" y="3414242"/>
                  <a:pt x="107127" y="3390749"/>
                  <a:pt x="65310" y="3348932"/>
                </a:cubicBezTo>
                <a:cubicBezTo>
                  <a:pt x="23493" y="3307115"/>
                  <a:pt x="0" y="3250398"/>
                  <a:pt x="0" y="3191260"/>
                </a:cubicBezTo>
                <a:lnTo>
                  <a:pt x="0" y="222982"/>
                </a:lnTo>
                <a:close/>
              </a:path>
            </a:pathLst>
          </a:cu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6109" tIns="103409" rIns="116109" bIns="103409" numCol="1" spcCol="1270" anchor="ctr" anchorCtr="0">
            <a:noAutofit/>
          </a:bodyPr>
          <a:lstStyle/>
          <a:p>
            <a:pPr lvl="0" algn="l" defTabSz="889000">
              <a:lnSpc>
                <a:spcPct val="90000"/>
              </a:lnSpc>
              <a:spcBef>
                <a:spcPct val="0"/>
              </a:spcBef>
              <a:spcAft>
                <a:spcPct val="35000"/>
              </a:spcAft>
            </a:pPr>
            <a:r>
              <a:rPr lang="en-US" sz="1800" b="0" kern="1200" dirty="0">
                <a:latin typeface="+mn-lt"/>
              </a:rPr>
              <a:t>Risk of Performance Errors due to Fatigue resulting from Sleep Loss, Circadian De-synchronization, Extended Wakefulness and Work Overload</a:t>
            </a:r>
          </a:p>
        </p:txBody>
      </p:sp>
      <p:pic>
        <p:nvPicPr>
          <p:cNvPr id="13" name="Picture 2" descr="SSLM Pic"/>
          <p:cNvPicPr>
            <a:picLocks noChangeAspect="1" noChangeArrowheads="1"/>
          </p:cNvPicPr>
          <p:nvPr/>
        </p:nvPicPr>
        <p:blipFill>
          <a:blip r:embed="rId6" cstate="print"/>
          <a:srcRect/>
          <a:stretch>
            <a:fillRect/>
          </a:stretch>
        </p:blipFill>
        <p:spPr bwMode="auto">
          <a:xfrm rot="16200000">
            <a:off x="7551430" y="4744642"/>
            <a:ext cx="2337752" cy="581191"/>
          </a:xfrm>
          <a:prstGeom prst="rect">
            <a:avLst/>
          </a:prstGeom>
          <a:noFill/>
          <a:ln w="9525">
            <a:solidFill>
              <a:srgbClr val="2D66B3"/>
            </a:solidFill>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7" cstate="print"/>
          <a:srcRect/>
          <a:stretch>
            <a:fillRect/>
          </a:stretch>
        </p:blipFill>
        <p:spPr bwMode="auto">
          <a:xfrm>
            <a:off x="7721603" y="2804350"/>
            <a:ext cx="1227016" cy="881263"/>
          </a:xfrm>
          <a:prstGeom prst="rect">
            <a:avLst/>
          </a:prstGeom>
          <a:noFill/>
          <a:ln w="9525">
            <a:solidFill>
              <a:srgbClr val="2D66B3"/>
            </a:solidFill>
            <a:miter lim="800000"/>
            <a:headEnd/>
            <a:tailEnd/>
          </a:ln>
          <a:effectLst>
            <a:outerShdw blurRad="50800" dist="38100" dir="2700000" algn="tl" rotWithShape="0">
              <a:prstClr val="black">
                <a:alpha val="40000"/>
              </a:prstClr>
            </a:outerShdw>
          </a:effectLst>
        </p:spPr>
      </p:pic>
      <p:sp>
        <p:nvSpPr>
          <p:cNvPr id="15" name="Freeform 14"/>
          <p:cNvSpPr/>
          <p:nvPr/>
        </p:nvSpPr>
        <p:spPr>
          <a:xfrm>
            <a:off x="2735385" y="4556369"/>
            <a:ext cx="3892061" cy="2258618"/>
          </a:xfrm>
          <a:custGeom>
            <a:avLst/>
            <a:gdLst>
              <a:gd name="connsiteX0" fmla="*/ 0 w 2418457"/>
              <a:gd name="connsiteY0" fmla="*/ 241846 h 5257800"/>
              <a:gd name="connsiteX1" fmla="*/ 70835 w 2418457"/>
              <a:gd name="connsiteY1" fmla="*/ 70835 h 5257800"/>
              <a:gd name="connsiteX2" fmla="*/ 241846 w 2418457"/>
              <a:gd name="connsiteY2" fmla="*/ 0 h 5257800"/>
              <a:gd name="connsiteX3" fmla="*/ 2176611 w 2418457"/>
              <a:gd name="connsiteY3" fmla="*/ 0 h 5257800"/>
              <a:gd name="connsiteX4" fmla="*/ 2347622 w 2418457"/>
              <a:gd name="connsiteY4" fmla="*/ 70835 h 5257800"/>
              <a:gd name="connsiteX5" fmla="*/ 2418457 w 2418457"/>
              <a:gd name="connsiteY5" fmla="*/ 241846 h 5257800"/>
              <a:gd name="connsiteX6" fmla="*/ 2418457 w 2418457"/>
              <a:gd name="connsiteY6" fmla="*/ 5015954 h 5257800"/>
              <a:gd name="connsiteX7" fmla="*/ 2347622 w 2418457"/>
              <a:gd name="connsiteY7" fmla="*/ 5186965 h 5257800"/>
              <a:gd name="connsiteX8" fmla="*/ 2176611 w 2418457"/>
              <a:gd name="connsiteY8" fmla="*/ 5257800 h 5257800"/>
              <a:gd name="connsiteX9" fmla="*/ 241846 w 2418457"/>
              <a:gd name="connsiteY9" fmla="*/ 5257800 h 5257800"/>
              <a:gd name="connsiteX10" fmla="*/ 70835 w 2418457"/>
              <a:gd name="connsiteY10" fmla="*/ 5186965 h 5257800"/>
              <a:gd name="connsiteX11" fmla="*/ 0 w 2418457"/>
              <a:gd name="connsiteY11" fmla="*/ 5015954 h 5257800"/>
              <a:gd name="connsiteX12" fmla="*/ 0 w 2418457"/>
              <a:gd name="connsiteY12" fmla="*/ 241846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8457" h="5257800">
                <a:moveTo>
                  <a:pt x="0" y="241846"/>
                </a:moveTo>
                <a:cubicBezTo>
                  <a:pt x="0" y="177704"/>
                  <a:pt x="25480" y="116190"/>
                  <a:pt x="70835" y="70835"/>
                </a:cubicBezTo>
                <a:cubicBezTo>
                  <a:pt x="116190" y="25480"/>
                  <a:pt x="177705" y="0"/>
                  <a:pt x="241846" y="0"/>
                </a:cubicBezTo>
                <a:lnTo>
                  <a:pt x="2176611" y="0"/>
                </a:lnTo>
                <a:cubicBezTo>
                  <a:pt x="2240753" y="0"/>
                  <a:pt x="2302267" y="25480"/>
                  <a:pt x="2347622" y="70835"/>
                </a:cubicBezTo>
                <a:cubicBezTo>
                  <a:pt x="2392977" y="116190"/>
                  <a:pt x="2418457" y="177705"/>
                  <a:pt x="2418457" y="241846"/>
                </a:cubicBezTo>
                <a:lnTo>
                  <a:pt x="2418457" y="5015954"/>
                </a:lnTo>
                <a:cubicBezTo>
                  <a:pt x="2418457" y="5080096"/>
                  <a:pt x="2392977" y="5141610"/>
                  <a:pt x="2347622" y="5186965"/>
                </a:cubicBezTo>
                <a:cubicBezTo>
                  <a:pt x="2302267" y="5232320"/>
                  <a:pt x="2240753" y="5257800"/>
                  <a:pt x="2176611" y="5257800"/>
                </a:cubicBezTo>
                <a:lnTo>
                  <a:pt x="241846" y="5257800"/>
                </a:lnTo>
                <a:cubicBezTo>
                  <a:pt x="177704" y="5257800"/>
                  <a:pt x="116190" y="5232320"/>
                  <a:pt x="70835" y="5186965"/>
                </a:cubicBezTo>
                <a:cubicBezTo>
                  <a:pt x="25480" y="5141610"/>
                  <a:pt x="0" y="5080095"/>
                  <a:pt x="0" y="5015954"/>
                </a:cubicBezTo>
                <a:lnTo>
                  <a:pt x="0" y="241846"/>
                </a:lnTo>
                <a:close/>
              </a:path>
            </a:pathLst>
          </a:custGeom>
          <a:solidFill>
            <a:schemeClr val="tx1">
              <a:lumMod val="20000"/>
              <a:lumOff val="80000"/>
            </a:schemeClr>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802380" numCol="1" spcCol="1270" anchor="ctr" anchorCtr="0">
            <a:noAutofit/>
          </a:bodyPr>
          <a:lstStyle/>
          <a:p>
            <a:pPr algn="ctr" defTabSz="1422400">
              <a:lnSpc>
                <a:spcPct val="90000"/>
              </a:lnSpc>
              <a:spcAft>
                <a:spcPct val="35000"/>
              </a:spcAft>
            </a:pPr>
            <a:endParaRPr lang="en-US" sz="3200" dirty="0"/>
          </a:p>
        </p:txBody>
      </p:sp>
      <p:sp>
        <p:nvSpPr>
          <p:cNvPr id="16" name="Freeform 15"/>
          <p:cNvSpPr/>
          <p:nvPr/>
        </p:nvSpPr>
        <p:spPr>
          <a:xfrm>
            <a:off x="2758831" y="5080000"/>
            <a:ext cx="3845169" cy="1651851"/>
          </a:xfrm>
          <a:custGeom>
            <a:avLst/>
            <a:gdLst>
              <a:gd name="connsiteX0" fmla="*/ 0 w 2095505"/>
              <a:gd name="connsiteY0" fmla="*/ 209551 h 3417570"/>
              <a:gd name="connsiteX1" fmla="*/ 61376 w 2095505"/>
              <a:gd name="connsiteY1" fmla="*/ 61376 h 3417570"/>
              <a:gd name="connsiteX2" fmla="*/ 209551 w 2095505"/>
              <a:gd name="connsiteY2" fmla="*/ 0 h 3417570"/>
              <a:gd name="connsiteX3" fmla="*/ 1885954 w 2095505"/>
              <a:gd name="connsiteY3" fmla="*/ 0 h 3417570"/>
              <a:gd name="connsiteX4" fmla="*/ 2034129 w 2095505"/>
              <a:gd name="connsiteY4" fmla="*/ 61376 h 3417570"/>
              <a:gd name="connsiteX5" fmla="*/ 2095505 w 2095505"/>
              <a:gd name="connsiteY5" fmla="*/ 209551 h 3417570"/>
              <a:gd name="connsiteX6" fmla="*/ 2095505 w 2095505"/>
              <a:gd name="connsiteY6" fmla="*/ 3208019 h 3417570"/>
              <a:gd name="connsiteX7" fmla="*/ 2034129 w 2095505"/>
              <a:gd name="connsiteY7" fmla="*/ 3356194 h 3417570"/>
              <a:gd name="connsiteX8" fmla="*/ 1885954 w 2095505"/>
              <a:gd name="connsiteY8" fmla="*/ 3417570 h 3417570"/>
              <a:gd name="connsiteX9" fmla="*/ 209551 w 2095505"/>
              <a:gd name="connsiteY9" fmla="*/ 3417570 h 3417570"/>
              <a:gd name="connsiteX10" fmla="*/ 61376 w 2095505"/>
              <a:gd name="connsiteY10" fmla="*/ 3356194 h 3417570"/>
              <a:gd name="connsiteX11" fmla="*/ 0 w 2095505"/>
              <a:gd name="connsiteY11" fmla="*/ 3208019 h 3417570"/>
              <a:gd name="connsiteX12" fmla="*/ 0 w 2095505"/>
              <a:gd name="connsiteY12" fmla="*/ 209551 h 341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5" h="3417570">
                <a:moveTo>
                  <a:pt x="0" y="209551"/>
                </a:moveTo>
                <a:cubicBezTo>
                  <a:pt x="0" y="153975"/>
                  <a:pt x="22078" y="100674"/>
                  <a:pt x="61376" y="61376"/>
                </a:cubicBezTo>
                <a:cubicBezTo>
                  <a:pt x="100675" y="22078"/>
                  <a:pt x="153975" y="0"/>
                  <a:pt x="209551" y="0"/>
                </a:cubicBezTo>
                <a:lnTo>
                  <a:pt x="1885954" y="0"/>
                </a:lnTo>
                <a:cubicBezTo>
                  <a:pt x="1941530" y="0"/>
                  <a:pt x="1994831" y="22078"/>
                  <a:pt x="2034129" y="61376"/>
                </a:cubicBezTo>
                <a:cubicBezTo>
                  <a:pt x="2073427" y="100675"/>
                  <a:pt x="2095505" y="153975"/>
                  <a:pt x="2095505" y="209551"/>
                </a:cubicBezTo>
                <a:lnTo>
                  <a:pt x="2095505" y="3208019"/>
                </a:lnTo>
                <a:cubicBezTo>
                  <a:pt x="2095505" y="3263595"/>
                  <a:pt x="2073427" y="3316896"/>
                  <a:pt x="2034129" y="3356194"/>
                </a:cubicBezTo>
                <a:cubicBezTo>
                  <a:pt x="1994831" y="3395492"/>
                  <a:pt x="1941530" y="3417570"/>
                  <a:pt x="1885954" y="3417570"/>
                </a:cubicBezTo>
                <a:lnTo>
                  <a:pt x="209551" y="3417570"/>
                </a:lnTo>
                <a:cubicBezTo>
                  <a:pt x="153975" y="3417570"/>
                  <a:pt x="100674" y="3395492"/>
                  <a:pt x="61376" y="3356194"/>
                </a:cubicBezTo>
                <a:cubicBezTo>
                  <a:pt x="22078" y="3316896"/>
                  <a:pt x="0" y="3263595"/>
                  <a:pt x="0" y="3208019"/>
                </a:cubicBezTo>
                <a:lnTo>
                  <a:pt x="0" y="209551"/>
                </a:lnTo>
                <a:close/>
              </a:path>
            </a:pathLst>
          </a:cu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2175" tIns="99475" rIns="112175" bIns="99475" numCol="1" spcCol="1270" anchor="ctr" anchorCtr="0">
            <a:noAutofit/>
          </a:bodyPr>
          <a:lstStyle/>
          <a:p>
            <a:pPr lvl="0" algn="ctr" defTabSz="889000">
              <a:lnSpc>
                <a:spcPct val="90000"/>
              </a:lnSpc>
              <a:spcBef>
                <a:spcPct val="0"/>
              </a:spcBef>
              <a:spcAft>
                <a:spcPct val="35000"/>
              </a:spcAft>
            </a:pPr>
            <a:r>
              <a:rPr lang="en-US" sz="2000" b="0" kern="1200" dirty="0">
                <a:latin typeface="+mn-lt"/>
              </a:rPr>
              <a:t>Risk of Performance Decrements due to Inadequate Cooperation, Coordination, Communication &amp; Psychosocial Adaptation within a Team</a:t>
            </a:r>
          </a:p>
        </p:txBody>
      </p:sp>
      <p:sp>
        <p:nvSpPr>
          <p:cNvPr id="17" name="TextBox 16"/>
          <p:cNvSpPr txBox="1"/>
          <p:nvPr/>
        </p:nvSpPr>
        <p:spPr>
          <a:xfrm>
            <a:off x="3884107" y="4587730"/>
            <a:ext cx="1759392" cy="461665"/>
          </a:xfrm>
          <a:prstGeom prst="rect">
            <a:avLst/>
          </a:prstGeom>
          <a:noFill/>
        </p:spPr>
        <p:txBody>
          <a:bodyPr wrap="none" rtlCol="0">
            <a:spAutoFit/>
          </a:bodyPr>
          <a:lstStyle/>
          <a:p>
            <a:r>
              <a:rPr lang="en-US" dirty="0"/>
              <a:t>Team Risk</a:t>
            </a:r>
          </a:p>
        </p:txBody>
      </p:sp>
    </p:spTree>
    <p:extLst>
      <p:ext uri="{BB962C8B-B14F-4D97-AF65-F5344CB8AC3E}">
        <p14:creationId xmlns:p14="http://schemas.microsoft.com/office/powerpoint/2010/main" val="19217276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738036" y="72050"/>
            <a:ext cx="8405964" cy="584775"/>
          </a:xfrm>
          <a:prstGeom prst="rect">
            <a:avLst/>
          </a:prstGeom>
          <a:noFill/>
          <a:ln w="9525">
            <a:noFill/>
            <a:miter lim="800000"/>
            <a:headEnd/>
            <a:tailEnd/>
          </a:ln>
        </p:spPr>
        <p:txBody>
          <a:bodyPr wrap="square">
            <a:spAutoFit/>
          </a:bodyPr>
          <a:lstStyle/>
          <a:p>
            <a:pPr algn="ctr"/>
            <a:r>
              <a:rPr lang="en-US" sz="3200" spc="-150" dirty="0">
                <a:solidFill>
                  <a:schemeClr val="bg2"/>
                </a:solidFill>
                <a:effectLst>
                  <a:outerShdw blurRad="38100" dist="38100" dir="2700000" algn="tl">
                    <a:srgbClr val="000000">
                      <a:alpha val="43137"/>
                    </a:srgbClr>
                  </a:outerShdw>
                </a:effectLst>
                <a:latin typeface="Cambria" pitchFamily="18" charset="0"/>
              </a:rPr>
              <a:t>How else can astronauts get to ISS without Shuttle?</a:t>
            </a:r>
          </a:p>
        </p:txBody>
      </p:sp>
      <p:pic>
        <p:nvPicPr>
          <p:cNvPr id="5" name="Picture 4"/>
          <p:cNvPicPr>
            <a:picLocks noChangeAspect="1"/>
          </p:cNvPicPr>
          <p:nvPr/>
        </p:nvPicPr>
        <p:blipFill>
          <a:blip r:embed="rId2" cstate="print"/>
          <a:stretch>
            <a:fillRect/>
          </a:stretch>
        </p:blipFill>
        <p:spPr>
          <a:xfrm>
            <a:off x="3371124" y="663396"/>
            <a:ext cx="5629655" cy="3166681"/>
          </a:xfrm>
          <a:prstGeom prst="rect">
            <a:avLst/>
          </a:prstGeom>
        </p:spPr>
      </p:pic>
      <p:pic>
        <p:nvPicPr>
          <p:cNvPr id="4" name="Picture 3"/>
          <p:cNvPicPr>
            <a:picLocks noChangeAspect="1"/>
          </p:cNvPicPr>
          <p:nvPr/>
        </p:nvPicPr>
        <p:blipFill>
          <a:blip r:embed="rId3" cstate="print"/>
          <a:stretch>
            <a:fillRect/>
          </a:stretch>
        </p:blipFill>
        <p:spPr>
          <a:xfrm>
            <a:off x="331391" y="729539"/>
            <a:ext cx="3444638" cy="6128460"/>
          </a:xfrm>
          <a:prstGeom prst="rect">
            <a:avLst/>
          </a:prstGeom>
        </p:spPr>
      </p:pic>
      <p:pic>
        <p:nvPicPr>
          <p:cNvPr id="6" name="Picture 5"/>
          <p:cNvPicPr>
            <a:picLocks noChangeAspect="1"/>
          </p:cNvPicPr>
          <p:nvPr/>
        </p:nvPicPr>
        <p:blipFill>
          <a:blip r:embed="rId4" cstate="print"/>
          <a:stretch>
            <a:fillRect/>
          </a:stretch>
        </p:blipFill>
        <p:spPr>
          <a:xfrm>
            <a:off x="3739332" y="3863851"/>
            <a:ext cx="5316850" cy="2345669"/>
          </a:xfrm>
          <a:prstGeom prst="rect">
            <a:avLst/>
          </a:prstGeom>
        </p:spPr>
      </p:pic>
    </p:spTree>
    <p:extLst>
      <p:ext uri="{BB962C8B-B14F-4D97-AF65-F5344CB8AC3E}">
        <p14:creationId xmlns:p14="http://schemas.microsoft.com/office/powerpoint/2010/main" val="42301411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Martian-viral-teas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41433970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515_soil_martian_10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84133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nki69f8u5bic4qmuq9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19472"/>
          </a:xfrm>
          <a:prstGeom prst="rect">
            <a:avLst/>
          </a:prstGeom>
        </p:spPr>
      </p:pic>
    </p:spTree>
    <p:extLst>
      <p:ext uri="{BB962C8B-B14F-4D97-AF65-F5344CB8AC3E}">
        <p14:creationId xmlns:p14="http://schemas.microsoft.com/office/powerpoint/2010/main" val="32384923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endParaRPr lang="en-US">
              <a:latin typeface="Arial" charset="0"/>
            </a:endParaRPr>
          </a:p>
        </p:txBody>
      </p:sp>
      <p:pic>
        <p:nvPicPr>
          <p:cNvPr id="100354" name="Content Placeholder 3" descr="Screenshot 2016-06-01 20.13.24.png"/>
          <p:cNvPicPr>
            <a:picLocks noGrp="1" noChangeAspect="1"/>
          </p:cNvPicPr>
          <p:nvPr>
            <p:ph idx="1"/>
          </p:nvPr>
        </p:nvPicPr>
        <p:blipFill>
          <a:blip r:embed="rId2">
            <a:extLst>
              <a:ext uri="{28A0092B-C50C-407E-A947-70E740481C1C}">
                <a14:useLocalDpi xmlns:a14="http://schemas.microsoft.com/office/drawing/2010/main" val="0"/>
              </a:ext>
            </a:extLst>
          </a:blip>
          <a:srcRect l="4414" t="5656" r="4234" b="10776"/>
          <a:stretch>
            <a:fillRect/>
          </a:stretch>
        </p:blipFill>
        <p:spPr>
          <a:xfrm>
            <a:off x="0" y="0"/>
            <a:ext cx="9131300" cy="6858000"/>
          </a:xfrm>
        </p:spPr>
      </p:pic>
    </p:spTree>
    <p:extLst>
      <p:ext uri="{BB962C8B-B14F-4D97-AF65-F5344CB8AC3E}">
        <p14:creationId xmlns:p14="http://schemas.microsoft.com/office/powerpoint/2010/main" val="252166140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return to Earth DRM"/>
          <p:cNvPicPr>
            <a:picLocks noChangeAspect="1" noChangeArrowheads="1"/>
          </p:cNvPicPr>
          <p:nvPr/>
        </p:nvPicPr>
        <p:blipFill>
          <a:blip r:embed="rId3" cstate="print"/>
          <a:srcRect/>
          <a:stretch>
            <a:fillRect/>
          </a:stretch>
        </p:blipFill>
        <p:spPr bwMode="auto">
          <a:xfrm>
            <a:off x="430213" y="15875"/>
            <a:ext cx="8161337" cy="6716713"/>
          </a:xfrm>
          <a:prstGeom prst="rect">
            <a:avLst/>
          </a:prstGeom>
          <a:noFill/>
          <a:ln w="9525">
            <a:noFill/>
            <a:miter lim="800000"/>
            <a:headEnd/>
            <a:tailEnd/>
          </a:ln>
        </p:spPr>
      </p:pic>
      <p:sp>
        <p:nvSpPr>
          <p:cNvPr id="8" name="Rectangle 4"/>
          <p:cNvSpPr>
            <a:spLocks noChangeArrowheads="1"/>
          </p:cNvSpPr>
          <p:nvPr/>
        </p:nvSpPr>
        <p:spPr bwMode="auto">
          <a:xfrm>
            <a:off x="0" y="0"/>
            <a:ext cx="9144000" cy="671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sp>
        <p:nvSpPr>
          <p:cNvPr id="225283" name="Rectangle 3"/>
          <p:cNvSpPr>
            <a:spLocks noChangeArrowheads="1"/>
          </p:cNvSpPr>
          <p:nvPr/>
        </p:nvSpPr>
        <p:spPr bwMode="black">
          <a:xfrm>
            <a:off x="358826" y="25550"/>
            <a:ext cx="8439150" cy="677108"/>
          </a:xfrm>
          <a:prstGeom prst="rect">
            <a:avLst/>
          </a:prstGeom>
          <a:noFill/>
          <a:ln w="50800" cap="rnd">
            <a:noFill/>
            <a:miter lim="800000"/>
            <a:headEnd/>
            <a:tailEnd/>
          </a:ln>
          <a:effectLst>
            <a:outerShdw dist="35921" dir="2700000" algn="ctr" rotWithShape="0">
              <a:schemeClr val="tx1"/>
            </a:outerShdw>
          </a:effectLst>
        </p:spPr>
        <p:txBody>
          <a:bodyPr wrap="square">
            <a:spAutoFit/>
          </a:bodyPr>
          <a:lstStyle/>
          <a:p>
            <a:pPr algn="r" eaLnBrk="0" hangingPunct="0">
              <a:lnSpc>
                <a:spcPct val="95000"/>
              </a:lnSpc>
              <a:spcBef>
                <a:spcPct val="50000"/>
              </a:spcBef>
              <a:defRPr/>
            </a:pPr>
            <a:r>
              <a:rPr lang="en-US" sz="4000" dirty="0">
                <a:solidFill>
                  <a:srgbClr val="FFDC45"/>
                </a:solidFill>
                <a:latin typeface="Cambria" pitchFamily="18" charset="0"/>
                <a:cs typeface="+mn-cs"/>
              </a:rPr>
              <a:t>Earth Return Transit Requirements</a:t>
            </a:r>
          </a:p>
        </p:txBody>
      </p:sp>
      <p:sp>
        <p:nvSpPr>
          <p:cNvPr id="225284" name="AutoShape 4"/>
          <p:cNvSpPr>
            <a:spLocks noChangeArrowheads="1"/>
          </p:cNvSpPr>
          <p:nvPr/>
        </p:nvSpPr>
        <p:spPr bwMode="ltGray">
          <a:xfrm>
            <a:off x="706438" y="4594225"/>
            <a:ext cx="2408237" cy="2076450"/>
          </a:xfrm>
          <a:prstGeom prst="roundRect">
            <a:avLst>
              <a:gd name="adj" fmla="val 6681"/>
            </a:avLst>
          </a:prstGeom>
          <a:solidFill>
            <a:srgbClr val="2D66B3">
              <a:alpha val="50000"/>
            </a:srgbClr>
          </a:solidFill>
          <a:ln w="9525">
            <a:solidFill>
              <a:schemeClr val="bg2"/>
            </a:solidFill>
            <a:round/>
            <a:headEnd/>
            <a:tailEnd/>
          </a:ln>
          <a:effectLst/>
        </p:spPr>
        <p:txBody>
          <a:bodyPr lIns="92075" tIns="46038" rIns="92075" bIns="46038"/>
          <a:lstStyle/>
          <a:p>
            <a:pPr marL="342900" indent="-342900" eaLnBrk="0" hangingPunct="0">
              <a:lnSpc>
                <a:spcPct val="85000"/>
              </a:lnSpc>
              <a:spcBef>
                <a:spcPct val="50000"/>
              </a:spcBef>
              <a:buSzPct val="100000"/>
              <a:defRPr/>
            </a:pPr>
            <a:r>
              <a:rPr lang="en-US" sz="2000" b="1">
                <a:solidFill>
                  <a:srgbClr val="FFDC45"/>
                </a:solidFill>
                <a:effectLst>
                  <a:outerShdw blurRad="38100" dist="38100" dir="2700000" algn="tl">
                    <a:srgbClr val="000000"/>
                  </a:outerShdw>
                </a:effectLst>
                <a:latin typeface="Helvetica" pitchFamily="34" charset="0"/>
                <a:cs typeface="+mn-cs"/>
              </a:rPr>
              <a:t>Habitat</a:t>
            </a:r>
            <a:endParaRPr lang="en-US" sz="1800">
              <a:solidFill>
                <a:srgbClr val="FFF8D9"/>
              </a:solidFill>
              <a:effectLst>
                <a:outerShdw blurRad="38100" dist="38100" dir="2700000" algn="tl">
                  <a:srgbClr val="000000"/>
                </a:outerShdw>
              </a:effectLst>
              <a:latin typeface="Helvetica" pitchFamily="34" charset="0"/>
              <a:cs typeface="+mn-cs"/>
            </a:endParaRP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Maintenance &amp; housekeeping</a:t>
            </a:r>
            <a:endParaRPr lang="en-US" sz="2000">
              <a:solidFill>
                <a:srgbClr val="FFF8D9"/>
              </a:solidFill>
              <a:effectLst>
                <a:outerShdw blurRad="38100" dist="38100" dir="2700000" algn="tl">
                  <a:srgbClr val="000000"/>
                </a:outerShdw>
              </a:effectLst>
              <a:latin typeface="Helvetica" pitchFamily="34" charset="0"/>
              <a:cs typeface="+mn-cs"/>
            </a:endParaRP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Exercise</a:t>
            </a: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Recreation</a:t>
            </a: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Privacy</a:t>
            </a:r>
          </a:p>
          <a:p>
            <a:pPr marL="342900" indent="-342900" algn="r" eaLnBrk="0" hangingPunct="0">
              <a:lnSpc>
                <a:spcPct val="80000"/>
              </a:lnSpc>
              <a:spcBef>
                <a:spcPct val="50000"/>
              </a:spcBef>
              <a:buClr>
                <a:srgbClr val="C0534E"/>
              </a:buClr>
              <a:buSzPct val="70000"/>
              <a:buFont typeface="Monotype Sorts" pitchFamily="2" charset="2"/>
              <a:buNone/>
              <a:defRPr/>
            </a:pPr>
            <a:endParaRPr lang="en-US" sz="1800">
              <a:solidFill>
                <a:srgbClr val="FFF8D9"/>
              </a:solidFill>
              <a:effectLst>
                <a:outerShdw blurRad="38100" dist="38100" dir="2700000" algn="tl">
                  <a:srgbClr val="000000"/>
                </a:outerShdw>
              </a:effectLst>
              <a:latin typeface="Helvetica" pitchFamily="34" charset="0"/>
              <a:cs typeface="+mn-cs"/>
            </a:endParaRPr>
          </a:p>
        </p:txBody>
      </p:sp>
      <p:sp>
        <p:nvSpPr>
          <p:cNvPr id="225285" name="AutoShape 5"/>
          <p:cNvSpPr>
            <a:spLocks noChangeArrowheads="1"/>
          </p:cNvSpPr>
          <p:nvPr/>
        </p:nvSpPr>
        <p:spPr bwMode="ltGray">
          <a:xfrm>
            <a:off x="5038725" y="2208213"/>
            <a:ext cx="3467100" cy="4464050"/>
          </a:xfrm>
          <a:prstGeom prst="roundRect">
            <a:avLst>
              <a:gd name="adj" fmla="val 6681"/>
            </a:avLst>
          </a:prstGeom>
          <a:solidFill>
            <a:srgbClr val="2D66B3">
              <a:alpha val="50000"/>
            </a:srgbClr>
          </a:solidFill>
          <a:ln w="9525">
            <a:solidFill>
              <a:schemeClr val="bg2"/>
            </a:solidFill>
            <a:round/>
            <a:headEnd/>
            <a:tailEnd/>
          </a:ln>
          <a:effectLst/>
        </p:spPr>
        <p:txBody>
          <a:bodyPr lIns="92075" tIns="46038" rIns="92075" bIns="46038"/>
          <a:lstStyle/>
          <a:p>
            <a:pPr marL="342900" indent="-342900" eaLnBrk="0" hangingPunct="0">
              <a:lnSpc>
                <a:spcPct val="80000"/>
              </a:lnSpc>
              <a:spcBef>
                <a:spcPct val="50000"/>
              </a:spcBef>
              <a:buClr>
                <a:srgbClr val="C0534E"/>
              </a:buClr>
              <a:buSzPct val="70000"/>
              <a:buFont typeface="Monotype Sorts" pitchFamily="2" charset="2"/>
              <a:buNone/>
              <a:defRPr/>
            </a:pPr>
            <a:r>
              <a:rPr lang="en-US" sz="2000" b="1">
                <a:solidFill>
                  <a:srgbClr val="FFDC45"/>
                </a:solidFill>
                <a:effectLst>
                  <a:outerShdw blurRad="38100" dist="38100" dir="2700000" algn="tl">
                    <a:srgbClr val="000000"/>
                  </a:outerShdw>
                </a:effectLst>
                <a:latin typeface="Helvetica" pitchFamily="34" charset="0"/>
                <a:cs typeface="+mn-cs"/>
              </a:rPr>
              <a:t>Crew health care</a:t>
            </a:r>
            <a:endParaRPr lang="en-US" sz="2000">
              <a:solidFill>
                <a:srgbClr val="FFF8D9"/>
              </a:solidFill>
              <a:effectLst>
                <a:outerShdw blurRad="38100" dist="38100" dir="2700000" algn="tl">
                  <a:srgbClr val="000000"/>
                </a:outerShdw>
              </a:effectLst>
              <a:latin typeface="Helvetica" pitchFamily="34" charset="0"/>
              <a:cs typeface="+mn-cs"/>
            </a:endParaRP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Nutrition</a:t>
            </a:r>
          </a:p>
          <a:p>
            <a:pPr marL="342900" indent="-342900" eaLnBrk="0" hangingPunct="0">
              <a:lnSpc>
                <a:spcPct val="80000"/>
              </a:lnSpc>
              <a:spcBef>
                <a:spcPct val="50000"/>
              </a:spcBef>
              <a:buClr>
                <a:schemeClr val="bg2"/>
              </a:buClr>
              <a:buSzPct val="70000"/>
              <a:buFont typeface="Monotype Sorts" pitchFamily="2" charset="2"/>
              <a:buChar char="è"/>
              <a:defRPr/>
            </a:pPr>
            <a:r>
              <a:rPr lang="en-US" sz="1800">
                <a:solidFill>
                  <a:srgbClr val="FFF8D9"/>
                </a:solidFill>
                <a:effectLst>
                  <a:outerShdw blurRad="38100" dist="38100" dir="2700000" algn="tl">
                    <a:srgbClr val="000000"/>
                  </a:outerShdw>
                </a:effectLst>
                <a:latin typeface="Helvetica" pitchFamily="34" charset="0"/>
                <a:cs typeface="+mn-cs"/>
              </a:rPr>
              <a:t>Psychological support</a:t>
            </a:r>
          </a:p>
          <a:p>
            <a:pPr marL="742950" lvl="1" indent="-285750" eaLnBrk="0" hangingPunct="0">
              <a:lnSpc>
                <a:spcPct val="80000"/>
              </a:lnSpc>
              <a:spcBef>
                <a:spcPct val="50000"/>
              </a:spcBef>
              <a:buClr>
                <a:schemeClr val="bg2"/>
              </a:buClr>
              <a:buSzPct val="70000"/>
              <a:buFontTx/>
              <a:buChar char="–"/>
              <a:defRPr/>
            </a:pPr>
            <a:r>
              <a:rPr lang="en-US" sz="1800">
                <a:solidFill>
                  <a:srgbClr val="FFF8D9"/>
                </a:solidFill>
                <a:effectLst>
                  <a:outerShdw blurRad="38100" dist="38100" dir="2700000" algn="tl">
                    <a:srgbClr val="000000"/>
                  </a:outerShdw>
                </a:effectLst>
                <a:latin typeface="Helvetica" pitchFamily="34" charset="0"/>
                <a:cs typeface="+mn-cs"/>
              </a:rPr>
              <a:t>meaningful work</a:t>
            </a:r>
          </a:p>
          <a:p>
            <a:pPr marL="1143000" lvl="2" indent="-228600" eaLnBrk="0" hangingPunct="0">
              <a:lnSpc>
                <a:spcPct val="80000"/>
              </a:lnSpc>
              <a:spcBef>
                <a:spcPct val="50000"/>
              </a:spcBef>
              <a:buClr>
                <a:schemeClr val="bg2"/>
              </a:buClr>
              <a:buSzPct val="70000"/>
              <a:buFont typeface="Monotype Sorts" pitchFamily="2" charset="2"/>
              <a:buChar char="F"/>
              <a:defRPr/>
            </a:pPr>
            <a:r>
              <a:rPr lang="en-US" sz="1800">
                <a:solidFill>
                  <a:srgbClr val="FFF8D9"/>
                </a:solidFill>
                <a:effectLst>
                  <a:outerShdw blurRad="38100" dist="38100" dir="2700000" algn="tl">
                    <a:srgbClr val="000000"/>
                  </a:outerShdw>
                </a:effectLst>
                <a:latin typeface="Helvetica" pitchFamily="34" charset="0"/>
                <a:cs typeface="+mn-cs"/>
              </a:rPr>
              <a:t>simulations of Earth landing, (normal and emergency)</a:t>
            </a:r>
          </a:p>
          <a:p>
            <a:pPr marL="1143000" lvl="2" indent="-228600" eaLnBrk="0" hangingPunct="0">
              <a:lnSpc>
                <a:spcPct val="80000"/>
              </a:lnSpc>
              <a:spcBef>
                <a:spcPct val="50000"/>
              </a:spcBef>
              <a:buClr>
                <a:schemeClr val="bg2"/>
              </a:buClr>
              <a:buSzPct val="70000"/>
              <a:buFont typeface="Monotype Sorts" pitchFamily="2" charset="2"/>
              <a:buChar char="F"/>
              <a:defRPr/>
            </a:pPr>
            <a:r>
              <a:rPr lang="en-US" sz="1800">
                <a:solidFill>
                  <a:srgbClr val="FFF8D9"/>
                </a:solidFill>
                <a:effectLst>
                  <a:outerShdw blurRad="38100" dist="38100" dir="2700000" algn="tl">
                    <a:srgbClr val="000000"/>
                  </a:outerShdw>
                </a:effectLst>
                <a:latin typeface="Helvetica" pitchFamily="34" charset="0"/>
                <a:cs typeface="+mn-cs"/>
              </a:rPr>
              <a:t>debriefs, reporting, &amp; consultation with investigators</a:t>
            </a:r>
          </a:p>
          <a:p>
            <a:pPr marL="1143000" lvl="2" indent="-228600" eaLnBrk="0" hangingPunct="0">
              <a:lnSpc>
                <a:spcPct val="80000"/>
              </a:lnSpc>
              <a:spcBef>
                <a:spcPct val="50000"/>
              </a:spcBef>
              <a:buClr>
                <a:schemeClr val="bg2"/>
              </a:buClr>
              <a:buSzPct val="70000"/>
              <a:buFont typeface="Monotype Sorts" pitchFamily="2" charset="2"/>
              <a:buChar char="F"/>
              <a:defRPr/>
            </a:pPr>
            <a:r>
              <a:rPr lang="en-US" sz="1800">
                <a:solidFill>
                  <a:srgbClr val="FFF8D9"/>
                </a:solidFill>
                <a:effectLst>
                  <a:outerShdw blurRad="38100" dist="38100" dir="2700000" algn="tl">
                    <a:srgbClr val="000000"/>
                  </a:outerShdw>
                </a:effectLst>
                <a:latin typeface="Helvetica" pitchFamily="34" charset="0"/>
                <a:cs typeface="+mn-cs"/>
              </a:rPr>
              <a:t>housekeeping</a:t>
            </a:r>
          </a:p>
          <a:p>
            <a:pPr marL="1143000" lvl="2" indent="-228600" eaLnBrk="0" hangingPunct="0">
              <a:lnSpc>
                <a:spcPct val="80000"/>
              </a:lnSpc>
              <a:spcBef>
                <a:spcPct val="50000"/>
              </a:spcBef>
              <a:buClr>
                <a:schemeClr val="bg2"/>
              </a:buClr>
              <a:buSzPct val="70000"/>
              <a:buFont typeface="Monotype Sorts" pitchFamily="2" charset="2"/>
              <a:buChar char="F"/>
              <a:defRPr/>
            </a:pPr>
            <a:r>
              <a:rPr lang="en-US" sz="1800">
                <a:solidFill>
                  <a:srgbClr val="FFF8D9"/>
                </a:solidFill>
                <a:effectLst>
                  <a:outerShdw blurRad="38100" dist="38100" dir="2700000" algn="tl">
                    <a:srgbClr val="000000"/>
                  </a:outerShdw>
                </a:effectLst>
                <a:latin typeface="Helvetica" pitchFamily="34" charset="0"/>
                <a:cs typeface="+mn-cs"/>
              </a:rPr>
              <a:t>cruise science</a:t>
            </a:r>
            <a:endParaRPr lang="en-US" sz="1600">
              <a:solidFill>
                <a:srgbClr val="FFF8D9"/>
              </a:solidFill>
              <a:effectLst>
                <a:outerShdw blurRad="38100" dist="38100" dir="2700000" algn="tl">
                  <a:srgbClr val="000000"/>
                </a:outerShdw>
              </a:effectLst>
              <a:latin typeface="Helvetica" pitchFamily="34" charset="0"/>
              <a:cs typeface="+mn-cs"/>
            </a:endParaRPr>
          </a:p>
          <a:p>
            <a:pPr marL="742950" lvl="1" indent="-285750" eaLnBrk="0" hangingPunct="0">
              <a:lnSpc>
                <a:spcPct val="80000"/>
              </a:lnSpc>
              <a:spcBef>
                <a:spcPct val="50000"/>
              </a:spcBef>
              <a:buClr>
                <a:schemeClr val="bg2"/>
              </a:buClr>
              <a:buSzPct val="70000"/>
              <a:buFontTx/>
              <a:buChar char="–"/>
              <a:defRPr/>
            </a:pPr>
            <a:r>
              <a:rPr lang="en-US" sz="1800">
                <a:solidFill>
                  <a:srgbClr val="FFF8D9"/>
                </a:solidFill>
                <a:effectLst>
                  <a:outerShdw blurRad="38100" dist="38100" dir="2700000" algn="tl">
                    <a:srgbClr val="000000"/>
                  </a:outerShdw>
                </a:effectLst>
                <a:latin typeface="Helvetica" pitchFamily="34" charset="0"/>
                <a:cs typeface="+mn-cs"/>
              </a:rPr>
              <a:t>communications</a:t>
            </a:r>
          </a:p>
        </p:txBody>
      </p:sp>
      <p:pic>
        <p:nvPicPr>
          <p:cNvPr id="7"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pic>
        <p:nvPicPr>
          <p:cNvPr id="9" name="Picture 5" descr="s68-55292"/>
          <p:cNvPicPr>
            <a:picLocks noChangeAspect="1" noChangeArrowheads="1"/>
          </p:cNvPicPr>
          <p:nvPr/>
        </p:nvPicPr>
        <p:blipFill>
          <a:blip r:embed="rId5" cstate="print"/>
          <a:srcRect/>
          <a:stretch>
            <a:fillRect/>
          </a:stretch>
        </p:blipFill>
        <p:spPr bwMode="auto">
          <a:xfrm>
            <a:off x="6691132" y="721810"/>
            <a:ext cx="2133600" cy="1636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178" y="377246"/>
            <a:ext cx="9122704" cy="6086554"/>
          </a:xfrm>
          <a:prstGeom prst="rect">
            <a:avLst/>
          </a:prstGeom>
        </p:spPr>
      </p:pic>
    </p:spTree>
    <p:extLst>
      <p:ext uri="{BB962C8B-B14F-4D97-AF65-F5344CB8AC3E}">
        <p14:creationId xmlns:p14="http://schemas.microsoft.com/office/powerpoint/2010/main" val="323763862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47541" y="17208"/>
            <a:ext cx="1441747" cy="9304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44446" y="640065"/>
            <a:ext cx="6465104" cy="5947896"/>
          </a:xfrm>
          <a:prstGeom prst="rect">
            <a:avLst/>
          </a:prstGeom>
        </p:spPr>
      </p:pic>
      <p:pic>
        <p:nvPicPr>
          <p:cNvPr id="56" name="Picture 5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7293" y="2196721"/>
            <a:ext cx="717653" cy="66212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11" y="1767266"/>
            <a:ext cx="3269723" cy="3340650"/>
          </a:xfrm>
          <a:prstGeom prst="rect">
            <a:avLst/>
          </a:prstGeom>
          <a:ln>
            <a:solidFill>
              <a:srgbClr val="000000"/>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863" y="1174607"/>
            <a:ext cx="3269723" cy="3340650"/>
          </a:xfrm>
          <a:prstGeom prst="rect">
            <a:avLst/>
          </a:prstGeom>
          <a:ln>
            <a:solidFill>
              <a:srgbClr val="000000"/>
            </a:solidFill>
          </a:ln>
        </p:spPr>
      </p:pic>
      <p:cxnSp>
        <p:nvCxnSpPr>
          <p:cNvPr id="7" name="Straight Connector 6"/>
          <p:cNvCxnSpPr/>
          <p:nvPr/>
        </p:nvCxnSpPr>
        <p:spPr>
          <a:xfrm flipH="1">
            <a:off x="3195113" y="1354665"/>
            <a:ext cx="1775282" cy="7902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3195113" y="2144889"/>
            <a:ext cx="1775282" cy="6350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13805" y="4092253"/>
            <a:ext cx="2903822" cy="369332"/>
          </a:xfrm>
          <a:prstGeom prst="rect">
            <a:avLst/>
          </a:prstGeom>
          <a:solidFill>
            <a:schemeClr val="bg1">
              <a:alpha val="64000"/>
            </a:schemeClr>
          </a:solidFill>
          <a:ln>
            <a:solidFill>
              <a:schemeClr val="tx1"/>
            </a:solidFill>
          </a:ln>
        </p:spPr>
        <p:txBody>
          <a:bodyPr wrap="none" rtlCol="0">
            <a:spAutoFit/>
          </a:bodyPr>
          <a:lstStyle/>
          <a:p>
            <a:r>
              <a:rPr lang="en-US" b="1" dirty="0"/>
              <a:t>Scott Kelly – ISS for one year</a:t>
            </a:r>
          </a:p>
        </p:txBody>
      </p:sp>
      <p:sp>
        <p:nvSpPr>
          <p:cNvPr id="9" name="TextBox 8"/>
          <p:cNvSpPr txBox="1"/>
          <p:nvPr/>
        </p:nvSpPr>
        <p:spPr>
          <a:xfrm>
            <a:off x="178593" y="4662601"/>
            <a:ext cx="2700491" cy="369332"/>
          </a:xfrm>
          <a:prstGeom prst="rect">
            <a:avLst/>
          </a:prstGeom>
          <a:solidFill>
            <a:schemeClr val="bg1">
              <a:alpha val="64000"/>
            </a:schemeClr>
          </a:solidFill>
          <a:ln>
            <a:solidFill>
              <a:schemeClr val="tx1"/>
            </a:solidFill>
          </a:ln>
        </p:spPr>
        <p:txBody>
          <a:bodyPr wrap="none" rtlCol="0">
            <a:spAutoFit/>
          </a:bodyPr>
          <a:lstStyle/>
          <a:p>
            <a:r>
              <a:rPr lang="en-US" b="1" dirty="0"/>
              <a:t>Mark Kelly – Earth control</a:t>
            </a:r>
          </a:p>
        </p:txBody>
      </p:sp>
      <p:sp>
        <p:nvSpPr>
          <p:cNvPr id="2" name="Rectangle 1"/>
          <p:cNvSpPr/>
          <p:nvPr/>
        </p:nvSpPr>
        <p:spPr>
          <a:xfrm>
            <a:off x="876863" y="1174607"/>
            <a:ext cx="3269723" cy="3340650"/>
          </a:xfrm>
          <a:prstGeom prst="rect">
            <a:avLst/>
          </a:prstGeom>
          <a:gradFill flip="none" rotWithShape="1">
            <a:gsLst>
              <a:gs pos="0">
                <a:srgbClr val="0000FF">
                  <a:alpha val="29000"/>
                </a:srgbClr>
              </a:gs>
              <a:gs pos="100000">
                <a:srgbClr val="FFFFFF">
                  <a:alpha val="2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4111" y="1767266"/>
            <a:ext cx="3269723" cy="3340650"/>
          </a:xfrm>
          <a:prstGeom prst="rect">
            <a:avLst/>
          </a:prstGeom>
          <a:gradFill flip="none" rotWithShape="1">
            <a:gsLst>
              <a:gs pos="0">
                <a:srgbClr val="008000">
                  <a:alpha val="32000"/>
                </a:srgbClr>
              </a:gs>
              <a:gs pos="100000">
                <a:srgbClr val="FFFFFF">
                  <a:alpha val="2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7260804" y="1031499"/>
            <a:ext cx="1882045" cy="523220"/>
          </a:xfrm>
          <a:prstGeom prst="rect">
            <a:avLst/>
          </a:prstGeom>
          <a:solidFill>
            <a:schemeClr val="bg1"/>
          </a:solidFill>
        </p:spPr>
        <p:txBody>
          <a:bodyPr wrap="square">
            <a:spAutoFit/>
          </a:bodyPr>
          <a:lstStyle/>
          <a:p>
            <a:pPr algn="ctr"/>
            <a:r>
              <a:rPr lang="en-US" sz="1400" u="sng" dirty="0"/>
              <a:t>Telomere Length</a:t>
            </a:r>
          </a:p>
          <a:p>
            <a:pPr algn="ctr"/>
            <a:r>
              <a:rPr lang="en-US" sz="1400" dirty="0"/>
              <a:t>Bailey</a:t>
            </a:r>
          </a:p>
        </p:txBody>
      </p:sp>
      <p:sp>
        <p:nvSpPr>
          <p:cNvPr id="14" name="Rectangle 13"/>
          <p:cNvSpPr/>
          <p:nvPr/>
        </p:nvSpPr>
        <p:spPr>
          <a:xfrm>
            <a:off x="2195337" y="5255657"/>
            <a:ext cx="1289739" cy="430887"/>
          </a:xfrm>
          <a:prstGeom prst="rect">
            <a:avLst/>
          </a:prstGeom>
          <a:solidFill>
            <a:schemeClr val="bg1"/>
          </a:solidFill>
        </p:spPr>
        <p:txBody>
          <a:bodyPr wrap="none" tIns="0" rIns="0" bIns="0">
            <a:spAutoFit/>
          </a:bodyPr>
          <a:lstStyle/>
          <a:p>
            <a:pPr algn="ctr"/>
            <a:r>
              <a:rPr lang="en-US" sz="1400" u="sng" dirty="0"/>
              <a:t>DNA Mutations</a:t>
            </a:r>
          </a:p>
          <a:p>
            <a:pPr algn="ctr"/>
            <a:r>
              <a:rPr lang="en-US" sz="1400" dirty="0"/>
              <a:t>Feinberg</a:t>
            </a:r>
          </a:p>
        </p:txBody>
      </p:sp>
      <p:sp>
        <p:nvSpPr>
          <p:cNvPr id="16" name="Rectangle 15"/>
          <p:cNvSpPr/>
          <p:nvPr/>
        </p:nvSpPr>
        <p:spPr>
          <a:xfrm>
            <a:off x="2129816" y="5789101"/>
            <a:ext cx="2147708" cy="430887"/>
          </a:xfrm>
          <a:prstGeom prst="rect">
            <a:avLst/>
          </a:prstGeom>
          <a:solidFill>
            <a:schemeClr val="bg1"/>
          </a:solidFill>
        </p:spPr>
        <p:txBody>
          <a:bodyPr wrap="none" tIns="0" rIns="0" bIns="0">
            <a:spAutoFit/>
          </a:bodyPr>
          <a:lstStyle/>
          <a:p>
            <a:pPr algn="ctr"/>
            <a:r>
              <a:rPr lang="en-US" sz="1400" u="sng" dirty="0"/>
              <a:t>DNA </a:t>
            </a:r>
            <a:r>
              <a:rPr lang="en-US" sz="1400" u="sng" dirty="0" err="1"/>
              <a:t>Hydroxy</a:t>
            </a:r>
            <a:r>
              <a:rPr lang="en-US" sz="1400" u="sng" dirty="0"/>
              <a:t>-methylation</a:t>
            </a:r>
          </a:p>
          <a:p>
            <a:pPr algn="ctr"/>
            <a:r>
              <a:rPr lang="en-US" sz="1400" dirty="0"/>
              <a:t>Mason</a:t>
            </a:r>
          </a:p>
        </p:txBody>
      </p:sp>
      <p:sp>
        <p:nvSpPr>
          <p:cNvPr id="17" name="Rectangle 16"/>
          <p:cNvSpPr/>
          <p:nvPr/>
        </p:nvSpPr>
        <p:spPr>
          <a:xfrm>
            <a:off x="5905726" y="4192091"/>
            <a:ext cx="1012830" cy="523220"/>
          </a:xfrm>
          <a:prstGeom prst="rect">
            <a:avLst/>
          </a:prstGeom>
          <a:solidFill>
            <a:schemeClr val="bg1"/>
          </a:solidFill>
        </p:spPr>
        <p:txBody>
          <a:bodyPr wrap="none">
            <a:spAutoFit/>
          </a:bodyPr>
          <a:lstStyle/>
          <a:p>
            <a:pPr algn="ctr"/>
            <a:r>
              <a:rPr lang="en-US" sz="1400" u="sng" dirty="0"/>
              <a:t>Chromatin</a:t>
            </a:r>
          </a:p>
          <a:p>
            <a:pPr algn="ctr"/>
            <a:r>
              <a:rPr lang="en-US" sz="1400" dirty="0"/>
              <a:t>Feinberg</a:t>
            </a:r>
          </a:p>
        </p:txBody>
      </p:sp>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2142" y="5010287"/>
            <a:ext cx="785953" cy="1307540"/>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28261" y="4812318"/>
            <a:ext cx="1819024" cy="1505509"/>
          </a:xfrm>
          <a:prstGeom prst="rect">
            <a:avLst/>
          </a:prstGeom>
        </p:spPr>
      </p:pic>
      <p:sp>
        <p:nvSpPr>
          <p:cNvPr id="20" name="Rectangle 19"/>
          <p:cNvSpPr/>
          <p:nvPr/>
        </p:nvSpPr>
        <p:spPr>
          <a:xfrm>
            <a:off x="5875273" y="6034600"/>
            <a:ext cx="1691439" cy="646331"/>
          </a:xfrm>
          <a:prstGeom prst="rect">
            <a:avLst/>
          </a:prstGeom>
          <a:solidFill>
            <a:schemeClr val="bg1"/>
          </a:solidFill>
        </p:spPr>
        <p:txBody>
          <a:bodyPr wrap="none" tIns="0" bIns="0">
            <a:spAutoFit/>
          </a:bodyPr>
          <a:lstStyle/>
          <a:p>
            <a:pPr algn="ctr"/>
            <a:r>
              <a:rPr lang="en-US" sz="1400" u="sng" dirty="0"/>
              <a:t>large/small RNA</a:t>
            </a:r>
          </a:p>
          <a:p>
            <a:pPr algn="ctr"/>
            <a:r>
              <a:rPr lang="en-US" sz="1400" u="sng" dirty="0"/>
              <a:t>&amp; RNA Methylation</a:t>
            </a:r>
          </a:p>
          <a:p>
            <a:pPr algn="ctr"/>
            <a:r>
              <a:rPr lang="en-US" sz="1400" dirty="0"/>
              <a:t>Mason</a:t>
            </a:r>
          </a:p>
        </p:txBody>
      </p:sp>
      <p:sp>
        <p:nvSpPr>
          <p:cNvPr id="21" name="Rectangle 20"/>
          <p:cNvSpPr/>
          <p:nvPr/>
        </p:nvSpPr>
        <p:spPr>
          <a:xfrm>
            <a:off x="7819085" y="6231524"/>
            <a:ext cx="990278" cy="430887"/>
          </a:xfrm>
          <a:prstGeom prst="rect">
            <a:avLst/>
          </a:prstGeom>
          <a:solidFill>
            <a:schemeClr val="bg1"/>
          </a:solidFill>
        </p:spPr>
        <p:txBody>
          <a:bodyPr wrap="none" tIns="0" rIns="0" bIns="0">
            <a:spAutoFit/>
          </a:bodyPr>
          <a:lstStyle/>
          <a:p>
            <a:pPr algn="ctr"/>
            <a:r>
              <a:rPr lang="en-US" sz="1400" u="sng" dirty="0"/>
              <a:t>Proteomics</a:t>
            </a:r>
          </a:p>
          <a:p>
            <a:pPr algn="ctr"/>
            <a:r>
              <a:rPr lang="en-US" sz="1400" dirty="0"/>
              <a:t>Lee/Rana</a:t>
            </a:r>
          </a:p>
        </p:txBody>
      </p:sp>
      <p:sp>
        <p:nvSpPr>
          <p:cNvPr id="22" name="Right Arrow 21"/>
          <p:cNvSpPr/>
          <p:nvPr/>
        </p:nvSpPr>
        <p:spPr>
          <a:xfrm>
            <a:off x="5718573" y="5466541"/>
            <a:ext cx="792347" cy="401683"/>
          </a:xfrm>
          <a:prstGeom prst="rightArrow">
            <a:avLst/>
          </a:prstGeom>
          <a:gradFill>
            <a:gsLst>
              <a:gs pos="0">
                <a:schemeClr val="tx1"/>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7146237" y="5466541"/>
            <a:ext cx="441487" cy="401683"/>
          </a:xfrm>
          <a:prstGeom prst="rightArrow">
            <a:avLst/>
          </a:prstGeom>
          <a:gradFill>
            <a:gsLst>
              <a:gs pos="0">
                <a:schemeClr val="tx1"/>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296333" y="1354665"/>
            <a:ext cx="4674062" cy="12198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96333" y="2574522"/>
            <a:ext cx="4674063" cy="20536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0" name="Right Arrow 39"/>
          <p:cNvSpPr/>
          <p:nvPr/>
        </p:nvSpPr>
        <p:spPr>
          <a:xfrm rot="16200000">
            <a:off x="8087965" y="4514667"/>
            <a:ext cx="441487" cy="401683"/>
          </a:xfrm>
          <a:prstGeom prst="rightArrow">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13931" y="3459775"/>
            <a:ext cx="1104575" cy="1055482"/>
          </a:xfrm>
          <a:prstGeom prst="rect">
            <a:avLst/>
          </a:prstGeom>
        </p:spPr>
      </p:pic>
      <p:sp>
        <p:nvSpPr>
          <p:cNvPr id="42" name="Rectangle 41"/>
          <p:cNvSpPr/>
          <p:nvPr/>
        </p:nvSpPr>
        <p:spPr>
          <a:xfrm>
            <a:off x="7517169" y="2936808"/>
            <a:ext cx="1542283" cy="430887"/>
          </a:xfrm>
          <a:prstGeom prst="rect">
            <a:avLst/>
          </a:prstGeom>
          <a:solidFill>
            <a:schemeClr val="bg1"/>
          </a:solidFill>
        </p:spPr>
        <p:txBody>
          <a:bodyPr wrap="square" lIns="0" tIns="0" bIns="0">
            <a:spAutoFit/>
          </a:bodyPr>
          <a:lstStyle/>
          <a:p>
            <a:pPr algn="ctr"/>
            <a:r>
              <a:rPr lang="en-US" sz="1400" u="sng" dirty="0"/>
              <a:t>Antibodies</a:t>
            </a:r>
          </a:p>
          <a:p>
            <a:pPr algn="ctr"/>
            <a:r>
              <a:rPr lang="en-US" sz="1400" dirty="0"/>
              <a:t>Mignot/Snyder</a:t>
            </a:r>
          </a:p>
        </p:txBody>
      </p:sp>
      <p:sp>
        <p:nvSpPr>
          <p:cNvPr id="44" name="Rectangle 43"/>
          <p:cNvSpPr/>
          <p:nvPr/>
        </p:nvSpPr>
        <p:spPr>
          <a:xfrm>
            <a:off x="7760855" y="523695"/>
            <a:ext cx="1004125" cy="430887"/>
          </a:xfrm>
          <a:prstGeom prst="rect">
            <a:avLst/>
          </a:prstGeom>
          <a:solidFill>
            <a:schemeClr val="bg1"/>
          </a:solidFill>
        </p:spPr>
        <p:txBody>
          <a:bodyPr wrap="square" lIns="0" tIns="0" bIns="0">
            <a:spAutoFit/>
          </a:bodyPr>
          <a:lstStyle/>
          <a:p>
            <a:pPr algn="ctr"/>
            <a:r>
              <a:rPr lang="en-US" sz="1400" u="sng" dirty="0"/>
              <a:t>Cytokines</a:t>
            </a:r>
          </a:p>
          <a:p>
            <a:pPr algn="ctr"/>
            <a:r>
              <a:rPr lang="en-US" sz="1400" dirty="0"/>
              <a:t>Mignot</a:t>
            </a:r>
          </a:p>
        </p:txBody>
      </p:sp>
      <p:sp>
        <p:nvSpPr>
          <p:cNvPr id="15" name="Rectangle 14"/>
          <p:cNvSpPr/>
          <p:nvPr/>
        </p:nvSpPr>
        <p:spPr>
          <a:xfrm>
            <a:off x="3687371" y="6262005"/>
            <a:ext cx="1559306" cy="430887"/>
          </a:xfrm>
          <a:prstGeom prst="rect">
            <a:avLst/>
          </a:prstGeom>
          <a:solidFill>
            <a:schemeClr val="bg1"/>
          </a:solidFill>
        </p:spPr>
        <p:txBody>
          <a:bodyPr wrap="none" tIns="0" rIns="0" bIns="0">
            <a:spAutoFit/>
          </a:bodyPr>
          <a:lstStyle/>
          <a:p>
            <a:pPr algn="ctr"/>
            <a:r>
              <a:rPr lang="en-US" sz="1400" u="sng" dirty="0"/>
              <a:t>DNA Methylation</a:t>
            </a:r>
          </a:p>
          <a:p>
            <a:pPr algn="ctr"/>
            <a:r>
              <a:rPr lang="en-US" sz="1400" dirty="0"/>
              <a:t>Feinberg &amp; Mason</a:t>
            </a:r>
          </a:p>
        </p:txBody>
      </p:sp>
      <p:sp>
        <p:nvSpPr>
          <p:cNvPr id="50" name="Right Arrow 49"/>
          <p:cNvSpPr/>
          <p:nvPr/>
        </p:nvSpPr>
        <p:spPr>
          <a:xfrm rot="16200000">
            <a:off x="4884108" y="1111576"/>
            <a:ext cx="353371" cy="401683"/>
          </a:xfrm>
          <a:prstGeom prst="rightArrow">
            <a:avLst/>
          </a:prstGeom>
          <a:gradFill>
            <a:gsLst>
              <a:gs pos="0">
                <a:schemeClr val="tx1"/>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260804" y="1689396"/>
            <a:ext cx="1882045" cy="430887"/>
          </a:xfrm>
          <a:prstGeom prst="rect">
            <a:avLst/>
          </a:prstGeom>
          <a:solidFill>
            <a:schemeClr val="bg1"/>
          </a:solidFill>
        </p:spPr>
        <p:txBody>
          <a:bodyPr wrap="square" lIns="0" tIns="0" bIns="0">
            <a:spAutoFit/>
          </a:bodyPr>
          <a:lstStyle/>
          <a:p>
            <a:pPr algn="ctr"/>
            <a:r>
              <a:rPr lang="en-US" sz="1400" u="sng" dirty="0"/>
              <a:t>B-cells / T-cells</a:t>
            </a:r>
          </a:p>
          <a:p>
            <a:pPr algn="ctr"/>
            <a:r>
              <a:rPr lang="en-US" sz="1400" dirty="0"/>
              <a:t>Mignot</a:t>
            </a:r>
          </a:p>
        </p:txBody>
      </p:sp>
      <p:sp>
        <p:nvSpPr>
          <p:cNvPr id="52" name="Rectangle 51"/>
          <p:cNvSpPr/>
          <p:nvPr/>
        </p:nvSpPr>
        <p:spPr>
          <a:xfrm>
            <a:off x="4135351" y="548094"/>
            <a:ext cx="3610363" cy="430887"/>
          </a:xfrm>
          <a:prstGeom prst="rect">
            <a:avLst/>
          </a:prstGeom>
          <a:solidFill>
            <a:schemeClr val="bg1"/>
          </a:solidFill>
        </p:spPr>
        <p:txBody>
          <a:bodyPr wrap="square" lIns="0" tIns="0" rIns="0" bIns="0">
            <a:spAutoFit/>
          </a:bodyPr>
          <a:lstStyle/>
          <a:p>
            <a:pPr algn="ctr"/>
            <a:r>
              <a:rPr lang="en-US" sz="1400" u="sng" dirty="0"/>
              <a:t>Targeted and Global Metabolomics</a:t>
            </a:r>
          </a:p>
          <a:p>
            <a:pPr algn="ctr"/>
            <a:r>
              <a:rPr lang="en-US" sz="1400" dirty="0"/>
              <a:t>Lee/Rana, Mignot/Snyder &amp; Smith</a:t>
            </a:r>
          </a:p>
        </p:txBody>
      </p:sp>
      <p:sp>
        <p:nvSpPr>
          <p:cNvPr id="53" name="Rectangle 52"/>
          <p:cNvSpPr/>
          <p:nvPr/>
        </p:nvSpPr>
        <p:spPr>
          <a:xfrm>
            <a:off x="2703312" y="530741"/>
            <a:ext cx="1542283" cy="430887"/>
          </a:xfrm>
          <a:prstGeom prst="rect">
            <a:avLst/>
          </a:prstGeom>
          <a:solidFill>
            <a:schemeClr val="bg1"/>
          </a:solidFill>
        </p:spPr>
        <p:txBody>
          <a:bodyPr wrap="square" lIns="0" tIns="0" rIns="0" bIns="0">
            <a:spAutoFit/>
          </a:bodyPr>
          <a:lstStyle/>
          <a:p>
            <a:pPr algn="ctr"/>
            <a:r>
              <a:rPr lang="en-US" sz="1400" u="sng" dirty="0"/>
              <a:t>Microbiome</a:t>
            </a:r>
          </a:p>
          <a:p>
            <a:pPr algn="ctr"/>
            <a:r>
              <a:rPr lang="en-US" sz="1400" dirty="0"/>
              <a:t>Turek</a:t>
            </a:r>
          </a:p>
        </p:txBody>
      </p:sp>
      <p:sp>
        <p:nvSpPr>
          <p:cNvPr id="54" name="Chord 53"/>
          <p:cNvSpPr/>
          <p:nvPr/>
        </p:nvSpPr>
        <p:spPr>
          <a:xfrm rot="6479611">
            <a:off x="6892318" y="1298698"/>
            <a:ext cx="293018" cy="225669"/>
          </a:xfrm>
          <a:prstGeom prst="chord">
            <a:avLst/>
          </a:prstGeom>
          <a:gradFill>
            <a:gsLst>
              <a:gs pos="0">
                <a:srgbClr val="FF000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02221" y="68824"/>
            <a:ext cx="3114948" cy="511242"/>
          </a:xfrm>
          <a:prstGeom prst="rect">
            <a:avLst/>
          </a:prstGeom>
        </p:spPr>
      </p:pic>
      <p:pic>
        <p:nvPicPr>
          <p:cNvPr id="61" name="Picture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30199" y="68824"/>
            <a:ext cx="1316387" cy="518288"/>
          </a:xfrm>
          <a:prstGeom prst="rect">
            <a:avLst/>
          </a:prstGeom>
        </p:spPr>
      </p:pic>
      <p:pic>
        <p:nvPicPr>
          <p:cNvPr id="62" name="Picture 6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17377" y="6382797"/>
            <a:ext cx="510652" cy="447232"/>
          </a:xfrm>
          <a:prstGeom prst="rect">
            <a:avLst/>
          </a:prstGeom>
        </p:spPr>
      </p:pic>
      <p:pic>
        <p:nvPicPr>
          <p:cNvPr id="63" name="Picture 6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41943" y="5868224"/>
            <a:ext cx="539003" cy="579967"/>
          </a:xfrm>
          <a:prstGeom prst="rect">
            <a:avLst/>
          </a:prstGeom>
        </p:spPr>
      </p:pic>
      <p:pic>
        <p:nvPicPr>
          <p:cNvPr id="64" name="Picture 6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817181" y="4769678"/>
            <a:ext cx="658111" cy="604254"/>
          </a:xfrm>
          <a:prstGeom prst="rect">
            <a:avLst/>
          </a:prstGeom>
        </p:spPr>
      </p:pic>
      <p:pic>
        <p:nvPicPr>
          <p:cNvPr id="74" name="Picture 7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78075" y="4249"/>
            <a:ext cx="912875" cy="622857"/>
          </a:xfrm>
          <a:prstGeom prst="rect">
            <a:avLst/>
          </a:prstGeom>
        </p:spPr>
      </p:pic>
      <p:sp>
        <p:nvSpPr>
          <p:cNvPr id="75" name="Rectangle 74"/>
          <p:cNvSpPr/>
          <p:nvPr/>
        </p:nvSpPr>
        <p:spPr>
          <a:xfrm>
            <a:off x="1578075" y="579387"/>
            <a:ext cx="1136478" cy="430887"/>
          </a:xfrm>
          <a:prstGeom prst="rect">
            <a:avLst/>
          </a:prstGeom>
          <a:solidFill>
            <a:schemeClr val="bg1"/>
          </a:solidFill>
        </p:spPr>
        <p:txBody>
          <a:bodyPr wrap="square" lIns="0" tIns="0" rIns="0" bIns="0">
            <a:spAutoFit/>
          </a:bodyPr>
          <a:lstStyle/>
          <a:p>
            <a:pPr algn="ctr"/>
            <a:r>
              <a:rPr lang="en-US" sz="1400" u="sng" dirty="0"/>
              <a:t>Cognition</a:t>
            </a:r>
          </a:p>
          <a:p>
            <a:pPr algn="ctr"/>
            <a:r>
              <a:rPr lang="en-US" sz="1400" dirty="0" err="1"/>
              <a:t>Basner</a:t>
            </a:r>
            <a:endParaRPr lang="en-US" sz="1400" dirty="0"/>
          </a:p>
        </p:txBody>
      </p:sp>
      <p:pic>
        <p:nvPicPr>
          <p:cNvPr id="77" name="Picture 7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6854" y="29950"/>
            <a:ext cx="634978" cy="637838"/>
          </a:xfrm>
          <a:prstGeom prst="rect">
            <a:avLst/>
          </a:prstGeom>
        </p:spPr>
      </p:pic>
      <p:pic>
        <p:nvPicPr>
          <p:cNvPr id="78" name="Picture 7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9600" y="12958"/>
            <a:ext cx="386712" cy="564653"/>
          </a:xfrm>
          <a:prstGeom prst="rect">
            <a:avLst/>
          </a:prstGeom>
        </p:spPr>
      </p:pic>
      <p:sp>
        <p:nvSpPr>
          <p:cNvPr id="79" name="Rectangle 78"/>
          <p:cNvSpPr/>
          <p:nvPr/>
        </p:nvSpPr>
        <p:spPr>
          <a:xfrm>
            <a:off x="178593" y="586603"/>
            <a:ext cx="1136478" cy="430887"/>
          </a:xfrm>
          <a:prstGeom prst="rect">
            <a:avLst/>
          </a:prstGeom>
          <a:solidFill>
            <a:schemeClr val="bg1"/>
          </a:solidFill>
        </p:spPr>
        <p:txBody>
          <a:bodyPr wrap="square" lIns="0" tIns="0" rIns="0" bIns="0">
            <a:spAutoFit/>
          </a:bodyPr>
          <a:lstStyle/>
          <a:p>
            <a:pPr algn="ctr"/>
            <a:r>
              <a:rPr lang="en-US" sz="1400" u="sng" dirty="0"/>
              <a:t>Vasculature</a:t>
            </a:r>
          </a:p>
          <a:p>
            <a:pPr algn="ctr"/>
            <a:r>
              <a:rPr lang="en-US" sz="1400" dirty="0"/>
              <a:t>Lee</a:t>
            </a:r>
          </a:p>
        </p:txBody>
      </p:sp>
      <p:sp>
        <p:nvSpPr>
          <p:cNvPr id="80" name="Lightning Bolt 79"/>
          <p:cNvSpPr/>
          <p:nvPr/>
        </p:nvSpPr>
        <p:spPr>
          <a:xfrm rot="3418662" flipH="1" flipV="1">
            <a:off x="3511660" y="5211188"/>
            <a:ext cx="388210" cy="603203"/>
          </a:xfrm>
          <a:prstGeom prst="lightningBolt">
            <a:avLst/>
          </a:prstGeom>
          <a:gradFill>
            <a:gsLst>
              <a:gs pos="0">
                <a:schemeClr val="accent1">
                  <a:tint val="100000"/>
                  <a:shade val="100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824105" y="3184377"/>
            <a:ext cx="835476" cy="612857"/>
          </a:xfrm>
          <a:prstGeom prst="rect">
            <a:avLst/>
          </a:prstGeom>
        </p:spPr>
      </p:pic>
    </p:spTree>
    <p:extLst>
      <p:ext uri="{BB962C8B-B14F-4D97-AF65-F5344CB8AC3E}">
        <p14:creationId xmlns:p14="http://schemas.microsoft.com/office/powerpoint/2010/main" val="4082623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par>
                                <p:cTn id="32" presetID="9"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dissolv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dissolve">
                                      <p:cBhvr>
                                        <p:cTn id="47" dur="500"/>
                                        <p:tgtEl>
                                          <p:spTgt spid="6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dissolve">
                                      <p:cBhvr>
                                        <p:cTn id="55" dur="500"/>
                                        <p:tgtEl>
                                          <p:spTgt spid="6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dissolve">
                                      <p:cBhvr>
                                        <p:cTn id="63" dur="500"/>
                                        <p:tgtEl>
                                          <p:spTgt spid="22"/>
                                        </p:tgtEl>
                                      </p:cBhvr>
                                    </p:animEffect>
                                  </p:childTnLst>
                                </p:cTn>
                              </p:par>
                              <p:par>
                                <p:cTn id="64" presetID="9"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dissolve">
                                      <p:cBhvr>
                                        <p:cTn id="66" dur="500"/>
                                        <p:tgtEl>
                                          <p:spTgt spid="18"/>
                                        </p:tgtEl>
                                      </p:cBhvr>
                                    </p:animEffect>
                                  </p:childTnLst>
                                </p:cTn>
                              </p:par>
                              <p:par>
                                <p:cTn id="67" presetID="9"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dissolve">
                                      <p:cBhvr>
                                        <p:cTn id="69" dur="500"/>
                                        <p:tgtEl>
                                          <p:spTgt spid="6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dissolv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dissolve">
                                      <p:cBhvr>
                                        <p:cTn id="77" dur="500"/>
                                        <p:tgtEl>
                                          <p:spTgt spid="23"/>
                                        </p:tgtEl>
                                      </p:cBhvr>
                                    </p:animEffect>
                                  </p:childTnLst>
                                </p:cTn>
                              </p:par>
                              <p:par>
                                <p:cTn id="78" presetID="9"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dissolve">
                                      <p:cBhvr>
                                        <p:cTn id="80" dur="500"/>
                                        <p:tgtEl>
                                          <p:spTgt spid="1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dissolv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81"/>
                                        </p:tgtEl>
                                        <p:attrNameLst>
                                          <p:attrName>style.visibility</p:attrName>
                                        </p:attrNameLst>
                                      </p:cBhvr>
                                      <p:to>
                                        <p:strVal val="visible"/>
                                      </p:to>
                                    </p:set>
                                    <p:animEffect transition="in" filter="dissolve">
                                      <p:cBhvr>
                                        <p:cTn id="88" dur="500"/>
                                        <p:tgtEl>
                                          <p:spTgt spid="81"/>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dissolve">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dissolve">
                                      <p:cBhvr>
                                        <p:cTn id="96" dur="500"/>
                                        <p:tgtEl>
                                          <p:spTgt spid="40"/>
                                        </p:tgtEl>
                                      </p:cBhvr>
                                    </p:animEffect>
                                  </p:childTnLst>
                                </p:cTn>
                              </p:par>
                              <p:par>
                                <p:cTn id="97" presetID="9" presetClass="entr" presetSubtype="0" fill="hold" nodeType="with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dissolve">
                                      <p:cBhvr>
                                        <p:cTn id="99" dur="500"/>
                                        <p:tgtEl>
                                          <p:spTgt spid="41"/>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dissolve">
                                      <p:cBhvr>
                                        <p:cTn id="102" dur="5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dissolve">
                                      <p:cBhvr>
                                        <p:cTn id="107" dur="500"/>
                                        <p:tgtEl>
                                          <p:spTgt spid="56"/>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dissolve">
                                      <p:cBhvr>
                                        <p:cTn id="110" dur="500"/>
                                        <p:tgtEl>
                                          <p:spTgt spid="51"/>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dissolve">
                                      <p:cBhvr>
                                        <p:cTn id="115" dur="500"/>
                                        <p:tgtEl>
                                          <p:spTgt spid="54"/>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dissolve">
                                      <p:cBhvr>
                                        <p:cTn id="118" dur="500"/>
                                        <p:tgtEl>
                                          <p:spTgt spid="3"/>
                                        </p:tgtEl>
                                      </p:cBhvr>
                                    </p:animEffect>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dissolve">
                                      <p:cBhvr>
                                        <p:cTn id="123" dur="500"/>
                                        <p:tgtEl>
                                          <p:spTgt spid="44"/>
                                        </p:tgtEl>
                                      </p:cBhvr>
                                    </p:animEffect>
                                  </p:childTnLst>
                                </p:cTn>
                              </p:par>
                              <p:par>
                                <p:cTn id="124" presetID="9" presetClass="entr" presetSubtype="0" fill="hold" nodeType="with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dissolve">
                                      <p:cBhvr>
                                        <p:cTn id="126" dur="500"/>
                                        <p:tgtEl>
                                          <p:spTgt spid="60"/>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dissolve">
                                      <p:cBhvr>
                                        <p:cTn id="131" dur="500"/>
                                        <p:tgtEl>
                                          <p:spTgt spid="50"/>
                                        </p:tgtEl>
                                      </p:cBhvr>
                                    </p:animEffect>
                                  </p:childTnLst>
                                </p:cTn>
                              </p:par>
                              <p:par>
                                <p:cTn id="132" presetID="9" presetClass="entr" presetSubtype="0" fill="hold" grpId="0"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dissolve">
                                      <p:cBhvr>
                                        <p:cTn id="134" dur="500"/>
                                        <p:tgtEl>
                                          <p:spTgt spid="52"/>
                                        </p:tgtEl>
                                      </p:cBhvr>
                                    </p:animEffect>
                                  </p:childTnLst>
                                </p:cTn>
                              </p:par>
                              <p:par>
                                <p:cTn id="135" presetID="9" presetClass="entr" presetSubtype="0"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Effect transition="in" filter="dissolve">
                                      <p:cBhvr>
                                        <p:cTn id="137" dur="500"/>
                                        <p:tgtEl>
                                          <p:spTgt spid="59"/>
                                        </p:tgtEl>
                                      </p:cBhvr>
                                    </p:animEffect>
                                  </p:childTnLst>
                                </p:cTn>
                              </p:par>
                            </p:childTnLst>
                          </p:cTn>
                        </p:par>
                      </p:childTnLst>
                    </p:cTn>
                  </p:par>
                  <p:par>
                    <p:cTn id="138" fill="hold">
                      <p:stCondLst>
                        <p:cond delay="indefinite"/>
                      </p:stCondLst>
                      <p:childTnLst>
                        <p:par>
                          <p:cTn id="139" fill="hold">
                            <p:stCondLst>
                              <p:cond delay="0"/>
                            </p:stCondLst>
                            <p:childTnLst>
                              <p:par>
                                <p:cTn id="140" presetID="9" presetClass="entr" presetSubtype="0"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dissolve">
                                      <p:cBhvr>
                                        <p:cTn id="142" dur="500"/>
                                        <p:tgtEl>
                                          <p:spTgt spid="53"/>
                                        </p:tgtEl>
                                      </p:cBhvr>
                                    </p:animEffect>
                                  </p:childTnLst>
                                </p:cTn>
                              </p:par>
                              <p:par>
                                <p:cTn id="143" presetID="9" presetClass="entr" presetSubtype="0" fill="hold" nodeType="withEffect">
                                  <p:stCondLst>
                                    <p:cond delay="0"/>
                                  </p:stCondLst>
                                  <p:childTnLst>
                                    <p:set>
                                      <p:cBhvr>
                                        <p:cTn id="144" dur="1" fill="hold">
                                          <p:stCondLst>
                                            <p:cond delay="0"/>
                                          </p:stCondLst>
                                        </p:cTn>
                                        <p:tgtEl>
                                          <p:spTgt spid="61"/>
                                        </p:tgtEl>
                                        <p:attrNameLst>
                                          <p:attrName>style.visibility</p:attrName>
                                        </p:attrNameLst>
                                      </p:cBhvr>
                                      <p:to>
                                        <p:strVal val="visible"/>
                                      </p:to>
                                    </p:set>
                                    <p:animEffect transition="in" filter="dissolve">
                                      <p:cBhvr>
                                        <p:cTn id="145" dur="500"/>
                                        <p:tgtEl>
                                          <p:spTgt spid="61"/>
                                        </p:tgtEl>
                                      </p:cBhvr>
                                    </p:animEffect>
                                  </p:childTnLst>
                                </p:cTn>
                              </p:par>
                            </p:childTnLst>
                          </p:cTn>
                        </p:par>
                      </p:childTnLst>
                    </p:cTn>
                  </p:par>
                  <p:par>
                    <p:cTn id="146" fill="hold">
                      <p:stCondLst>
                        <p:cond delay="indefinite"/>
                      </p:stCondLst>
                      <p:childTnLst>
                        <p:par>
                          <p:cTn id="147" fill="hold">
                            <p:stCondLst>
                              <p:cond delay="0"/>
                            </p:stCondLst>
                            <p:childTnLst>
                              <p:par>
                                <p:cTn id="148" presetID="9" presetClass="entr" presetSubtype="0" fill="hold" nodeType="click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dissolve">
                                      <p:cBhvr>
                                        <p:cTn id="150" dur="500"/>
                                        <p:tgtEl>
                                          <p:spTgt spid="74"/>
                                        </p:tgtEl>
                                      </p:cBhvr>
                                    </p:animEffect>
                                  </p:childTnLst>
                                </p:cTn>
                              </p:par>
                              <p:par>
                                <p:cTn id="151" presetID="9" presetClass="entr" presetSubtype="0" fill="hold" grpId="0" nodeType="withEffect">
                                  <p:stCondLst>
                                    <p:cond delay="0"/>
                                  </p:stCondLst>
                                  <p:childTnLst>
                                    <p:set>
                                      <p:cBhvr>
                                        <p:cTn id="152" dur="1" fill="hold">
                                          <p:stCondLst>
                                            <p:cond delay="0"/>
                                          </p:stCondLst>
                                        </p:cTn>
                                        <p:tgtEl>
                                          <p:spTgt spid="75"/>
                                        </p:tgtEl>
                                        <p:attrNameLst>
                                          <p:attrName>style.visibility</p:attrName>
                                        </p:attrNameLst>
                                      </p:cBhvr>
                                      <p:to>
                                        <p:strVal val="visible"/>
                                      </p:to>
                                    </p:set>
                                    <p:animEffect transition="in" filter="dissolve">
                                      <p:cBhvr>
                                        <p:cTn id="153" dur="500"/>
                                        <p:tgtEl>
                                          <p:spTgt spid="75"/>
                                        </p:tgtEl>
                                      </p:cBhvr>
                                    </p:animEffect>
                                  </p:childTnLst>
                                </p:cTn>
                              </p:par>
                            </p:childTnLst>
                          </p:cTn>
                        </p:par>
                      </p:childTnLst>
                    </p:cTn>
                  </p:par>
                  <p:par>
                    <p:cTn id="154" fill="hold">
                      <p:stCondLst>
                        <p:cond delay="indefinite"/>
                      </p:stCondLst>
                      <p:childTnLst>
                        <p:par>
                          <p:cTn id="155" fill="hold">
                            <p:stCondLst>
                              <p:cond delay="0"/>
                            </p:stCondLst>
                            <p:childTnLst>
                              <p:par>
                                <p:cTn id="156" presetID="9" presetClass="entr" presetSubtype="0" fill="hold" nodeType="clickEffect">
                                  <p:stCondLst>
                                    <p:cond delay="0"/>
                                  </p:stCondLst>
                                  <p:childTnLst>
                                    <p:set>
                                      <p:cBhvr>
                                        <p:cTn id="157" dur="1" fill="hold">
                                          <p:stCondLst>
                                            <p:cond delay="0"/>
                                          </p:stCondLst>
                                        </p:cTn>
                                        <p:tgtEl>
                                          <p:spTgt spid="78"/>
                                        </p:tgtEl>
                                        <p:attrNameLst>
                                          <p:attrName>style.visibility</p:attrName>
                                        </p:attrNameLst>
                                      </p:cBhvr>
                                      <p:to>
                                        <p:strVal val="visible"/>
                                      </p:to>
                                    </p:set>
                                    <p:animEffect transition="in" filter="dissolve">
                                      <p:cBhvr>
                                        <p:cTn id="158" dur="500"/>
                                        <p:tgtEl>
                                          <p:spTgt spid="78"/>
                                        </p:tgtEl>
                                      </p:cBhvr>
                                    </p:animEffect>
                                  </p:childTnLst>
                                </p:cTn>
                              </p:par>
                              <p:par>
                                <p:cTn id="159" presetID="9" presetClass="entr" presetSubtype="0" fill="hold" nodeType="withEffect">
                                  <p:stCondLst>
                                    <p:cond delay="0"/>
                                  </p:stCondLst>
                                  <p:childTnLst>
                                    <p:set>
                                      <p:cBhvr>
                                        <p:cTn id="160" dur="1" fill="hold">
                                          <p:stCondLst>
                                            <p:cond delay="0"/>
                                          </p:stCondLst>
                                        </p:cTn>
                                        <p:tgtEl>
                                          <p:spTgt spid="77"/>
                                        </p:tgtEl>
                                        <p:attrNameLst>
                                          <p:attrName>style.visibility</p:attrName>
                                        </p:attrNameLst>
                                      </p:cBhvr>
                                      <p:to>
                                        <p:strVal val="visible"/>
                                      </p:to>
                                    </p:set>
                                    <p:animEffect transition="in" filter="dissolve">
                                      <p:cBhvr>
                                        <p:cTn id="161" dur="500"/>
                                        <p:tgtEl>
                                          <p:spTgt spid="77"/>
                                        </p:tgtEl>
                                      </p:cBhvr>
                                    </p:animEffect>
                                  </p:childTnLst>
                                </p:cTn>
                              </p:par>
                              <p:par>
                                <p:cTn id="162" presetID="9" presetClass="entr" presetSubtype="0" fill="hold" grpId="0" nodeType="withEffect">
                                  <p:stCondLst>
                                    <p:cond delay="0"/>
                                  </p:stCondLst>
                                  <p:childTnLst>
                                    <p:set>
                                      <p:cBhvr>
                                        <p:cTn id="163" dur="1" fill="hold">
                                          <p:stCondLst>
                                            <p:cond delay="0"/>
                                          </p:stCondLst>
                                        </p:cTn>
                                        <p:tgtEl>
                                          <p:spTgt spid="79"/>
                                        </p:tgtEl>
                                        <p:attrNameLst>
                                          <p:attrName>style.visibility</p:attrName>
                                        </p:attrNameLst>
                                      </p:cBhvr>
                                      <p:to>
                                        <p:strVal val="visible"/>
                                      </p:to>
                                    </p:set>
                                    <p:animEffect transition="in" filter="dissolve">
                                      <p:cBhvr>
                                        <p:cTn id="16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2" grpId="0" animBg="1"/>
      <p:bldP spid="13" grpId="0" animBg="1"/>
      <p:bldP spid="3" grpId="0" animBg="1"/>
      <p:bldP spid="14" grpId="0" animBg="1"/>
      <p:bldP spid="16" grpId="0" animBg="1"/>
      <p:bldP spid="17" grpId="0" animBg="1"/>
      <p:bldP spid="20" grpId="0" animBg="1"/>
      <p:bldP spid="21" grpId="0" animBg="1"/>
      <p:bldP spid="22" grpId="0" animBg="1"/>
      <p:bldP spid="23" grpId="0" animBg="1"/>
      <p:bldP spid="40" grpId="0" animBg="1"/>
      <p:bldP spid="42" grpId="0" animBg="1"/>
      <p:bldP spid="44" grpId="0" animBg="1"/>
      <p:bldP spid="15" grpId="0" animBg="1"/>
      <p:bldP spid="50" grpId="0" animBg="1"/>
      <p:bldP spid="51" grpId="0" animBg="1"/>
      <p:bldP spid="52" grpId="0" animBg="1"/>
      <p:bldP spid="53" grpId="0" animBg="1"/>
      <p:bldP spid="54" grpId="0" animBg="1"/>
      <p:bldP spid="75" grpId="0" animBg="1"/>
      <p:bldP spid="79" grpId="0" animBg="1"/>
      <p:bldP spid="8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KellyS vacc.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 t="1256" r="13798" b="1276"/>
          <a:stretch/>
        </p:blipFill>
        <p:spPr>
          <a:xfrm>
            <a:off x="1617" y="7918"/>
            <a:ext cx="9162288" cy="6824166"/>
          </a:xfrm>
        </p:spPr>
      </p:pic>
      <p:pic>
        <p:nvPicPr>
          <p:cNvPr id="7" name="Content Placeholder 6" descr="KellyM vacc.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651" t="1707" r="18383" b="1506"/>
          <a:stretch/>
        </p:blipFill>
        <p:spPr>
          <a:xfrm>
            <a:off x="2721" y="1810008"/>
            <a:ext cx="4078224" cy="3865437"/>
          </a:xfrm>
          <a:effectLst>
            <a:outerShdw blurRad="50800" dist="76200" dir="2700000" algn="tl" rotWithShape="0">
              <a:srgbClr val="000000">
                <a:alpha val="43000"/>
              </a:srgbClr>
            </a:outerShdw>
          </a:effectLst>
        </p:spPr>
      </p:pic>
    </p:spTree>
    <p:extLst>
      <p:ext uri="{BB962C8B-B14F-4D97-AF65-F5344CB8AC3E}">
        <p14:creationId xmlns:p14="http://schemas.microsoft.com/office/powerpoint/2010/main" val="5226055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3" name="Picture 12" descr="Z6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866" y="0"/>
            <a:ext cx="3324225" cy="2552700"/>
          </a:xfrm>
          <a:prstGeom prst="rect">
            <a:avLst/>
          </a:prstGeom>
          <a:ln>
            <a:solidFill>
              <a:schemeClr val="accent1"/>
            </a:solidFill>
          </a:ln>
          <a:effectLst>
            <a:outerShdw blurRad="50800" dist="38100" dir="8700000" algn="tl" rotWithShape="0">
              <a:srgbClr val="000000">
                <a:alpha val="43000"/>
              </a:srgbClr>
            </a:outerShdw>
          </a:effectLst>
        </p:spPr>
      </p:pic>
      <p:graphicFrame>
        <p:nvGraphicFramePr>
          <p:cNvPr id="7" name="Content Placeholder 4"/>
          <p:cNvGraphicFramePr>
            <a:graphicFrameLocks/>
          </p:cNvGraphicFramePr>
          <p:nvPr>
            <p:extLst>
              <p:ext uri="{D42A27DB-BD31-4B8C-83A1-F6EECF244321}">
                <p14:modId xmlns:p14="http://schemas.microsoft.com/office/powerpoint/2010/main" val="3136856838"/>
              </p:ext>
            </p:extLst>
          </p:nvPr>
        </p:nvGraphicFramePr>
        <p:xfrm>
          <a:off x="418291" y="1483079"/>
          <a:ext cx="4039292" cy="5121900"/>
        </p:xfrm>
        <a:graphic>
          <a:graphicData uri="http://schemas.openxmlformats.org/drawingml/2006/table">
            <a:tbl>
              <a:tblPr firstRow="1" bandRow="1">
                <a:effectLst>
                  <a:outerShdw blurRad="50800" dist="38100" dir="8700000" algn="tl" rotWithShape="0">
                    <a:srgbClr val="000000">
                      <a:alpha val="43000"/>
                    </a:srgbClr>
                  </a:outerShdw>
                </a:effectLst>
                <a:tableStyleId>{5C22544A-7EE6-4342-B048-85BDC9FD1C3A}</a:tableStyleId>
              </a:tblPr>
              <a:tblGrid>
                <a:gridCol w="1151465"/>
                <a:gridCol w="931174"/>
                <a:gridCol w="750696"/>
                <a:gridCol w="1205957"/>
              </a:tblGrid>
              <a:tr h="503130">
                <a:tc gridSpan="2">
                  <a:txBody>
                    <a:bodyPr/>
                    <a:lstStyle/>
                    <a:p>
                      <a:pPr algn="ctr"/>
                      <a:r>
                        <a:rPr lang="en-US" sz="2000" dirty="0" smtClean="0"/>
                        <a:t>SAMPLE TYPE</a:t>
                      </a:r>
                      <a:endParaRPr lang="en-US" sz="2000" dirty="0"/>
                    </a:p>
                  </a:txBody>
                  <a:tcPr anchor="ctr"/>
                </a:tc>
                <a:tc hMerge="1">
                  <a:txBody>
                    <a:bodyPr/>
                    <a:lstStyle/>
                    <a:p>
                      <a:endParaRPr lang="en-US"/>
                    </a:p>
                  </a:txBody>
                  <a:tcPr/>
                </a:tc>
                <a:tc>
                  <a:txBody>
                    <a:bodyPr/>
                    <a:lstStyle/>
                    <a:p>
                      <a:pPr algn="ctr"/>
                      <a:r>
                        <a:rPr lang="en-US" sz="2000" dirty="0" smtClean="0"/>
                        <a:t>ALL</a:t>
                      </a:r>
                      <a:endParaRPr lang="en-US" sz="2000" dirty="0"/>
                    </a:p>
                  </a:txBody>
                  <a:tcPr anchor="ctr"/>
                </a:tc>
                <a:tc>
                  <a:txBody>
                    <a:bodyPr/>
                    <a:lstStyle/>
                    <a:p>
                      <a:pPr algn="ctr"/>
                      <a:r>
                        <a:rPr lang="en-US" sz="2000" dirty="0" smtClean="0"/>
                        <a:t>1YM, Twins</a:t>
                      </a:r>
                      <a:endParaRPr lang="en-US" sz="2000" dirty="0"/>
                    </a:p>
                  </a:txBody>
                  <a:tcPr anchor="ctr"/>
                </a:tc>
              </a:tr>
              <a:tr h="503130">
                <a:tc gridSpan="2">
                  <a:txBody>
                    <a:bodyPr/>
                    <a:lstStyle/>
                    <a:p>
                      <a:pPr algn="ctr"/>
                      <a:r>
                        <a:rPr lang="en-US" sz="2000" dirty="0" smtClean="0"/>
                        <a:t>Blood</a:t>
                      </a:r>
                      <a:endParaRPr lang="en-US" sz="2000" dirty="0"/>
                    </a:p>
                  </a:txBody>
                  <a:tcPr anchor="ctr"/>
                </a:tc>
                <a:tc hMerge="1">
                  <a:txBody>
                    <a:bodyPr/>
                    <a:lstStyle/>
                    <a:p>
                      <a:endParaRPr lang="en-US"/>
                    </a:p>
                  </a:txBody>
                  <a:tcPr/>
                </a:tc>
                <a:tc>
                  <a:txBody>
                    <a:bodyPr/>
                    <a:lstStyle/>
                    <a:p>
                      <a:pPr algn="ctr"/>
                      <a:r>
                        <a:rPr lang="en-US" sz="2000" dirty="0" smtClean="0"/>
                        <a:t>205</a:t>
                      </a:r>
                      <a:endParaRPr lang="en-US" sz="2000" dirty="0"/>
                    </a:p>
                  </a:txBody>
                  <a:tcPr anchor="ctr"/>
                </a:tc>
                <a:tc>
                  <a:txBody>
                    <a:bodyPr/>
                    <a:lstStyle/>
                    <a:p>
                      <a:pPr algn="ctr"/>
                      <a:r>
                        <a:rPr lang="en-US" sz="2000" dirty="0" smtClean="0"/>
                        <a:t>103</a:t>
                      </a:r>
                    </a:p>
                    <a:p>
                      <a:pPr algn="ctr"/>
                      <a:r>
                        <a:rPr lang="en-US" sz="2000" dirty="0" smtClean="0"/>
                        <a:t>(450 ml)</a:t>
                      </a:r>
                      <a:endParaRPr lang="en-US" sz="2000" dirty="0"/>
                    </a:p>
                  </a:txBody>
                  <a:tcPr anchor="ctr"/>
                </a:tc>
              </a:tr>
              <a:tr h="503130">
                <a:tc gridSpan="2">
                  <a:txBody>
                    <a:bodyPr/>
                    <a:lstStyle/>
                    <a:p>
                      <a:pPr algn="ctr"/>
                      <a:r>
                        <a:rPr lang="en-US" sz="2000" dirty="0" smtClean="0"/>
                        <a:t>Urine</a:t>
                      </a:r>
                      <a:endParaRPr lang="en-US" sz="2000" dirty="0"/>
                    </a:p>
                  </a:txBody>
                  <a:tcPr anchor="ctr"/>
                </a:tc>
                <a:tc hMerge="1">
                  <a:txBody>
                    <a:bodyPr/>
                    <a:lstStyle/>
                    <a:p>
                      <a:endParaRPr lang="en-US"/>
                    </a:p>
                  </a:txBody>
                  <a:tcPr/>
                </a:tc>
                <a:tc>
                  <a:txBody>
                    <a:bodyPr/>
                    <a:lstStyle/>
                    <a:p>
                      <a:pPr algn="ctr"/>
                      <a:r>
                        <a:rPr lang="en-US" sz="2000" dirty="0" smtClean="0"/>
                        <a:t>508</a:t>
                      </a:r>
                      <a:endParaRPr lang="en-US" sz="20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186</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(1.3 L)</a:t>
                      </a:r>
                    </a:p>
                  </a:txBody>
                  <a:tcPr anchor="ctr"/>
                </a:tc>
              </a:tr>
              <a:tr h="503130">
                <a:tc gridSpan="3">
                  <a:txBody>
                    <a:bodyPr/>
                    <a:lstStyle/>
                    <a:p>
                      <a:pPr algn="ctr"/>
                      <a:r>
                        <a:rPr lang="en-US" sz="2000" dirty="0" smtClean="0"/>
                        <a:t>Saliva</a:t>
                      </a:r>
                      <a:endParaRPr lang="en-US" sz="2000" dirty="0"/>
                    </a:p>
                  </a:txBody>
                  <a:tcPr anchor="ctr"/>
                </a:tc>
                <a:tc hMerge="1">
                  <a:txBody>
                    <a:bodyPr/>
                    <a:lstStyle/>
                    <a:p>
                      <a:endParaRPr lang="en-US"/>
                    </a:p>
                  </a:txBody>
                  <a:tcPr/>
                </a:tc>
                <a:tc hMerge="1">
                  <a:txBody>
                    <a:bodyPr/>
                    <a:lstStyle/>
                    <a:p>
                      <a:pPr algn="ctr"/>
                      <a:endParaRPr lang="en-US" sz="2000" dirty="0"/>
                    </a:p>
                  </a:txBody>
                  <a:tcPr anchor="ctr"/>
                </a:tc>
                <a:tc rowSpan="5">
                  <a:txBody>
                    <a:bodyPr/>
                    <a:lstStyle/>
                    <a:p>
                      <a:pPr algn="ctr"/>
                      <a:r>
                        <a:rPr lang="en-US" sz="2000" dirty="0" smtClean="0"/>
                        <a:t>170</a:t>
                      </a:r>
                      <a:endParaRPr lang="en-US" sz="2000" dirty="0"/>
                    </a:p>
                  </a:txBody>
                  <a:tcPr anchor="ctr"/>
                </a:tc>
              </a:tr>
              <a:tr h="503130">
                <a:tc rowSpan="2">
                  <a:txBody>
                    <a:bodyPr/>
                    <a:lstStyle/>
                    <a:p>
                      <a:pPr algn="ctr"/>
                      <a:endParaRPr lang="en-US" sz="2000" dirty="0"/>
                    </a:p>
                  </a:txBody>
                  <a:tcPr anchor="ctr"/>
                </a:tc>
                <a:tc>
                  <a:txBody>
                    <a:bodyPr/>
                    <a:lstStyle/>
                    <a:p>
                      <a:pPr algn="ctr"/>
                      <a:r>
                        <a:rPr lang="en-US" sz="2000" dirty="0" smtClean="0"/>
                        <a:t>Bags</a:t>
                      </a:r>
                      <a:endParaRPr lang="en-US" sz="2000" dirty="0"/>
                    </a:p>
                  </a:txBody>
                  <a:tcPr anchor="ctr"/>
                </a:tc>
                <a:tc>
                  <a:txBody>
                    <a:bodyPr/>
                    <a:lstStyle/>
                    <a:p>
                      <a:pPr algn="ctr"/>
                      <a:r>
                        <a:rPr lang="en-US" sz="2000" dirty="0" smtClean="0"/>
                        <a:t>172</a:t>
                      </a:r>
                      <a:endParaRPr lang="en-US" sz="2000" dirty="0"/>
                    </a:p>
                  </a:txBody>
                  <a:tcPr anchor="ctr"/>
                </a:tc>
                <a:tc vMerge="1">
                  <a:txBody>
                    <a:bodyPr/>
                    <a:lstStyle/>
                    <a:p>
                      <a:endParaRPr lang="en-US" dirty="0"/>
                    </a:p>
                  </a:txBody>
                  <a:tcPr/>
                </a:tc>
              </a:tr>
              <a:tr h="503130">
                <a:tc vMerge="1">
                  <a:txBody>
                    <a:bodyPr/>
                    <a:lstStyle/>
                    <a:p>
                      <a:pPr algn="ctr"/>
                      <a:endParaRPr lang="en-US" sz="2000" dirty="0"/>
                    </a:p>
                  </a:txBody>
                  <a:tcPr anchor="ctr"/>
                </a:tc>
                <a:tc>
                  <a:txBody>
                    <a:bodyPr/>
                    <a:lstStyle/>
                    <a:p>
                      <a:pPr algn="ctr"/>
                      <a:r>
                        <a:rPr lang="en-US" sz="2000" dirty="0" smtClean="0"/>
                        <a:t>Vials</a:t>
                      </a:r>
                      <a:endParaRPr lang="en-US" sz="2000" dirty="0"/>
                    </a:p>
                  </a:txBody>
                  <a:tcPr anchor="ctr"/>
                </a:tc>
                <a:tc>
                  <a:txBody>
                    <a:bodyPr/>
                    <a:lstStyle/>
                    <a:p>
                      <a:pPr algn="ctr"/>
                      <a:r>
                        <a:rPr lang="en-US" sz="2000" dirty="0" smtClean="0"/>
                        <a:t>66</a:t>
                      </a:r>
                      <a:endParaRPr lang="en-US" sz="2000" dirty="0"/>
                    </a:p>
                  </a:txBody>
                  <a:tcPr anchor="ctr"/>
                </a:tc>
                <a:tc vMerge="1">
                  <a:txBody>
                    <a:bodyPr/>
                    <a:lstStyle/>
                    <a:p>
                      <a:endParaRPr lang="en-US" dirty="0"/>
                    </a:p>
                  </a:txBody>
                  <a:tcPr/>
                </a:tc>
              </a:tr>
              <a:tr h="503130">
                <a:tc gridSpan="2">
                  <a:txBody>
                    <a:bodyPr/>
                    <a:lstStyle/>
                    <a:p>
                      <a:pPr algn="ctr"/>
                      <a:r>
                        <a:rPr lang="en-US" sz="2000" dirty="0" smtClean="0"/>
                        <a:t>Surface swabs</a:t>
                      </a:r>
                      <a:endParaRPr lang="en-US" sz="2000" dirty="0"/>
                    </a:p>
                  </a:txBody>
                  <a:tcPr anchor="ctr"/>
                </a:tc>
                <a:tc hMerge="1">
                  <a:txBody>
                    <a:bodyPr/>
                    <a:lstStyle/>
                    <a:p>
                      <a:endParaRPr lang="en-US"/>
                    </a:p>
                  </a:txBody>
                  <a:tcPr/>
                </a:tc>
                <a:tc>
                  <a:txBody>
                    <a:bodyPr/>
                    <a:lstStyle/>
                    <a:p>
                      <a:pPr algn="ctr"/>
                      <a:r>
                        <a:rPr lang="en-US" sz="2000" dirty="0" smtClean="0"/>
                        <a:t>119</a:t>
                      </a:r>
                      <a:endParaRPr lang="en-US" sz="2000" dirty="0"/>
                    </a:p>
                  </a:txBody>
                  <a:tcPr anchor="ctr"/>
                </a:tc>
                <a:tc vMerge="1">
                  <a:txBody>
                    <a:bodyPr/>
                    <a:lstStyle/>
                    <a:p>
                      <a:endParaRPr lang="en-US" dirty="0"/>
                    </a:p>
                  </a:txBody>
                  <a:tcPr/>
                </a:tc>
              </a:tr>
              <a:tr h="503130">
                <a:tc gridSpan="2">
                  <a:txBody>
                    <a:bodyPr/>
                    <a:lstStyle/>
                    <a:p>
                      <a:pPr algn="ctr"/>
                      <a:r>
                        <a:rPr lang="en-US" sz="2000" dirty="0" smtClean="0"/>
                        <a:t>Galley water</a:t>
                      </a:r>
                      <a:endParaRPr lang="en-US" sz="2000" dirty="0"/>
                    </a:p>
                  </a:txBody>
                  <a:tcPr anchor="ctr"/>
                </a:tc>
                <a:tc hMerge="1">
                  <a:txBody>
                    <a:bodyPr/>
                    <a:lstStyle/>
                    <a:p>
                      <a:endParaRPr lang="en-US"/>
                    </a:p>
                  </a:txBody>
                  <a:tcPr/>
                </a:tc>
                <a:tc>
                  <a:txBody>
                    <a:bodyPr/>
                    <a:lstStyle/>
                    <a:p>
                      <a:pPr algn="ctr"/>
                      <a:r>
                        <a:rPr lang="en-US" sz="2000" dirty="0" smtClean="0"/>
                        <a:t>6</a:t>
                      </a:r>
                      <a:endParaRPr lang="en-US" sz="2000" dirty="0"/>
                    </a:p>
                  </a:txBody>
                  <a:tcPr anchor="ctr"/>
                </a:tc>
                <a:tc vMerge="1">
                  <a:txBody>
                    <a:bodyPr/>
                    <a:lstStyle/>
                    <a:p>
                      <a:endParaRPr lang="en-US" dirty="0"/>
                    </a:p>
                  </a:txBody>
                  <a:tcPr/>
                </a:tc>
              </a:tr>
              <a:tr h="503130">
                <a:tc gridSpan="2">
                  <a:txBody>
                    <a:bodyPr/>
                    <a:lstStyle/>
                    <a:p>
                      <a:pPr algn="ctr"/>
                      <a:r>
                        <a:rPr lang="en-US" sz="2000" dirty="0" smtClean="0"/>
                        <a:t>Fecal samples</a:t>
                      </a:r>
                      <a:endParaRPr lang="en-US" sz="2000" dirty="0"/>
                    </a:p>
                  </a:txBody>
                  <a:tcPr anchor="ctr"/>
                </a:tc>
                <a:tc hMerge="1">
                  <a:txBody>
                    <a:bodyPr/>
                    <a:lstStyle/>
                    <a:p>
                      <a:endParaRPr lang="en-US"/>
                    </a:p>
                  </a:txBody>
                  <a:tcPr/>
                </a:tc>
                <a:tc gridSpan="2">
                  <a:txBody>
                    <a:bodyPr/>
                    <a:lstStyle/>
                    <a:p>
                      <a:pPr algn="ctr"/>
                      <a:r>
                        <a:rPr lang="en-US" sz="2000" dirty="0" smtClean="0"/>
                        <a:t>8</a:t>
                      </a:r>
                      <a:endParaRPr lang="en-US" sz="2000" dirty="0"/>
                    </a:p>
                  </a:txBody>
                  <a:tcPr anchor="ctr"/>
                </a:tc>
                <a:tc hMerge="1">
                  <a:txBody>
                    <a:bodyPr/>
                    <a:lstStyle/>
                    <a:p>
                      <a:endParaRPr lang="en-US" dirty="0"/>
                    </a:p>
                  </a:txBody>
                  <a:tcPr anchor="ctr" anchorCtr="1"/>
                </a:tc>
              </a:tr>
            </a:tbl>
          </a:graphicData>
        </a:graphic>
      </p:graphicFrame>
      <p:pic>
        <p:nvPicPr>
          <p:cNvPr id="12" name="Picture 11" descr="Z511-350x2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727" y="4113957"/>
            <a:ext cx="3809719" cy="2285831"/>
          </a:xfrm>
          <a:prstGeom prst="rect">
            <a:avLst/>
          </a:prstGeom>
          <a:ln>
            <a:solidFill>
              <a:schemeClr val="accent1"/>
            </a:solidFill>
          </a:ln>
          <a:effectLst>
            <a:outerShdw blurRad="50800" dist="38100" dir="8700000" algn="tl" rotWithShape="0">
              <a:srgbClr val="000000">
                <a:alpha val="43000"/>
              </a:srgbClr>
            </a:outerShdw>
          </a:effectLst>
        </p:spPr>
      </p:pic>
      <p:pic>
        <p:nvPicPr>
          <p:cNvPr id="11" name="Picture 10" descr="Z2GSGSS-350x139.jpg"/>
          <p:cNvPicPr>
            <a:picLocks noChangeAspect="1"/>
          </p:cNvPicPr>
          <p:nvPr/>
        </p:nvPicPr>
        <p:blipFill rotWithShape="1">
          <a:blip r:embed="rId5">
            <a:extLst>
              <a:ext uri="{28A0092B-C50C-407E-A947-70E740481C1C}">
                <a14:useLocalDpi xmlns:a14="http://schemas.microsoft.com/office/drawing/2010/main" val="0"/>
              </a:ext>
            </a:extLst>
          </a:blip>
          <a:srcRect l="30881" r="26487"/>
          <a:stretch/>
        </p:blipFill>
        <p:spPr>
          <a:xfrm>
            <a:off x="6325313" y="2153202"/>
            <a:ext cx="2594570" cy="2417019"/>
          </a:xfrm>
          <a:prstGeom prst="rect">
            <a:avLst/>
          </a:prstGeom>
          <a:ln>
            <a:solidFill>
              <a:schemeClr val="accent1"/>
            </a:solidFill>
          </a:ln>
          <a:effectLst>
            <a:outerShdw blurRad="50800" dist="38100" dir="8700000" algn="tl" rotWithShape="0">
              <a:srgbClr val="000000">
                <a:alpha val="43000"/>
              </a:srgbClr>
            </a:outerShdw>
          </a:effectLst>
        </p:spPr>
      </p:pic>
      <p:pic>
        <p:nvPicPr>
          <p:cNvPr id="14" name="Picture 13"/>
          <p:cNvPicPr>
            <a:picLocks noChangeAspect="1"/>
          </p:cNvPicPr>
          <p:nvPr/>
        </p:nvPicPr>
        <p:blipFill>
          <a:blip r:embed="rId6"/>
          <a:stretch>
            <a:fillRect/>
          </a:stretch>
        </p:blipFill>
        <p:spPr>
          <a:xfrm>
            <a:off x="4293193" y="2602490"/>
            <a:ext cx="2106817" cy="2106817"/>
          </a:xfrm>
          <a:prstGeom prst="rect">
            <a:avLst/>
          </a:prstGeom>
          <a:effectLst>
            <a:outerShdw blurRad="50800" dist="38100" dir="8700000" algn="tl" rotWithShape="0">
              <a:srgbClr val="000000">
                <a:alpha val="43000"/>
              </a:srgbClr>
            </a:outerShdw>
          </a:effectLst>
        </p:spPr>
      </p:pic>
      <p:sp>
        <p:nvSpPr>
          <p:cNvPr id="15" name="TextBox 14"/>
          <p:cNvSpPr txBox="1"/>
          <p:nvPr/>
        </p:nvSpPr>
        <p:spPr>
          <a:xfrm>
            <a:off x="909977" y="0"/>
            <a:ext cx="2870397" cy="1446550"/>
          </a:xfrm>
          <a:prstGeom prst="rect">
            <a:avLst/>
          </a:prstGeom>
          <a:noFill/>
        </p:spPr>
        <p:txBody>
          <a:bodyPr wrap="none" rtlCol="0">
            <a:spAutoFit/>
          </a:bodyPr>
          <a:lstStyle/>
          <a:p>
            <a:pPr algn="r"/>
            <a:r>
              <a:rPr lang="en-US" sz="4400" dirty="0" smtClean="0">
                <a:solidFill>
                  <a:srgbClr val="FF6600"/>
                </a:solidFill>
                <a:effectLst>
                  <a:outerShdw blurRad="50800" dist="38100" dir="2700000" algn="tl" rotWithShape="0">
                    <a:srgbClr val="000000">
                      <a:alpha val="43000"/>
                    </a:srgbClr>
                  </a:outerShdw>
                </a:effectLst>
              </a:rPr>
              <a:t>SpaceX-8</a:t>
            </a:r>
          </a:p>
          <a:p>
            <a:pPr algn="r"/>
            <a:r>
              <a:rPr lang="en-US" sz="4400" dirty="0" smtClean="0">
                <a:solidFill>
                  <a:srgbClr val="FF6600"/>
                </a:solidFill>
                <a:effectLst>
                  <a:outerShdw blurRad="50800" dist="38100" dir="2700000" algn="tl" rotWithShape="0">
                    <a:srgbClr val="000000">
                      <a:alpha val="43000"/>
                    </a:srgbClr>
                  </a:outerShdw>
                </a:effectLst>
              </a:rPr>
              <a:t>Recovery</a:t>
            </a:r>
          </a:p>
        </p:txBody>
      </p:sp>
      <p:sp>
        <p:nvSpPr>
          <p:cNvPr id="16" name="TextBox 15"/>
          <p:cNvSpPr txBox="1"/>
          <p:nvPr/>
        </p:nvSpPr>
        <p:spPr>
          <a:xfrm>
            <a:off x="7209363" y="0"/>
            <a:ext cx="1934637" cy="2123658"/>
          </a:xfrm>
          <a:prstGeom prst="rect">
            <a:avLst/>
          </a:prstGeom>
          <a:noFill/>
        </p:spPr>
        <p:txBody>
          <a:bodyPr wrap="square" rtlCol="0">
            <a:spAutoFit/>
          </a:bodyPr>
          <a:lstStyle/>
          <a:p>
            <a:r>
              <a:rPr lang="en-US" sz="4400" dirty="0" smtClean="0">
                <a:solidFill>
                  <a:srgbClr val="FF6600"/>
                </a:solidFill>
                <a:effectLst>
                  <a:outerShdw blurRad="50800" dist="38100" dir="2700000" algn="tl" rotWithShape="0">
                    <a:srgbClr val="000000">
                      <a:alpha val="43000"/>
                    </a:srgbClr>
                  </a:outerShdw>
                </a:effectLst>
              </a:rPr>
              <a:t>May 11, 2016</a:t>
            </a:r>
          </a:p>
        </p:txBody>
      </p:sp>
    </p:spTree>
    <p:extLst>
      <p:ext uri="{BB962C8B-B14F-4D97-AF65-F5344CB8AC3E}">
        <p14:creationId xmlns:p14="http://schemas.microsoft.com/office/powerpoint/2010/main" val="11783121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0" y="0"/>
            <a:ext cx="9144000" cy="671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rgbClr val="C0534E"/>
              </a:solidFill>
              <a:effectLst>
                <a:outerShdw blurRad="38100" dist="38100" dir="2700000" algn="tl">
                  <a:srgbClr val="C0C0C0"/>
                </a:outerShdw>
              </a:effectLst>
              <a:latin typeface="Cambria" pitchFamily="18" charset="0"/>
              <a:cs typeface="+mn-cs"/>
            </a:endParaRPr>
          </a:p>
        </p:txBody>
      </p:sp>
      <p:pic>
        <p:nvPicPr>
          <p:cNvPr id="105474" name="Picture 2" descr="Mars burial CBonestell"/>
          <p:cNvPicPr>
            <a:picLocks noChangeAspect="1" noChangeArrowheads="1"/>
          </p:cNvPicPr>
          <p:nvPr/>
        </p:nvPicPr>
        <p:blipFill>
          <a:blip r:embed="rId3" cstate="print"/>
          <a:srcRect/>
          <a:stretch>
            <a:fillRect/>
          </a:stretch>
        </p:blipFill>
        <p:spPr bwMode="auto">
          <a:xfrm>
            <a:off x="2019300" y="174625"/>
            <a:ext cx="5118100" cy="6526213"/>
          </a:xfrm>
          <a:prstGeom prst="rect">
            <a:avLst/>
          </a:prstGeom>
          <a:noFill/>
          <a:ln w="9525">
            <a:solidFill>
              <a:schemeClr val="tx1"/>
            </a:solidFill>
            <a:miter lim="800000"/>
            <a:headEnd/>
            <a:tailEnd/>
          </a:ln>
        </p:spPr>
      </p:pic>
      <p:pic>
        <p:nvPicPr>
          <p:cNvPr id="105475" name="Picture 3" descr="mars-astronaut-climbing PRawlings SAIC"/>
          <p:cNvPicPr>
            <a:picLocks noChangeAspect="1" noChangeArrowheads="1"/>
          </p:cNvPicPr>
          <p:nvPr/>
        </p:nvPicPr>
        <p:blipFill>
          <a:blip r:embed="rId4" cstate="print"/>
          <a:srcRect/>
          <a:stretch>
            <a:fillRect/>
          </a:stretch>
        </p:blipFill>
        <p:spPr bwMode="auto">
          <a:xfrm>
            <a:off x="1065152" y="140685"/>
            <a:ext cx="3290888" cy="3538537"/>
          </a:xfrm>
          <a:prstGeom prst="rect">
            <a:avLst/>
          </a:prstGeom>
          <a:noFill/>
          <a:ln w="9525">
            <a:solidFill>
              <a:schemeClr val="tx1"/>
            </a:solidFill>
            <a:miter lim="800000"/>
            <a:headEnd/>
            <a:tailEnd/>
          </a:ln>
        </p:spPr>
      </p:pic>
      <p:pic>
        <p:nvPicPr>
          <p:cNvPr id="105476" name="Picture 4" descr="xHoffmanPaul Distress Beacon 1999"/>
          <p:cNvPicPr>
            <a:picLocks noChangeAspect="1" noChangeArrowheads="1"/>
          </p:cNvPicPr>
          <p:nvPr/>
        </p:nvPicPr>
        <p:blipFill>
          <a:blip r:embed="rId5" cstate="print"/>
          <a:srcRect/>
          <a:stretch>
            <a:fillRect/>
          </a:stretch>
        </p:blipFill>
        <p:spPr bwMode="auto">
          <a:xfrm>
            <a:off x="4789488" y="360363"/>
            <a:ext cx="3382962" cy="4373562"/>
          </a:xfrm>
          <a:prstGeom prst="rect">
            <a:avLst/>
          </a:prstGeom>
          <a:noFill/>
          <a:ln w="9525">
            <a:solidFill>
              <a:schemeClr val="tx1"/>
            </a:solidFill>
            <a:miter lim="800000"/>
            <a:headEnd/>
            <a:tailEnd/>
          </a:ln>
        </p:spPr>
      </p:pic>
      <p:sp>
        <p:nvSpPr>
          <p:cNvPr id="282629" name="Text Box 5"/>
          <p:cNvSpPr txBox="1">
            <a:spLocks noChangeArrowheads="1"/>
          </p:cNvSpPr>
          <p:nvPr/>
        </p:nvSpPr>
        <p:spPr bwMode="black">
          <a:xfrm>
            <a:off x="1579288" y="6563"/>
            <a:ext cx="5963748" cy="677108"/>
          </a:xfrm>
          <a:prstGeom prst="rect">
            <a:avLst/>
          </a:prstGeom>
          <a:noFill/>
          <a:ln w="50800" cap="rnd">
            <a:noFill/>
            <a:miter lim="800000"/>
            <a:headEnd/>
            <a:tailEnd/>
          </a:ln>
          <a:effectLst/>
        </p:spPr>
        <p:txBody>
          <a:bodyPr wrap="none">
            <a:spAutoFit/>
          </a:bodyPr>
          <a:lstStyle/>
          <a:p>
            <a:pPr eaLnBrk="0" hangingPunct="0">
              <a:lnSpc>
                <a:spcPct val="95000"/>
              </a:lnSpc>
              <a:spcBef>
                <a:spcPct val="50000"/>
              </a:spcBef>
              <a:defRPr/>
            </a:pPr>
            <a:r>
              <a:rPr lang="en-US" sz="4000" dirty="0">
                <a:solidFill>
                  <a:schemeClr val="bg2"/>
                </a:solidFill>
                <a:effectLst>
                  <a:outerShdw blurRad="38100" dist="38100" dir="2700000" algn="tl">
                    <a:srgbClr val="000000">
                      <a:alpha val="43137"/>
                    </a:srgbClr>
                  </a:outerShdw>
                </a:effectLst>
                <a:latin typeface="Cambria" pitchFamily="18" charset="0"/>
                <a:cs typeface="+mn-cs"/>
              </a:rPr>
              <a:t>Exploration Brings Risks…</a:t>
            </a:r>
          </a:p>
        </p:txBody>
      </p:sp>
      <p:pic>
        <p:nvPicPr>
          <p:cNvPr id="7" name="Picture 11" descr="MEATBAL"/>
          <p:cNvPicPr>
            <a:picLocks noChangeAspect="1" noChangeArrowheads="1"/>
          </p:cNvPicPr>
          <p:nvPr/>
        </p:nvPicPr>
        <p:blipFill>
          <a:blip r:embed="rId6"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pacex-dragon-v2-manned-140610a-02.jpg"/>
          <p:cNvPicPr>
            <a:picLocks noChangeAspect="1"/>
          </p:cNvPicPr>
          <p:nvPr/>
        </p:nvPicPr>
        <p:blipFill rotWithShape="1">
          <a:blip r:embed="rId2" cstate="print">
            <a:extLst>
              <a:ext uri="{28A0092B-C50C-407E-A947-70E740481C1C}">
                <a14:useLocalDpi xmlns:a14="http://schemas.microsoft.com/office/drawing/2010/main" val="0"/>
              </a:ext>
            </a:extLst>
          </a:blip>
          <a:srcRect t="3" b="49332"/>
          <a:stretch/>
        </p:blipFill>
        <p:spPr>
          <a:xfrm>
            <a:off x="-3" y="582198"/>
            <a:ext cx="3225366" cy="6275802"/>
          </a:xfrm>
          <a:prstGeom prst="rect">
            <a:avLst/>
          </a:prstGeom>
        </p:spPr>
      </p:pic>
      <p:pic>
        <p:nvPicPr>
          <p:cNvPr id="3" name="Picture 2" descr="spacex-dragon-v2-manned-140610a-02.jpg"/>
          <p:cNvPicPr>
            <a:picLocks noChangeAspect="1"/>
          </p:cNvPicPr>
          <p:nvPr/>
        </p:nvPicPr>
        <p:blipFill rotWithShape="1">
          <a:blip r:embed="rId2" cstate="print">
            <a:extLst>
              <a:ext uri="{28A0092B-C50C-407E-A947-70E740481C1C}">
                <a14:useLocalDpi xmlns:a14="http://schemas.microsoft.com/office/drawing/2010/main" val="0"/>
              </a:ext>
            </a:extLst>
          </a:blip>
          <a:srcRect t="49323" b="12"/>
          <a:stretch/>
        </p:blipFill>
        <p:spPr>
          <a:xfrm>
            <a:off x="3235774" y="585145"/>
            <a:ext cx="3223852" cy="6272855"/>
          </a:xfrm>
          <a:prstGeom prst="rect">
            <a:avLst/>
          </a:prstGeom>
        </p:spPr>
      </p:pic>
      <p:sp>
        <p:nvSpPr>
          <p:cNvPr id="4" name="Title 1"/>
          <p:cNvSpPr txBox="1">
            <a:spLocks/>
          </p:cNvSpPr>
          <p:nvPr/>
        </p:nvSpPr>
        <p:spPr bwMode="auto">
          <a:xfrm>
            <a:off x="472076" y="12209"/>
            <a:ext cx="8419262" cy="584775"/>
          </a:xfrm>
          <a:prstGeom prst="rect">
            <a:avLst/>
          </a:prstGeom>
          <a:noFill/>
          <a:ln w="9525">
            <a:noFill/>
            <a:miter lim="800000"/>
            <a:headEnd/>
            <a:tailEnd/>
          </a:ln>
        </p:spPr>
        <p:txBody>
          <a:bodyPr wrap="square">
            <a:spAutoFit/>
          </a:bodyPr>
          <a:lstStyle/>
          <a:p>
            <a:pPr algn="ctr"/>
            <a:r>
              <a:rPr lang="en-US" sz="3200" spc="-150" dirty="0">
                <a:solidFill>
                  <a:srgbClr val="C0534E"/>
                </a:solidFill>
                <a:effectLst>
                  <a:outerShdw blurRad="38100" dist="38100" dir="2700000" algn="tl">
                    <a:srgbClr val="000000">
                      <a:alpha val="43137"/>
                    </a:srgbClr>
                  </a:outerShdw>
                </a:effectLst>
                <a:latin typeface="Cambria" pitchFamily="18" charset="0"/>
              </a:rPr>
              <a:t>How else can astronauts get to ISS without Shuttle?</a:t>
            </a:r>
          </a:p>
        </p:txBody>
      </p:sp>
      <p:pic>
        <p:nvPicPr>
          <p:cNvPr id="6" name="Content Placeholder 13"/>
          <p:cNvPicPr>
            <a:picLocks noChangeAspect="1"/>
          </p:cNvPicPr>
          <p:nvPr/>
        </p:nvPicPr>
        <p:blipFill>
          <a:blip r:embed="rId3" cstate="print"/>
          <a:srcRect l="21222" r="21222"/>
          <a:stretch>
            <a:fillRect/>
          </a:stretch>
        </p:blipFill>
        <p:spPr>
          <a:xfrm>
            <a:off x="6461896" y="3264013"/>
            <a:ext cx="2675455" cy="2616584"/>
          </a:xfrm>
          <a:prstGeom prst="rect">
            <a:avLst/>
          </a:prstGeom>
        </p:spPr>
      </p:pic>
      <p:pic>
        <p:nvPicPr>
          <p:cNvPr id="7" name="Content Placeholder 7"/>
          <p:cNvPicPr>
            <a:picLocks noChangeAspect="1"/>
          </p:cNvPicPr>
          <p:nvPr/>
        </p:nvPicPr>
        <p:blipFill>
          <a:blip r:embed="rId4" cstate="print"/>
          <a:srcRect l="12920" r="12920"/>
          <a:stretch>
            <a:fillRect/>
          </a:stretch>
        </p:blipFill>
        <p:spPr>
          <a:xfrm>
            <a:off x="6436943" y="611740"/>
            <a:ext cx="2707058" cy="2646452"/>
          </a:xfrm>
          <a:prstGeom prst="rect">
            <a:avLst/>
          </a:prstGeom>
        </p:spPr>
      </p:pic>
      <p:sp>
        <p:nvSpPr>
          <p:cNvPr id="8" name="Text Placeholder 12"/>
          <p:cNvSpPr txBox="1">
            <a:spLocks/>
          </p:cNvSpPr>
          <p:nvPr/>
        </p:nvSpPr>
        <p:spPr>
          <a:xfrm>
            <a:off x="6387140" y="5893625"/>
            <a:ext cx="2808389" cy="954107"/>
          </a:xfrm>
          <a:prstGeom prst="rect">
            <a:avLst/>
          </a:prstGeom>
          <a:solidFill>
            <a:srgbClr val="0070C0"/>
          </a:solidFill>
        </p:spPr>
        <p:txBody>
          <a:bodyPr wrap="square">
            <a:spAutoFit/>
          </a:bodyPr>
          <a:lstStyle>
            <a:lvl1pPr marL="342900" indent="-342900" algn="l" rtl="0" eaLnBrk="0" fontAlgn="base" hangingPunct="0">
              <a:spcBef>
                <a:spcPct val="20000"/>
              </a:spcBef>
              <a:spcAft>
                <a:spcPct val="0"/>
              </a:spcAft>
              <a:buSzPct val="10000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1600">
                <a:solidFill>
                  <a:schemeClr val="tx1"/>
                </a:solidFill>
                <a:latin typeface="+mn-lt"/>
              </a:defRPr>
            </a:lvl2pPr>
            <a:lvl3pPr marL="1143000" indent="-228600" algn="l" rtl="0" eaLnBrk="0" fontAlgn="base" hangingPunct="0">
              <a:spcBef>
                <a:spcPct val="20000"/>
              </a:spcBef>
              <a:spcAft>
                <a:spcPct val="0"/>
              </a:spcAft>
              <a:buSzPct val="100000"/>
              <a:buChar char="•"/>
              <a:defRPr sz="1200">
                <a:solidFill>
                  <a:schemeClr val="tx1"/>
                </a:solidFill>
                <a:latin typeface="+mn-lt"/>
              </a:defRPr>
            </a:lvl3pPr>
            <a:lvl4pPr marL="1600200" indent="-228600" algn="l" rtl="0" eaLnBrk="0" fontAlgn="base" hangingPunct="0">
              <a:spcBef>
                <a:spcPct val="20000"/>
              </a:spcBef>
              <a:spcAft>
                <a:spcPct val="0"/>
              </a:spcAft>
              <a:buSzPct val="100000"/>
              <a:buChar char="–"/>
              <a:defRPr sz="1000">
                <a:solidFill>
                  <a:schemeClr val="tx1"/>
                </a:solidFill>
                <a:latin typeface="+mn-lt"/>
              </a:defRPr>
            </a:lvl4pPr>
            <a:lvl5pPr marL="2057400" indent="-228600" algn="l" rtl="0" eaLnBrk="0" fontAlgn="base" hangingPunct="0">
              <a:spcBef>
                <a:spcPct val="20000"/>
              </a:spcBef>
              <a:spcAft>
                <a:spcPct val="0"/>
              </a:spcAft>
              <a:buSzPct val="100000"/>
              <a:buChar char="•"/>
              <a:defRPr sz="900">
                <a:solidFill>
                  <a:schemeClr val="tx1"/>
                </a:solidFill>
                <a:latin typeface="+mn-lt"/>
              </a:defRPr>
            </a:lvl5pPr>
            <a:lvl6pPr marL="2514600" indent="-228600" algn="l" rtl="0" eaLnBrk="0" fontAlgn="base" hangingPunct="0">
              <a:spcBef>
                <a:spcPct val="20000"/>
              </a:spcBef>
              <a:spcAft>
                <a:spcPct val="0"/>
              </a:spcAft>
              <a:buSzPct val="100000"/>
              <a:buChar char="•"/>
              <a:defRPr sz="900">
                <a:solidFill>
                  <a:schemeClr val="tx1"/>
                </a:solidFill>
                <a:latin typeface="+mn-lt"/>
              </a:defRPr>
            </a:lvl6pPr>
            <a:lvl7pPr marL="2971800" indent="-228600" algn="l" rtl="0" eaLnBrk="0" fontAlgn="base" hangingPunct="0">
              <a:spcBef>
                <a:spcPct val="20000"/>
              </a:spcBef>
              <a:spcAft>
                <a:spcPct val="0"/>
              </a:spcAft>
              <a:buSzPct val="100000"/>
              <a:buChar char="•"/>
              <a:defRPr sz="900">
                <a:solidFill>
                  <a:schemeClr val="tx1"/>
                </a:solidFill>
                <a:latin typeface="+mn-lt"/>
              </a:defRPr>
            </a:lvl7pPr>
            <a:lvl8pPr marL="3429000" indent="-228600" algn="l" rtl="0" eaLnBrk="0" fontAlgn="base" hangingPunct="0">
              <a:spcBef>
                <a:spcPct val="20000"/>
              </a:spcBef>
              <a:spcAft>
                <a:spcPct val="0"/>
              </a:spcAft>
              <a:buSzPct val="100000"/>
              <a:buChar char="•"/>
              <a:defRPr sz="900">
                <a:solidFill>
                  <a:schemeClr val="tx1"/>
                </a:solidFill>
                <a:latin typeface="+mn-lt"/>
              </a:defRPr>
            </a:lvl8pPr>
            <a:lvl9pPr marL="3886200" indent="-228600" algn="l" rtl="0" eaLnBrk="0" fontAlgn="base" hangingPunct="0">
              <a:spcBef>
                <a:spcPct val="20000"/>
              </a:spcBef>
              <a:spcAft>
                <a:spcPct val="0"/>
              </a:spcAft>
              <a:buSzPct val="100000"/>
              <a:buChar char="•"/>
              <a:defRPr sz="900">
                <a:solidFill>
                  <a:schemeClr val="tx1"/>
                </a:solidFill>
                <a:latin typeface="+mn-lt"/>
              </a:defRPr>
            </a:lvl9pPr>
          </a:lstStyle>
          <a:p>
            <a:pPr marL="0" indent="0">
              <a:spcBef>
                <a:spcPts val="0"/>
              </a:spcBef>
              <a:buNone/>
            </a:pPr>
            <a:r>
              <a:rPr lang="en-US" sz="1400" u="sng" dirty="0" smtClean="0">
                <a:solidFill>
                  <a:schemeClr val="bg1"/>
                </a:solidFill>
                <a:latin typeface="Cambria" pitchFamily="18" charset="0"/>
              </a:rPr>
              <a:t>Dragon-Falcon 9 (</a:t>
            </a:r>
            <a:r>
              <a:rPr lang="en-US" sz="1400" u="sng" dirty="0" err="1" smtClean="0">
                <a:solidFill>
                  <a:schemeClr val="bg1"/>
                </a:solidFill>
                <a:latin typeface="Cambria" pitchFamily="18" charset="0"/>
              </a:rPr>
              <a:t>SpaceX</a:t>
            </a:r>
            <a:r>
              <a:rPr lang="en-US" sz="1400" u="sng" dirty="0" smtClean="0">
                <a:solidFill>
                  <a:schemeClr val="bg1"/>
                </a:solidFill>
                <a:latin typeface="Cambria" pitchFamily="18" charset="0"/>
              </a:rPr>
              <a:t> )</a:t>
            </a:r>
          </a:p>
          <a:p>
            <a:pPr>
              <a:spcBef>
                <a:spcPts val="0"/>
              </a:spcBef>
              <a:buFont typeface="Wingdings" pitchFamily="2" charset="2"/>
              <a:buChar char="ü"/>
            </a:pPr>
            <a:r>
              <a:rPr lang="en-US" sz="1400" dirty="0" smtClean="0">
                <a:solidFill>
                  <a:schemeClr val="bg1"/>
                </a:solidFill>
                <a:latin typeface="Cambria" pitchFamily="18" charset="0"/>
              </a:rPr>
              <a:t>First test flight : 2010</a:t>
            </a:r>
          </a:p>
          <a:p>
            <a:pPr>
              <a:spcBef>
                <a:spcPts val="0"/>
              </a:spcBef>
              <a:buFont typeface="Wingdings" pitchFamily="2" charset="2"/>
              <a:buChar char="ü"/>
            </a:pPr>
            <a:r>
              <a:rPr lang="en-US" sz="1400" dirty="0" smtClean="0">
                <a:solidFill>
                  <a:schemeClr val="bg1"/>
                </a:solidFill>
                <a:latin typeface="Cambria" pitchFamily="18" charset="0"/>
              </a:rPr>
              <a:t>First ISS cargo flight : 2012</a:t>
            </a:r>
          </a:p>
          <a:p>
            <a:pPr>
              <a:spcBef>
                <a:spcPts val="0"/>
              </a:spcBef>
              <a:buFont typeface="Wingdings" pitchFamily="2" charset="2"/>
              <a:buChar char="q"/>
            </a:pPr>
            <a:r>
              <a:rPr lang="en-US" sz="1400" dirty="0" smtClean="0">
                <a:solidFill>
                  <a:schemeClr val="bg1"/>
                </a:solidFill>
                <a:latin typeface="Cambria" pitchFamily="18" charset="0"/>
              </a:rPr>
              <a:t>First piloted test flight : 2017?</a:t>
            </a:r>
            <a:endParaRPr lang="en-US" sz="1400" dirty="0">
              <a:solidFill>
                <a:schemeClr val="bg1"/>
              </a:solidFill>
              <a:latin typeface="Cambria" pitchFamily="18" charset="0"/>
            </a:endParaRPr>
          </a:p>
        </p:txBody>
      </p:sp>
    </p:spTree>
    <p:extLst>
      <p:ext uri="{BB962C8B-B14F-4D97-AF65-F5344CB8AC3E}">
        <p14:creationId xmlns:p14="http://schemas.microsoft.com/office/powerpoint/2010/main" val="14120746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mO0LVvo_840w_v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711200"/>
            <a:ext cx="8280400" cy="5422900"/>
          </a:xfrm>
          <a:prstGeom prst="rect">
            <a:avLst/>
          </a:prstGeom>
        </p:spPr>
      </p:pic>
    </p:spTree>
    <p:extLst>
      <p:ext uri="{BB962C8B-B14F-4D97-AF65-F5344CB8AC3E}">
        <p14:creationId xmlns:p14="http://schemas.microsoft.com/office/powerpoint/2010/main" val="9430302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t1-720x3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 y="1018563"/>
            <a:ext cx="9149434" cy="4816160"/>
          </a:xfrm>
          <a:prstGeom prst="rect">
            <a:avLst/>
          </a:prstGeom>
        </p:spPr>
      </p:pic>
    </p:spTree>
    <p:extLst>
      <p:ext uri="{BB962C8B-B14F-4D97-AF65-F5344CB8AC3E}">
        <p14:creationId xmlns:p14="http://schemas.microsoft.com/office/powerpoint/2010/main" val="3336116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57200" y="6356350"/>
            <a:ext cx="2133600" cy="365125"/>
          </a:xfrm>
          <a:prstGeom prst="rect">
            <a:avLst/>
          </a:prstGeom>
        </p:spPr>
        <p:txBody>
          <a:bodyPr/>
          <a:lstStyle/>
          <a:p>
            <a:pPr>
              <a:defRPr/>
            </a:pPr>
            <a:fld id="{ECE96349-C32C-4189-AC80-96A2A075E7C3}" type="slidenum">
              <a:rPr lang="en-US" smtClean="0"/>
              <a:pPr>
                <a:defRPr/>
              </a:pPr>
              <a:t>61</a:t>
            </a:fld>
            <a:endParaRPr lang="en-US" dirty="0"/>
          </a:p>
        </p:txBody>
      </p:sp>
      <p:pic>
        <p:nvPicPr>
          <p:cNvPr id="3" name="Picture 2" descr="robotic-missions-to-mars-cropped-05162016.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99" y="46543"/>
            <a:ext cx="8542860" cy="6808962"/>
          </a:xfrm>
          <a:prstGeom prst="rect">
            <a:avLst/>
          </a:prstGeom>
        </p:spPr>
      </p:pic>
    </p:spTree>
    <p:extLst>
      <p:ext uri="{BB962C8B-B14F-4D97-AF65-F5344CB8AC3E}">
        <p14:creationId xmlns:p14="http://schemas.microsoft.com/office/powerpoint/2010/main" val="339113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Users\jcharles\Pictures\space\Disasters Accidents Close Calls\2012 Spring - Signif Incidents &amp; Close Calls in Human Spflt.jpg"/>
          <p:cNvPicPr>
            <a:picLocks noChangeAspect="1" noChangeArrowheads="1"/>
          </p:cNvPicPr>
          <p:nvPr/>
        </p:nvPicPr>
        <p:blipFill>
          <a:blip r:embed="rId3" cstate="print"/>
          <a:srcRect/>
          <a:stretch>
            <a:fillRect/>
          </a:stretch>
        </p:blipFill>
        <p:spPr bwMode="auto">
          <a:xfrm>
            <a:off x="0" y="802740"/>
            <a:ext cx="9144000" cy="6055260"/>
          </a:xfrm>
          <a:prstGeom prst="rect">
            <a:avLst/>
          </a:prstGeom>
          <a:noFill/>
        </p:spPr>
      </p:pic>
      <p:sp>
        <p:nvSpPr>
          <p:cNvPr id="377" name="Rectangle 4"/>
          <p:cNvSpPr>
            <a:spLocks noChangeArrowheads="1"/>
          </p:cNvSpPr>
          <p:nvPr/>
        </p:nvSpPr>
        <p:spPr bwMode="auto">
          <a:xfrm>
            <a:off x="0" y="-1"/>
            <a:ext cx="9144000" cy="7986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74754" name="Rectangle 2"/>
          <p:cNvSpPr>
            <a:spLocks noGrp="1" noChangeArrowheads="1"/>
          </p:cNvSpPr>
          <p:nvPr>
            <p:ph type="title"/>
          </p:nvPr>
        </p:nvSpPr>
        <p:spPr>
          <a:xfrm>
            <a:off x="728663" y="4707"/>
            <a:ext cx="7772400" cy="707886"/>
          </a:xfrm>
        </p:spPr>
        <p:txBody>
          <a:bodyPr>
            <a:spAutoFit/>
          </a:bodyPr>
          <a:lstStyle/>
          <a:p>
            <a:pPr>
              <a:defRPr/>
            </a:pPr>
            <a:r>
              <a:rPr lang="en-US" sz="4000" dirty="0">
                <a:solidFill>
                  <a:schemeClr val="bg2"/>
                </a:solidFill>
                <a:effectLst>
                  <a:outerShdw blurRad="38100" dist="38100" dir="2700000" algn="tl">
                    <a:srgbClr val="000000">
                      <a:alpha val="43137"/>
                    </a:srgbClr>
                  </a:outerShdw>
                </a:effectLst>
                <a:latin typeface="Cambria" pitchFamily="18" charset="0"/>
              </a:rPr>
              <a:t>Risks of Human Spaceflight</a:t>
            </a:r>
          </a:p>
        </p:txBody>
      </p:sp>
      <p:pic>
        <p:nvPicPr>
          <p:cNvPr id="376" name="Picture 11" descr="MEATBAL"/>
          <p:cNvPicPr>
            <a:picLocks noChangeAspect="1" noChangeArrowheads="1"/>
          </p:cNvPicPr>
          <p:nvPr/>
        </p:nvPicPr>
        <p:blipFill>
          <a:blip r:embed="rId4" cstate="print"/>
          <a:srcRect/>
          <a:stretch>
            <a:fillRect/>
          </a:stretch>
        </p:blipFill>
        <p:spPr bwMode="auto">
          <a:xfrm>
            <a:off x="3125" y="213"/>
            <a:ext cx="808038" cy="70961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859"/>
            <a:ext cx="9144000" cy="936690"/>
          </a:xfrm>
          <a:prstGeom prst="rect">
            <a:avLst/>
          </a:prstGeom>
          <a:gradFill rotWithShape="0">
            <a:gsLst>
              <a:gs pos="0">
                <a:srgbClr val="A9BDFF"/>
              </a:gs>
              <a:gs pos="100000">
                <a:srgbClr val="FFFFFF"/>
              </a:gs>
            </a:gsLst>
            <a:lin ang="0" scaled="1"/>
          </a:gradFill>
          <a:ln w="9525">
            <a:noFill/>
            <a:miter lim="800000"/>
            <a:headEnd/>
            <a:tailEnd/>
          </a:ln>
        </p:spPr>
        <p:txBody>
          <a:bodyPr wrap="none" anchor="ctr"/>
          <a:lstStyle/>
          <a:p>
            <a:pPr algn="ctr"/>
            <a:endParaRPr lang="en-US" sz="4000">
              <a:latin typeface="Times New Roman" pitchFamily="18" charset="0"/>
            </a:endParaRPr>
          </a:p>
        </p:txBody>
      </p:sp>
      <p:sp>
        <p:nvSpPr>
          <p:cNvPr id="599042" name="Rectangle 2"/>
          <p:cNvSpPr>
            <a:spLocks noGrp="1" noChangeArrowheads="1"/>
          </p:cNvSpPr>
          <p:nvPr>
            <p:ph type="title"/>
          </p:nvPr>
        </p:nvSpPr>
        <p:spPr>
          <a:xfrm>
            <a:off x="457200" y="-14873"/>
            <a:ext cx="8229600" cy="707886"/>
          </a:xfrm>
        </p:spPr>
        <p:txBody>
          <a:bodyPr>
            <a:spAutoFit/>
          </a:bodyPr>
          <a:lstStyle/>
          <a:p>
            <a:pPr>
              <a:defRPr/>
            </a:pPr>
            <a:r>
              <a:rPr lang="en-US" sz="4000" dirty="0">
                <a:solidFill>
                  <a:schemeClr val="bg2"/>
                </a:solidFill>
                <a:effectLst>
                  <a:outerShdw blurRad="38100" dist="38100" dir="2700000" algn="tl">
                    <a:srgbClr val="000000">
                      <a:alpha val="43137"/>
                    </a:srgbClr>
                  </a:outerShdw>
                </a:effectLst>
                <a:latin typeface="Cambria" pitchFamily="18" charset="0"/>
              </a:rPr>
              <a:t>Human research in space flight?</a:t>
            </a:r>
          </a:p>
        </p:txBody>
      </p:sp>
      <p:pic>
        <p:nvPicPr>
          <p:cNvPr id="20483" name="Picture 3" descr="circular argument HSF too"/>
          <p:cNvPicPr>
            <a:picLocks noChangeAspect="1" noChangeArrowheads="1"/>
          </p:cNvPicPr>
          <p:nvPr/>
        </p:nvPicPr>
        <p:blipFill>
          <a:blip r:embed="rId3" cstate="print"/>
          <a:srcRect/>
          <a:stretch>
            <a:fillRect/>
          </a:stretch>
        </p:blipFill>
        <p:spPr bwMode="auto">
          <a:xfrm>
            <a:off x="304800" y="969963"/>
            <a:ext cx="8686800" cy="5894387"/>
          </a:xfrm>
          <a:prstGeom prst="rect">
            <a:avLst/>
          </a:prstGeom>
          <a:noFill/>
          <a:ln w="9525">
            <a:noFill/>
            <a:miter lim="800000"/>
            <a:headEnd/>
            <a:tailEnd/>
          </a:ln>
        </p:spPr>
      </p:pic>
      <p:sp>
        <p:nvSpPr>
          <p:cNvPr id="599044" name="Text Box 4"/>
          <p:cNvSpPr txBox="1">
            <a:spLocks noChangeArrowheads="1"/>
          </p:cNvSpPr>
          <p:nvPr/>
        </p:nvSpPr>
        <p:spPr bwMode="auto">
          <a:xfrm>
            <a:off x="1752600" y="2155825"/>
            <a:ext cx="6172200" cy="557213"/>
          </a:xfrm>
          <a:prstGeom prst="rect">
            <a:avLst/>
          </a:prstGeom>
          <a:noFill/>
          <a:ln w="9525">
            <a:noFill/>
            <a:miter lim="800000"/>
            <a:headEnd/>
            <a:tailEnd/>
          </a:ln>
        </p:spPr>
        <p:txBody>
          <a:bodyPr>
            <a:spAutoFit/>
          </a:bodyPr>
          <a:lstStyle/>
          <a:p>
            <a:pPr algn="ctr"/>
            <a:endParaRPr lang="en-US" sz="3200" i="1">
              <a:solidFill>
                <a:schemeClr val="bg1"/>
              </a:solidFill>
              <a:latin typeface="Times New Roman" pitchFamily="18" charset="0"/>
            </a:endParaRPr>
          </a:p>
        </p:txBody>
      </p:sp>
      <p:sp>
        <p:nvSpPr>
          <p:cNvPr id="599045" name="AutoShape 5"/>
          <p:cNvSpPr>
            <a:spLocks noChangeArrowheads="1"/>
          </p:cNvSpPr>
          <p:nvPr/>
        </p:nvSpPr>
        <p:spPr bwMode="auto">
          <a:xfrm>
            <a:off x="2057400" y="792163"/>
            <a:ext cx="5105400" cy="6065837"/>
          </a:xfrm>
          <a:prstGeom prst="irregularSeal1">
            <a:avLst/>
          </a:prstGeom>
          <a:solidFill>
            <a:srgbClr val="FF9900"/>
          </a:solidFill>
          <a:ln w="9525">
            <a:noFill/>
            <a:miter lim="800000"/>
            <a:headEnd/>
            <a:tailEnd/>
          </a:ln>
          <a:effectLst>
            <a:outerShdw dist="35921" dir="2700000" algn="ctr" rotWithShape="0">
              <a:schemeClr val="bg2"/>
            </a:outerShdw>
          </a:effectLst>
        </p:spPr>
        <p:txBody>
          <a:bodyPr wrap="none" anchor="ctr"/>
          <a:lstStyle/>
          <a:p>
            <a:pPr algn="ctr">
              <a:defRPr/>
            </a:pPr>
            <a:r>
              <a:rPr lang="en-US" sz="7200" b="1">
                <a:solidFill>
                  <a:srgbClr val="FF0000"/>
                </a:solidFill>
                <a:effectLst>
                  <a:outerShdw blurRad="38100" dist="38100" dir="2700000" algn="tl">
                    <a:srgbClr val="000000"/>
                  </a:outerShdw>
                </a:effectLst>
                <a:latin typeface="Times New Roman" pitchFamily="18" charset="0"/>
                <a:cs typeface="+mn-cs"/>
              </a:rPr>
              <a:t>Yes!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599044"/>
                                        </p:tgtEl>
                                        <p:attrNameLst>
                                          <p:attrName>style.visibility</p:attrName>
                                        </p:attrNameLst>
                                      </p:cBhvr>
                                      <p:to>
                                        <p:strVal val="visible"/>
                                      </p:to>
                                    </p:set>
                                    <p:animEffect transition="in" filter="fade">
                                      <p:cBhvr>
                                        <p:cTn id="7" dur="500"/>
                                        <p:tgtEl>
                                          <p:spTgt spid="5990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99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4" grpId="0"/>
      <p:bldP spid="59904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endParaRPr lang="en-US">
              <a:latin typeface="Arial" charset="0"/>
            </a:endParaRPr>
          </a:p>
        </p:txBody>
      </p:sp>
      <p:pic>
        <p:nvPicPr>
          <p:cNvPr id="146434" name="Content Placeholder 3" descr="Screenshot 2016-06-01 20.12.26.png"/>
          <p:cNvPicPr>
            <a:picLocks noGrp="1" noChangeAspect="1"/>
          </p:cNvPicPr>
          <p:nvPr>
            <p:ph idx="1"/>
          </p:nvPr>
        </p:nvPicPr>
        <p:blipFill>
          <a:blip r:embed="rId2">
            <a:extLst>
              <a:ext uri="{28A0092B-C50C-407E-A947-70E740481C1C}">
                <a14:useLocalDpi xmlns:a14="http://schemas.microsoft.com/office/drawing/2010/main" val="0"/>
              </a:ext>
            </a:extLst>
          </a:blip>
          <a:srcRect l="-615" r="-325"/>
          <a:stretch>
            <a:fillRect/>
          </a:stretch>
        </p:blipFill>
        <p:spPr>
          <a:xfrm>
            <a:off x="-15875" y="3175"/>
            <a:ext cx="9159875" cy="6813550"/>
          </a:xfrm>
        </p:spPr>
      </p:pic>
      <p:sp>
        <p:nvSpPr>
          <p:cNvPr id="2" name="TextBox 1"/>
          <p:cNvSpPr txBox="1"/>
          <p:nvPr/>
        </p:nvSpPr>
        <p:spPr>
          <a:xfrm>
            <a:off x="2783421" y="3638737"/>
            <a:ext cx="4116031" cy="461665"/>
          </a:xfrm>
          <a:prstGeom prst="rect">
            <a:avLst/>
          </a:prstGeom>
          <a:solidFill>
            <a:schemeClr val="bg2">
              <a:alpha val="75000"/>
            </a:schemeClr>
          </a:solidFill>
        </p:spPr>
        <p:txBody>
          <a:bodyPr wrap="none" rtlCol="0">
            <a:spAutoFit/>
          </a:bodyPr>
          <a:lstStyle/>
          <a:p>
            <a:r>
              <a:rPr lang="en-US" dirty="0" err="1"/>
              <a:t>j</a:t>
            </a:r>
            <a:r>
              <a:rPr lang="en-US" dirty="0" err="1" smtClean="0"/>
              <a:t>ohn.b.charles@nasa.gov</a:t>
            </a:r>
            <a:endParaRPr lang="en-US" dirty="0"/>
          </a:p>
        </p:txBody>
      </p:sp>
      <p:sp>
        <p:nvSpPr>
          <p:cNvPr id="6" name="TextBox 5"/>
          <p:cNvSpPr txBox="1"/>
          <p:nvPr/>
        </p:nvSpPr>
        <p:spPr>
          <a:xfrm>
            <a:off x="5699501" y="1613159"/>
            <a:ext cx="3094567" cy="461665"/>
          </a:xfrm>
          <a:prstGeom prst="rect">
            <a:avLst/>
          </a:prstGeom>
          <a:solidFill>
            <a:schemeClr val="bg2">
              <a:alpha val="75000"/>
            </a:schemeClr>
          </a:solidFill>
        </p:spPr>
        <p:txBody>
          <a:bodyPr wrap="none" rtlCol="0">
            <a:spAutoFit/>
          </a:bodyPr>
          <a:lstStyle/>
          <a:p>
            <a:r>
              <a:rPr lang="en-US" dirty="0" err="1" smtClean="0"/>
              <a:t>www.nasa.gov</a:t>
            </a:r>
            <a:r>
              <a:rPr lang="en-US" dirty="0" smtClean="0"/>
              <a:t>/</a:t>
            </a:r>
            <a:r>
              <a:rPr lang="en-US" dirty="0" err="1" smtClean="0"/>
              <a:t>hrp</a:t>
            </a:r>
            <a:endParaRPr lang="en-US" dirty="0"/>
          </a:p>
        </p:txBody>
      </p:sp>
    </p:spTree>
    <p:extLst>
      <p:ext uri="{BB962C8B-B14F-4D97-AF65-F5344CB8AC3E}">
        <p14:creationId xmlns:p14="http://schemas.microsoft.com/office/powerpoint/2010/main" val="36659222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0" y="-1"/>
            <a:ext cx="9144000" cy="685800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9525">
            <a:noFill/>
            <a:miter lim="800000"/>
            <a:headEnd/>
            <a:tailEnd/>
          </a:ln>
          <a:effectLst/>
        </p:spPr>
        <p:txBody>
          <a:bodyPr lIns="92075" tIns="46038" rIns="92075" bIns="46038" anchor="ctr"/>
          <a:lstStyle/>
          <a:p>
            <a:pPr algn="ctr" eaLnBrk="0" hangingPunct="0">
              <a:defRPr/>
            </a:pPr>
            <a:r>
              <a:rPr lang="en-US" sz="4000" dirty="0" err="1" smtClean="0">
                <a:solidFill>
                  <a:schemeClr val="bg2"/>
                </a:solidFill>
                <a:effectLst>
                  <a:outerShdw blurRad="38100" dist="38100" dir="2700000" algn="tl">
                    <a:srgbClr val="C0C0C0"/>
                  </a:outerShdw>
                </a:effectLst>
                <a:latin typeface="Cambria" pitchFamily="18" charset="0"/>
                <a:cs typeface="+mn-cs"/>
              </a:rPr>
              <a:t>ow</a:t>
            </a:r>
            <a:endParaRPr lang="en-US" sz="4000" dirty="0">
              <a:solidFill>
                <a:schemeClr val="bg2"/>
              </a:solidFill>
              <a:effectLst>
                <a:outerShdw blurRad="38100" dist="38100" dir="2700000" algn="tl">
                  <a:srgbClr val="C0C0C0"/>
                </a:outerShdw>
              </a:effectLst>
              <a:latin typeface="Cambria" pitchFamily="18" charset="0"/>
              <a:cs typeface="+mn-cs"/>
            </a:endParaRPr>
          </a:p>
        </p:txBody>
      </p:sp>
      <p:sp>
        <p:nvSpPr>
          <p:cNvPr id="635906" name="Rectangle 2"/>
          <p:cNvSpPr>
            <a:spLocks noGrp="1" noChangeArrowheads="1"/>
          </p:cNvSpPr>
          <p:nvPr>
            <p:ph type="title" idx="4294967295"/>
          </p:nvPr>
        </p:nvSpPr>
        <p:spPr>
          <a:xfrm>
            <a:off x="0" y="0"/>
            <a:ext cx="5039921" cy="1077218"/>
          </a:xfrm>
        </p:spPr>
        <p:txBody>
          <a:bodyPr wrap="square">
            <a:spAutoFit/>
          </a:bodyPr>
          <a:lstStyle/>
          <a:p>
            <a:pPr algn="l" eaLnBrk="1" hangingPunct="1">
              <a:defRPr/>
            </a:pPr>
            <a:r>
              <a:rPr lang="en-US" sz="3200" dirty="0">
                <a:solidFill>
                  <a:schemeClr val="bg2"/>
                </a:solidFill>
                <a:effectLst>
                  <a:outerShdw blurRad="38100" dist="38100" dir="2700000" algn="tl">
                    <a:srgbClr val="000000">
                      <a:alpha val="43137"/>
                    </a:srgbClr>
                  </a:outerShdw>
                </a:effectLst>
                <a:latin typeface="Cambria" pitchFamily="18" charset="0"/>
              </a:rPr>
              <a:t>If not ISS (after 2024), then where else is there to go?</a:t>
            </a:r>
          </a:p>
        </p:txBody>
      </p:sp>
      <p:pic>
        <p:nvPicPr>
          <p:cNvPr id="36871" name="Picture 7" descr="2010-07nlt CST100 bigelow station.jpg"/>
          <p:cNvPicPr>
            <a:picLocks noChangeAspect="1"/>
          </p:cNvPicPr>
          <p:nvPr/>
        </p:nvPicPr>
        <p:blipFill>
          <a:blip r:embed="rId3" cstate="print"/>
          <a:srcRect b="5119"/>
          <a:stretch>
            <a:fillRect/>
          </a:stretch>
        </p:blipFill>
        <p:spPr bwMode="auto">
          <a:xfrm rot="16200000">
            <a:off x="3865201" y="2157549"/>
            <a:ext cx="5821922" cy="348234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 name="Picture 2" descr="2009-02-20 PRC sp sta concept.jpg"/>
          <p:cNvPicPr>
            <a:picLocks noChangeAspect="1"/>
          </p:cNvPicPr>
          <p:nvPr/>
        </p:nvPicPr>
        <p:blipFill>
          <a:blip r:embed="rId4" cstate="print"/>
          <a:srcRect/>
          <a:stretch>
            <a:fillRect/>
          </a:stretch>
        </p:blipFill>
        <p:spPr bwMode="auto">
          <a:xfrm>
            <a:off x="174089" y="3391182"/>
            <a:ext cx="4819016" cy="263980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1" name="Picture 4" descr="2009-02-20 PRC Shzh-8 &amp; Tiangong-1.jpg"/>
          <p:cNvPicPr>
            <a:picLocks noChangeAspect="1"/>
          </p:cNvPicPr>
          <p:nvPr/>
        </p:nvPicPr>
        <p:blipFill>
          <a:blip r:embed="rId5" cstate="print"/>
          <a:srcRect/>
          <a:stretch>
            <a:fillRect/>
          </a:stretch>
        </p:blipFill>
        <p:spPr bwMode="auto">
          <a:xfrm>
            <a:off x="123816" y="1087591"/>
            <a:ext cx="4219661" cy="22017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119711" y="2095755"/>
            <a:ext cx="2650602" cy="1200329"/>
          </a:xfrm>
          <a:prstGeom prst="rect">
            <a:avLst/>
          </a:prstGeom>
          <a:noFill/>
        </p:spPr>
        <p:txBody>
          <a:bodyPr wrap="square" rtlCol="0">
            <a:spAutoFit/>
          </a:bodyPr>
          <a:lstStyle/>
          <a:p>
            <a:r>
              <a:rPr lang="en-US" dirty="0" err="1">
                <a:solidFill>
                  <a:schemeClr val="bg2"/>
                </a:solidFill>
                <a:effectLst>
                  <a:outerShdw blurRad="38100" dist="38100" dir="2700000" algn="tl">
                    <a:srgbClr val="000000">
                      <a:alpha val="43137"/>
                    </a:srgbClr>
                  </a:outerShdw>
                </a:effectLst>
                <a:latin typeface="Cambria" pitchFamily="18" charset="0"/>
              </a:rPr>
              <a:t>Tiangong</a:t>
            </a:r>
            <a:r>
              <a:rPr lang="en-US" dirty="0">
                <a:solidFill>
                  <a:schemeClr val="bg2"/>
                </a:solidFill>
                <a:effectLst>
                  <a:outerShdw blurRad="38100" dist="38100" dir="2700000" algn="tl">
                    <a:srgbClr val="000000">
                      <a:alpha val="43137"/>
                    </a:srgbClr>
                  </a:outerShdw>
                </a:effectLst>
                <a:latin typeface="Cambria" pitchFamily="18" charset="0"/>
              </a:rPr>
              <a:t> &amp; </a:t>
            </a:r>
            <a:r>
              <a:rPr lang="en-US" dirty="0" err="1">
                <a:solidFill>
                  <a:schemeClr val="bg2"/>
                </a:solidFill>
                <a:effectLst>
                  <a:outerShdw blurRad="38100" dist="38100" dir="2700000" algn="tl">
                    <a:srgbClr val="000000">
                      <a:alpha val="43137"/>
                    </a:srgbClr>
                  </a:outerShdw>
                </a:effectLst>
                <a:latin typeface="Cambria" pitchFamily="18" charset="0"/>
              </a:rPr>
              <a:t>Shenzhou</a:t>
            </a:r>
            <a:r>
              <a:rPr lang="en-US" dirty="0">
                <a:solidFill>
                  <a:schemeClr val="bg2"/>
                </a:solidFill>
                <a:effectLst>
                  <a:outerShdw blurRad="38100" dist="38100" dir="2700000" algn="tl">
                    <a:srgbClr val="000000">
                      <a:alpha val="43137"/>
                    </a:srgbClr>
                  </a:outerShdw>
                </a:effectLst>
                <a:latin typeface="Cambria" pitchFamily="18" charset="0"/>
              </a:rPr>
              <a:t> (China)</a:t>
            </a:r>
          </a:p>
          <a:p>
            <a:r>
              <a:rPr lang="en-US" dirty="0">
                <a:solidFill>
                  <a:schemeClr val="bg2"/>
                </a:solidFill>
                <a:effectLst>
                  <a:outerShdw blurRad="38100" dist="38100" dir="2700000" algn="tl">
                    <a:srgbClr val="000000">
                      <a:alpha val="43137"/>
                    </a:srgbClr>
                  </a:outerShdw>
                </a:effectLst>
                <a:latin typeface="Cambria" pitchFamily="18" charset="0"/>
              </a:rPr>
              <a:t>2011-2017</a:t>
            </a:r>
          </a:p>
        </p:txBody>
      </p:sp>
      <p:pic>
        <p:nvPicPr>
          <p:cNvPr id="36870" name="Picture 5" descr="GenesisI"/>
          <p:cNvPicPr>
            <a:picLocks noChangeAspect="1" noChangeArrowheads="1"/>
          </p:cNvPicPr>
          <p:nvPr/>
        </p:nvPicPr>
        <p:blipFill>
          <a:blip r:embed="rId6" cstate="print"/>
          <a:srcRect/>
          <a:stretch>
            <a:fillRect/>
          </a:stretch>
        </p:blipFill>
        <p:spPr bwMode="auto">
          <a:xfrm rot="5400000">
            <a:off x="7172252" y="1254748"/>
            <a:ext cx="2114175" cy="16052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5048262" y="6027003"/>
            <a:ext cx="3333531" cy="830997"/>
          </a:xfrm>
          <a:prstGeom prst="rect">
            <a:avLst/>
          </a:prstGeom>
          <a:noFill/>
        </p:spPr>
        <p:txBody>
          <a:bodyPr wrap="square" rtlCol="0">
            <a:spAutoFit/>
          </a:bodyPr>
          <a:lstStyle/>
          <a:p>
            <a:r>
              <a:rPr lang="en-US" dirty="0" smtClean="0">
                <a:solidFill>
                  <a:schemeClr val="bg2"/>
                </a:solidFill>
                <a:effectLst>
                  <a:outerShdw blurRad="38100" dist="38100" dir="2700000" algn="tl">
                    <a:srgbClr val="000000">
                      <a:alpha val="43137"/>
                    </a:srgbClr>
                  </a:outerShdw>
                </a:effectLst>
                <a:latin typeface="Cambria" pitchFamily="18" charset="0"/>
              </a:rPr>
              <a:t>BA</a:t>
            </a:r>
            <a:r>
              <a:rPr lang="en-US" dirty="0">
                <a:solidFill>
                  <a:schemeClr val="bg2"/>
                </a:solidFill>
                <a:effectLst>
                  <a:outerShdw blurRad="38100" dist="38100" dir="2700000" algn="tl">
                    <a:srgbClr val="000000">
                      <a:alpha val="43137"/>
                    </a:srgbClr>
                  </a:outerShdw>
                </a:effectLst>
                <a:latin typeface="Cambria" pitchFamily="18" charset="0"/>
              </a:rPr>
              <a:t>-330 (USA)</a:t>
            </a:r>
          </a:p>
          <a:p>
            <a:r>
              <a:rPr lang="en-US" dirty="0">
                <a:solidFill>
                  <a:schemeClr val="bg2"/>
                </a:solidFill>
                <a:effectLst>
                  <a:outerShdw blurRad="38100" dist="38100" dir="2700000" algn="tl">
                    <a:srgbClr val="000000">
                      <a:alpha val="43137"/>
                    </a:srgbClr>
                  </a:outerShdw>
                </a:effectLst>
                <a:latin typeface="Cambria" pitchFamily="18" charset="0"/>
              </a:rPr>
              <a:t>Was 2014, now…?</a:t>
            </a:r>
          </a:p>
        </p:txBody>
      </p:sp>
      <p:sp>
        <p:nvSpPr>
          <p:cNvPr id="75" name="TextBox 74"/>
          <p:cNvSpPr txBox="1"/>
          <p:nvPr/>
        </p:nvSpPr>
        <p:spPr>
          <a:xfrm>
            <a:off x="2664834" y="5595289"/>
            <a:ext cx="2326511" cy="461665"/>
          </a:xfrm>
          <a:prstGeom prst="rect">
            <a:avLst/>
          </a:prstGeom>
          <a:noFill/>
        </p:spPr>
        <p:txBody>
          <a:bodyPr wrap="square" rtlCol="0">
            <a:spAutoFit/>
          </a:bodyPr>
          <a:lstStyle/>
          <a:p>
            <a:pPr algn="r"/>
            <a:r>
              <a:rPr lang="en-US" dirty="0" smtClean="0">
                <a:solidFill>
                  <a:schemeClr val="bg2"/>
                </a:solidFill>
                <a:effectLst>
                  <a:outerShdw blurRad="38100" dist="38100" dir="2700000" algn="tl">
                    <a:srgbClr val="000000">
                      <a:alpha val="43137"/>
                    </a:srgbClr>
                  </a:outerShdw>
                </a:effectLst>
                <a:latin typeface="Cambria" pitchFamily="18" charset="0"/>
              </a:rPr>
              <a:t>2024…?</a:t>
            </a:r>
            <a:endParaRPr lang="en-US" dirty="0">
              <a:solidFill>
                <a:schemeClr val="bg2"/>
              </a:solidFill>
              <a:effectLst>
                <a:outerShdw blurRad="38100" dist="38100" dir="2700000" algn="tl">
                  <a:srgbClr val="000000">
                    <a:alpha val="43137"/>
                  </a:srgbClr>
                </a:outerShdw>
              </a:effectLst>
              <a:latin typeface="Cambria" pitchFamily="18" charset="0"/>
            </a:endParaRPr>
          </a:p>
        </p:txBody>
      </p:sp>
      <p:sp>
        <p:nvSpPr>
          <p:cNvPr id="76" name="TextBox 75"/>
          <p:cNvSpPr txBox="1"/>
          <p:nvPr/>
        </p:nvSpPr>
        <p:spPr>
          <a:xfrm>
            <a:off x="7333817" y="1253926"/>
            <a:ext cx="1721725" cy="584776"/>
          </a:xfrm>
          <a:prstGeom prst="rect">
            <a:avLst/>
          </a:prstGeom>
          <a:noFill/>
        </p:spPr>
        <p:txBody>
          <a:bodyPr wrap="square" rtlCol="0">
            <a:spAutoFit/>
          </a:bodyPr>
          <a:lstStyle/>
          <a:p>
            <a:pPr algn="r"/>
            <a:r>
              <a:rPr lang="en-US" sz="1600" dirty="0" smtClean="0">
                <a:solidFill>
                  <a:schemeClr val="bg2"/>
                </a:solidFill>
                <a:effectLst>
                  <a:outerShdw blurRad="38100" dist="38100" dir="2700000" algn="tl">
                    <a:srgbClr val="000000">
                      <a:alpha val="43137"/>
                    </a:srgbClr>
                  </a:outerShdw>
                </a:effectLst>
                <a:latin typeface="Cambria" pitchFamily="18" charset="0"/>
              </a:rPr>
              <a:t>Genesis1 </a:t>
            </a:r>
            <a:r>
              <a:rPr lang="en-US" sz="1600" dirty="0">
                <a:solidFill>
                  <a:schemeClr val="bg2"/>
                </a:solidFill>
                <a:effectLst>
                  <a:outerShdw blurRad="38100" dist="38100" dir="2700000" algn="tl">
                    <a:srgbClr val="000000">
                      <a:alpha val="43137"/>
                    </a:srgbClr>
                  </a:outerShdw>
                </a:effectLst>
                <a:latin typeface="Cambria" pitchFamily="18" charset="0"/>
              </a:rPr>
              <a:t>(2006)</a:t>
            </a:r>
          </a:p>
          <a:p>
            <a:pPr algn="r"/>
            <a:r>
              <a:rPr lang="en-US" sz="1600" dirty="0">
                <a:solidFill>
                  <a:schemeClr val="bg2"/>
                </a:solidFill>
                <a:effectLst>
                  <a:outerShdw blurRad="38100" dist="38100" dir="2700000" algn="tl">
                    <a:srgbClr val="000000">
                      <a:alpha val="43137"/>
                    </a:srgbClr>
                  </a:outerShdw>
                </a:effectLst>
                <a:latin typeface="Cambria" pitchFamily="18" charset="0"/>
              </a:rPr>
              <a:t>Genesis 2 (2007)</a:t>
            </a:r>
          </a:p>
        </p:txBody>
      </p:sp>
      <p:pic>
        <p:nvPicPr>
          <p:cNvPr id="2" name="Picture 1"/>
          <p:cNvPicPr>
            <a:picLocks noChangeAspect="1"/>
          </p:cNvPicPr>
          <p:nvPr/>
        </p:nvPicPr>
        <p:blipFill>
          <a:blip r:embed="rId7"/>
          <a:stretch>
            <a:fillRect/>
          </a:stretch>
        </p:blipFill>
        <p:spPr>
          <a:xfrm>
            <a:off x="4925188" y="13298"/>
            <a:ext cx="2710193" cy="1309927"/>
          </a:xfrm>
          <a:prstGeom prst="rect">
            <a:avLst/>
          </a:prstGeom>
        </p:spPr>
      </p:pic>
      <p:sp>
        <p:nvSpPr>
          <p:cNvPr id="4" name="TextBox 3"/>
          <p:cNvSpPr txBox="1"/>
          <p:nvPr/>
        </p:nvSpPr>
        <p:spPr>
          <a:xfrm>
            <a:off x="7626372" y="352417"/>
            <a:ext cx="1517628" cy="646331"/>
          </a:xfrm>
          <a:prstGeom prst="rect">
            <a:avLst/>
          </a:prstGeom>
          <a:noFill/>
        </p:spPr>
        <p:txBody>
          <a:bodyPr wrap="square" rtlCol="0">
            <a:spAutoFit/>
          </a:bodyPr>
          <a:lstStyle/>
          <a:p>
            <a:r>
              <a:rPr lang="en-US" sz="3600" spc="-320" dirty="0" smtClean="0">
                <a:solidFill>
                  <a:schemeClr val="bg2"/>
                </a:solidFill>
                <a:effectLst>
                  <a:outerShdw blurRad="50800" dist="38100" dir="2700000" algn="tl" rotWithShape="0">
                    <a:srgbClr val="000000">
                      <a:alpha val="43000"/>
                    </a:srgbClr>
                  </a:outerShdw>
                </a:effectLst>
                <a:latin typeface="Cambria"/>
                <a:cs typeface="Cambria"/>
              </a:rPr>
              <a:t>Bigelow</a:t>
            </a:r>
            <a:endParaRPr lang="en-US" spc="-320" dirty="0">
              <a:solidFill>
                <a:schemeClr val="bg2"/>
              </a:solidFill>
              <a:effectLst>
                <a:outerShdw blurRad="50800" dist="38100" dir="2700000" algn="tl" rotWithShape="0">
                  <a:srgbClr val="000000">
                    <a:alpha val="43000"/>
                  </a:srgbClr>
                </a:outerShdw>
              </a:effectLst>
              <a:latin typeface="Cambria"/>
              <a:cs typeface="Cambria"/>
            </a:endParaRPr>
          </a:p>
        </p:txBody>
      </p:sp>
      <p:sp>
        <p:nvSpPr>
          <p:cNvPr id="16" name="TextBox 15"/>
          <p:cNvSpPr txBox="1"/>
          <p:nvPr/>
        </p:nvSpPr>
        <p:spPr>
          <a:xfrm>
            <a:off x="172873" y="3380511"/>
            <a:ext cx="4837893" cy="461665"/>
          </a:xfrm>
          <a:prstGeom prst="rect">
            <a:avLst/>
          </a:prstGeom>
          <a:noFill/>
        </p:spPr>
        <p:txBody>
          <a:bodyPr wrap="square" rtlCol="0">
            <a:spAutoFit/>
          </a:bodyPr>
          <a:lstStyle/>
          <a:p>
            <a:pPr algn="r"/>
            <a:r>
              <a:rPr lang="en-US" dirty="0" smtClean="0">
                <a:solidFill>
                  <a:schemeClr val="bg2"/>
                </a:solidFill>
                <a:effectLst>
                  <a:outerShdw blurRad="38100" dist="38100" dir="2700000" algn="tl">
                    <a:srgbClr val="000000">
                      <a:alpha val="43137"/>
                    </a:srgbClr>
                  </a:outerShdw>
                </a:effectLst>
                <a:latin typeface="Cambria" pitchFamily="18" charset="0"/>
              </a:rPr>
              <a:t>Chinese International Space Station</a:t>
            </a:r>
            <a:endParaRPr lang="en-US" dirty="0">
              <a:solidFill>
                <a:schemeClr val="bg2"/>
              </a:solidFill>
              <a:effectLst>
                <a:outerShdw blurRad="38100" dist="38100" dir="2700000" algn="tl">
                  <a:srgbClr val="000000">
                    <a:alpha val="43137"/>
                  </a:srgbClr>
                </a:outerShdw>
              </a:effectLst>
              <a:latin typeface="Cambria" pitchFamily="18" charset="0"/>
            </a:endParaRPr>
          </a:p>
        </p:txBody>
      </p:sp>
      <p:sp>
        <p:nvSpPr>
          <p:cNvPr id="17" name="TextBox 16"/>
          <p:cNvSpPr txBox="1"/>
          <p:nvPr/>
        </p:nvSpPr>
        <p:spPr>
          <a:xfrm>
            <a:off x="4982639" y="885552"/>
            <a:ext cx="1721725" cy="338554"/>
          </a:xfrm>
          <a:prstGeom prst="rect">
            <a:avLst/>
          </a:prstGeom>
          <a:noFill/>
        </p:spPr>
        <p:txBody>
          <a:bodyPr wrap="square" rtlCol="0">
            <a:spAutoFit/>
          </a:bodyPr>
          <a:lstStyle/>
          <a:p>
            <a:r>
              <a:rPr lang="en-US" sz="1600" dirty="0" smtClean="0">
                <a:solidFill>
                  <a:schemeClr val="bg2"/>
                </a:solidFill>
                <a:effectLst>
                  <a:outerShdw blurRad="38100" dist="38100" dir="2700000" algn="tl">
                    <a:srgbClr val="000000">
                      <a:alpha val="43137"/>
                    </a:srgbClr>
                  </a:outerShdw>
                </a:effectLst>
                <a:latin typeface="Cambria" pitchFamily="18" charset="0"/>
              </a:rPr>
              <a:t>BEAM </a:t>
            </a:r>
            <a:r>
              <a:rPr lang="en-US" sz="1600" dirty="0">
                <a:solidFill>
                  <a:schemeClr val="bg2"/>
                </a:solidFill>
                <a:effectLst>
                  <a:outerShdw blurRad="38100" dist="38100" dir="2700000" algn="tl">
                    <a:srgbClr val="000000">
                      <a:alpha val="43137"/>
                    </a:srgbClr>
                  </a:outerShdw>
                </a:effectLst>
                <a:latin typeface="Cambria" pitchFamily="18" charset="0"/>
              </a:rPr>
              <a:t>(</a:t>
            </a:r>
            <a:r>
              <a:rPr lang="en-US" sz="1600" dirty="0" smtClean="0">
                <a:solidFill>
                  <a:schemeClr val="bg2"/>
                </a:solidFill>
                <a:effectLst>
                  <a:outerShdw blurRad="38100" dist="38100" dir="2700000" algn="tl">
                    <a:srgbClr val="000000">
                      <a:alpha val="43137"/>
                    </a:srgbClr>
                  </a:outerShdw>
                </a:effectLst>
                <a:latin typeface="Cambria" pitchFamily="18" charset="0"/>
              </a:rPr>
              <a:t>2016)</a:t>
            </a:r>
            <a:endParaRPr lang="en-US" sz="1600" dirty="0">
              <a:solidFill>
                <a:schemeClr val="bg2"/>
              </a:solidFill>
              <a:effectLst>
                <a:outerShdw blurRad="38100" dist="38100" dir="2700000" algn="tl">
                  <a:srgbClr val="000000">
                    <a:alpha val="43137"/>
                  </a:srgbClr>
                </a:outerShdw>
              </a:effectLst>
              <a:latin typeface="Cambria" pitchFamily="18"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90341" y="64180"/>
            <a:ext cx="7772400" cy="584776"/>
          </a:xfrm>
        </p:spPr>
        <p:txBody>
          <a:bodyPr>
            <a:spAutoFit/>
          </a:bodyPr>
          <a:lstStyle/>
          <a:p>
            <a:r>
              <a:rPr lang="en-US" sz="3200" dirty="0" err="1">
                <a:latin typeface="Arial" charset="0"/>
              </a:rPr>
              <a:t>Cis</a:t>
            </a:r>
            <a:r>
              <a:rPr lang="en-US" sz="3200" dirty="0">
                <a:latin typeface="Arial" charset="0"/>
              </a:rPr>
              <a:t>-Lunar Habitat Concepts</a:t>
            </a:r>
          </a:p>
        </p:txBody>
      </p:sp>
      <p:pic>
        <p:nvPicPr>
          <p:cNvPr id="36866" name="Content Placeholder 5" descr="Screenshot 2016-06-01 20.14.52.png"/>
          <p:cNvPicPr>
            <a:picLocks noGrp="1" noChangeAspect="1"/>
          </p:cNvPicPr>
          <p:nvPr>
            <p:ph idx="1"/>
          </p:nvPr>
        </p:nvPicPr>
        <p:blipFill>
          <a:blip r:embed="rId2">
            <a:extLst>
              <a:ext uri="{28A0092B-C50C-407E-A947-70E740481C1C}">
                <a14:useLocalDpi xmlns:a14="http://schemas.microsoft.com/office/drawing/2010/main" val="0"/>
              </a:ext>
            </a:extLst>
          </a:blip>
          <a:srcRect l="-288" r="-693"/>
          <a:stretch>
            <a:fillRect/>
          </a:stretch>
        </p:blipFill>
        <p:spPr>
          <a:xfrm>
            <a:off x="472078" y="635774"/>
            <a:ext cx="8211481" cy="6093754"/>
          </a:xfrm>
        </p:spPr>
      </p:pic>
      <p:sp>
        <p:nvSpPr>
          <p:cNvPr id="2" name="Rectangle 1"/>
          <p:cNvSpPr/>
          <p:nvPr/>
        </p:nvSpPr>
        <p:spPr bwMode="auto">
          <a:xfrm>
            <a:off x="8204833" y="6469843"/>
            <a:ext cx="292554" cy="219429"/>
          </a:xfrm>
          <a:prstGeom prst="rect">
            <a:avLst/>
          </a:prstGeom>
          <a:solidFill>
            <a:srgbClr val="070601"/>
          </a:solidFill>
          <a:ln w="57150" cap="flat" cmpd="thickThin"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457200" marR="0" indent="-4572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388194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  </a:t>
            </a:r>
            <a:endParaRPr lang="en-US" sz="3200" dirty="0"/>
          </a:p>
        </p:txBody>
      </p:sp>
      <p:sp>
        <p:nvSpPr>
          <p:cNvPr id="3" name="Content Placeholder 2"/>
          <p:cNvSpPr>
            <a:spLocks noGrp="1"/>
          </p:cNvSpPr>
          <p:nvPr>
            <p:ph idx="1"/>
          </p:nvPr>
        </p:nvSpPr>
        <p:spPr>
          <a:xfrm>
            <a:off x="-293914" y="1079201"/>
            <a:ext cx="9118933" cy="5985627"/>
          </a:xfrm>
        </p:spPr>
        <p:txBody>
          <a:bodyPr>
            <a:normAutofit/>
          </a:bodyPr>
          <a:lstStyle/>
          <a:p>
            <a:pPr lvl="2"/>
            <a:endParaRPr lang="en-US" dirty="0"/>
          </a:p>
          <a:p>
            <a:endParaRPr lang="en-US" sz="900" dirty="0"/>
          </a:p>
        </p:txBody>
      </p:sp>
      <p:pic>
        <p:nvPicPr>
          <p:cNvPr id="11" name="Picture 2" descr="C:\Users\mbarratt\Documents\Uniquack New Era 14Jul12\Presentation Material 2011_\Emily and Bruce show\s133e011047.jpg"/>
          <p:cNvPicPr>
            <a:picLocks noChangeAspect="1" noChangeArrowheads="1"/>
          </p:cNvPicPr>
          <p:nvPr/>
        </p:nvPicPr>
        <p:blipFill rotWithShape="1">
          <a:blip r:embed="rId3" cstate="print"/>
          <a:srcRect t="1" b="3926"/>
          <a:stretch/>
        </p:blipFill>
        <p:spPr bwMode="auto">
          <a:xfrm>
            <a:off x="0" y="0"/>
            <a:ext cx="9144000" cy="6012493"/>
          </a:xfrm>
          <a:prstGeom prst="rect">
            <a:avLst/>
          </a:prstGeom>
          <a:noFill/>
        </p:spPr>
      </p:pic>
      <p:sp>
        <p:nvSpPr>
          <p:cNvPr id="13" name="Rectangle 12"/>
          <p:cNvSpPr/>
          <p:nvPr/>
        </p:nvSpPr>
        <p:spPr>
          <a:xfrm>
            <a:off x="0" y="6019800"/>
            <a:ext cx="9144000" cy="707886"/>
          </a:xfrm>
          <a:prstGeom prst="rect">
            <a:avLst/>
          </a:prstGeom>
        </p:spPr>
        <p:txBody>
          <a:bodyPr wrap="square">
            <a:spAutoFit/>
          </a:bodyPr>
          <a:lstStyle/>
          <a:p>
            <a:pPr algn="ctr"/>
            <a:r>
              <a:rPr lang="en-US" sz="4000" dirty="0">
                <a:solidFill>
                  <a:schemeClr val="bg2"/>
                </a:solidFill>
              </a:rPr>
              <a:t>International Space Station</a:t>
            </a:r>
          </a:p>
        </p:txBody>
      </p:sp>
      <p:pic>
        <p:nvPicPr>
          <p:cNvPr id="10" name="Picture 11" descr="MEATBAL"/>
          <p:cNvPicPr>
            <a:picLocks noChangeAspect="1" noChangeArrowheads="1"/>
          </p:cNvPicPr>
          <p:nvPr/>
        </p:nvPicPr>
        <p:blipFill>
          <a:blip r:embed="rId4" cstate="print"/>
          <a:srcRect/>
          <a:stretch>
            <a:fillRect/>
          </a:stretch>
        </p:blipFill>
        <p:spPr bwMode="auto">
          <a:xfrm>
            <a:off x="9774" y="33458"/>
            <a:ext cx="1998678" cy="1755222"/>
          </a:xfrm>
          <a:prstGeom prst="rect">
            <a:avLst/>
          </a:prstGeom>
          <a:noFill/>
          <a:ln w="9525">
            <a:noFill/>
            <a:miter lim="800000"/>
            <a:headEnd/>
            <a:tailEn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66"/>
      </a:dk1>
      <a:lt1>
        <a:srgbClr val="FFFFFF"/>
      </a:lt1>
      <a:dk2>
        <a:srgbClr val="FFE575"/>
      </a:dk2>
      <a:lt2>
        <a:srgbClr val="F5E8A9"/>
      </a:lt2>
      <a:accent1>
        <a:srgbClr val="3232AA"/>
      </a:accent1>
      <a:accent2>
        <a:srgbClr val="257F25"/>
      </a:accent2>
      <a:accent3>
        <a:srgbClr val="FFFFFF"/>
      </a:accent3>
      <a:accent4>
        <a:srgbClr val="000056"/>
      </a:accent4>
      <a:accent5>
        <a:srgbClr val="ADADD2"/>
      </a:accent5>
      <a:accent6>
        <a:srgbClr val="207220"/>
      </a:accent6>
      <a:hlink>
        <a:srgbClr val="4F88D3"/>
      </a:hlink>
      <a:folHlink>
        <a:srgbClr val="F5E9AD"/>
      </a:folHlink>
    </a:clrScheme>
    <a:fontScheme name="Default Design">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thickThin"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57150" cap="flat" cmpd="thickThin"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7200" marR="0" indent="-45720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Grande:Applications:Microsoft Office:Microsoft PowerPoint 4:</Template>
  <TotalTime>13715</TotalTime>
  <Pages>10</Pages>
  <Words>1944</Words>
  <Application>Microsoft Macintosh PowerPoint</Application>
  <PresentationFormat>On-screen Show (4:3)</PresentationFormat>
  <Paragraphs>509</Paragraphs>
  <Slides>65</Slides>
  <Notes>44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65</vt:i4>
      </vt:variant>
    </vt:vector>
  </HeadingPairs>
  <TitlesOfParts>
    <vt:vector size="69" baseType="lpstr">
      <vt:lpstr>Default Design</vt:lpstr>
      <vt:lpstr>Photo Editor Photo</vt:lpstr>
      <vt:lpstr>Chart</vt:lpstr>
      <vt:lpstr>Slide</vt:lpstr>
      <vt:lpstr>PowerPoint Presentation</vt:lpstr>
      <vt:lpstr>Recapping recent events in human spaceflight…</vt:lpstr>
      <vt:lpstr>Orion &amp; SLS</vt:lpstr>
      <vt:lpstr>PowerPoint Presentation</vt:lpstr>
      <vt:lpstr>PowerPoint Presentation</vt:lpstr>
      <vt:lpstr>PowerPoint Presentation</vt:lpstr>
      <vt:lpstr>If not ISS (after 2024), then where else is there to go?</vt:lpstr>
      <vt:lpstr>Cis-Lunar Habitat Concepts</vt:lpstr>
      <vt:lpstr>  </vt:lpstr>
      <vt:lpstr>“Burning holes in the sky?” “Going around in circles?”</vt:lpstr>
      <vt:lpstr>Human Responses to Weightlessness</vt:lpstr>
      <vt:lpstr>PowerPoint Presentation</vt:lpstr>
      <vt:lpstr>PowerPoint Presentation</vt:lpstr>
      <vt:lpstr>Planned Exploration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Mars Mission Durations (2030-2047)</vt:lpstr>
      <vt:lpstr>Continuous space flight exposure ≥ 30 days</vt:lpstr>
      <vt:lpstr>PowerPoint Presentation</vt:lpstr>
      <vt:lpstr>PowerPoint Presentation</vt:lpstr>
      <vt:lpstr>PowerPoint Presentation</vt:lpstr>
      <vt:lpstr>Variation in Distance and Communications Delay Between Earth and Mars (example: 2001-2005)</vt:lpstr>
      <vt:lpstr>PowerPoint Presentation</vt:lpstr>
      <vt:lpstr>PowerPoint Presentation</vt:lpstr>
      <vt:lpstr>Initial Identification of the VIIP: Subjective Changes in Vision</vt:lpstr>
      <vt:lpstr>In Flight B-scan Ultrasound</vt:lpstr>
      <vt:lpstr>ISS In-flight Crew Ultrasound Imaging: Additional Signs of Raised Intracranial Pressure</vt:lpstr>
      <vt:lpstr>Fluid Shifts Investigation</vt:lpstr>
      <vt:lpstr>Musculoskeletal Loss &amp; Treatment</vt:lpstr>
      <vt:lpstr>Bone Integrity in Weightlessness</vt:lpstr>
      <vt:lpstr>PowerPoint Presentation</vt:lpstr>
      <vt:lpstr>PowerPoint Presentation</vt:lpstr>
      <vt:lpstr>PowerPoint Presentation</vt:lpstr>
      <vt:lpstr>Artificial Gravity Option</vt:lpstr>
      <vt:lpstr>PowerPoint Presentation</vt:lpstr>
      <vt:lpstr>Environmental Hazards</vt:lpstr>
      <vt:lpstr>PowerPoint Presentation</vt:lpstr>
      <vt:lpstr>PowerPoint Presentation</vt:lpstr>
      <vt:lpstr>Crew Performance for Mars Landing</vt:lpstr>
      <vt:lpstr>Field Test Investigation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Risks of Human Spaceflight</vt:lpstr>
      <vt:lpstr>Human research in space flight?</vt:lpstr>
      <vt:lpstr>PowerPoint Presentation</vt:lpstr>
    </vt:vector>
  </TitlesOfParts>
  <Company>JSC/SLSD/Futron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Health &amp; Performance Aspects</dc:title>
  <dc:subject>DRM Generic ppt: 41 slides</dc:subject>
  <dc:creator>Alyssa Mueller for J Charles</dc:creator>
  <dc:description>Revision #6, NASA#0??_x000d_
-file set up for black&amp;white printing/copying_x000d_
-image resolution set for printing slides/color_x000d_
-6 new images/schemata</dc:description>
  <cp:lastModifiedBy>John Charles</cp:lastModifiedBy>
  <cp:revision>768</cp:revision>
  <cp:lastPrinted>2000-06-13T16:05:14Z</cp:lastPrinted>
  <dcterms:created xsi:type="dcterms:W3CDTF">1999-03-22T18:00:00Z</dcterms:created>
  <dcterms:modified xsi:type="dcterms:W3CDTF">2016-06-13T14:22:04Z</dcterms:modified>
</cp:coreProperties>
</file>